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4"/>
  </p:sldMasterIdLst>
  <p:notesMasterIdLst>
    <p:notesMasterId r:id="rId12"/>
  </p:notesMasterIdLst>
  <p:handoutMasterIdLst>
    <p:handoutMasterId r:id="rId13"/>
  </p:handoutMasterIdLst>
  <p:sldIdLst>
    <p:sldId id="296" r:id="rId5"/>
    <p:sldId id="297" r:id="rId6"/>
    <p:sldId id="301" r:id="rId7"/>
    <p:sldId id="298" r:id="rId8"/>
    <p:sldId id="302" r:id="rId9"/>
    <p:sldId id="299" r:id="rId10"/>
    <p:sldId id="303" r:id="rId11"/>
  </p:sldIdLst>
  <p:sldSz cx="10691813" cy="7559675"/>
  <p:notesSz cx="6735763" cy="9866313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82AE"/>
    <a:srgbClr val="6ECDF3"/>
    <a:srgbClr val="96DBF6"/>
    <a:srgbClr val="1286AD"/>
    <a:srgbClr val="2C76AE"/>
    <a:srgbClr val="44ADDE"/>
    <a:srgbClr val="73CBF3"/>
    <a:srgbClr val="00A9E1"/>
    <a:srgbClr val="41BDED"/>
    <a:srgbClr val="5AC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2" autoAdjust="0"/>
    <p:restoredTop sz="94329" autoAdjust="0"/>
  </p:normalViewPr>
  <p:slideViewPr>
    <p:cSldViewPr snapToGrid="0">
      <p:cViewPr varScale="1">
        <p:scale>
          <a:sx n="67" d="100"/>
          <a:sy n="67" d="100"/>
        </p:scale>
        <p:origin x="2478" y="882"/>
      </p:cViewPr>
      <p:guideLst/>
    </p:cSldViewPr>
  </p:slideViewPr>
  <p:outlineViewPr>
    <p:cViewPr>
      <p:scale>
        <a:sx n="33" d="100"/>
        <a:sy n="33" d="100"/>
      </p:scale>
      <p:origin x="0" y="-8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D93407-E2EF-2D70-EAFF-D7D232C3A7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2D6EDA-46DA-B40B-D9BF-468114D242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6FB35C3C-E9E7-4F15-8B8A-ACDD05949D84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68F74B-FEF7-E01B-8E7B-10E5FF4AAC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6F2FF8-C725-E023-5349-CD152FA0C5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BBE25D2D-E9CD-4051-8CC7-418793DA67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09089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08" userDrawn="1">
          <p15:clr>
            <a:srgbClr val="F26B43"/>
          </p15:clr>
        </p15:guide>
        <p15:guide id="2" pos="212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F71AE399-1964-46A0-8C84-DADA89F8A72D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C2D71D41-2BB5-4916-892F-81EA436573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74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08" userDrawn="1">
          <p15:clr>
            <a:srgbClr val="F26B43"/>
          </p15:clr>
        </p15:guide>
        <p15:guide id="2" pos="2122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表紙（英語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D9D48D50-E1B1-4470-85BA-E72628E968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36477" y="1042894"/>
            <a:ext cx="8018860" cy="263188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プレゼンテーションのタイトル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3A12011-F432-47F2-BE67-F95915723C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36477" y="3705772"/>
            <a:ext cx="8018860" cy="20938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500" b="1">
                <a:solidFill>
                  <a:srgbClr val="1286AD"/>
                </a:solidFill>
              </a:defRPr>
            </a:lvl1pPr>
            <a:lvl2pPr marL="371454" indent="0" algn="ctr">
              <a:buNone/>
              <a:defRPr sz="1625"/>
            </a:lvl2pPr>
            <a:lvl3pPr marL="742908" indent="0" algn="ctr">
              <a:buNone/>
              <a:defRPr sz="1463"/>
            </a:lvl3pPr>
            <a:lvl4pPr marL="1114362" indent="0" algn="ctr">
              <a:buNone/>
              <a:defRPr sz="1300"/>
            </a:lvl4pPr>
            <a:lvl5pPr marL="1485816" indent="0" algn="ctr">
              <a:buNone/>
              <a:defRPr sz="1300"/>
            </a:lvl5pPr>
            <a:lvl6pPr marL="1857270" indent="0" algn="ctr">
              <a:buNone/>
              <a:defRPr sz="1300"/>
            </a:lvl6pPr>
            <a:lvl7pPr marL="2228724" indent="0" algn="ctr">
              <a:buNone/>
              <a:defRPr sz="1300"/>
            </a:lvl7pPr>
            <a:lvl8pPr marL="2600178" indent="0" algn="ctr">
              <a:buNone/>
              <a:defRPr sz="1300"/>
            </a:lvl8pPr>
            <a:lvl9pPr marL="2971632" indent="0" algn="ctr">
              <a:buNone/>
              <a:defRPr sz="1300"/>
            </a:lvl9pPr>
          </a:lstStyle>
          <a:p>
            <a:r>
              <a:rPr kumimoji="1" lang="ja-JP" altLang="en-US" dirty="0"/>
              <a:t>プレゼンテーションのサブタイトル</a:t>
            </a:r>
          </a:p>
        </p:txBody>
      </p:sp>
      <p:sp>
        <p:nvSpPr>
          <p:cNvPr id="11" name="テキスト プレースホルダー 7">
            <a:extLst>
              <a:ext uri="{FF2B5EF4-FFF2-40B4-BE49-F238E27FC236}">
                <a16:creationId xmlns:a16="http://schemas.microsoft.com/office/drawing/2014/main" id="{7429EED1-4BEB-4D71-873B-8582C8C50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40722" y="6340028"/>
            <a:ext cx="4410373" cy="54597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/>
              <a:t>ここに担当部署名が入ります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（署名）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BC14E0D-070B-91EB-D27A-9F0C26C9ABF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31F29B-C011-9F86-AF04-9F093D6501D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85C333-0349-1985-F485-C7C45153266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223402" y="7081775"/>
            <a:ext cx="2405658" cy="402483"/>
          </a:xfrm>
        </p:spPr>
        <p:txBody>
          <a:bodyPr/>
          <a:lstStyle>
            <a:lvl1pPr>
              <a:defRPr sz="1400" b="1"/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29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75BC3AA-D327-FE26-8361-D8AA20A5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6B1BFB-3A4E-E166-CFBF-6F35AFC20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8601F0-42A9-8E6A-F1A2-7523F7395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3" y="700670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AB54F0-57B6-0D6D-65CF-CD5D26D255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9CDDA9-A11F-FDBB-75E9-05317576E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E4F1B4-5DBB-48B0-8293-F9AF30D93F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正方形/長方形 7">
            <a:extLst>
              <a:ext uri="{FF2B5EF4-FFF2-40B4-BE49-F238E27FC236}">
                <a16:creationId xmlns:a16="http://schemas.microsoft.com/office/drawing/2014/main" id="{6BE4F83D-1609-13C3-126E-1DE99AC05270}"/>
              </a:ext>
            </a:extLst>
          </p:cNvPr>
          <p:cNvSpPr/>
          <p:nvPr userDrawn="1"/>
        </p:nvSpPr>
        <p:spPr>
          <a:xfrm>
            <a:off x="0" y="1"/>
            <a:ext cx="2008202" cy="328114"/>
          </a:xfrm>
          <a:custGeom>
            <a:avLst/>
            <a:gdLst>
              <a:gd name="connsiteX0" fmla="*/ 0 w 1860606"/>
              <a:gd name="connsiteY0" fmla="*/ 0 h 297659"/>
              <a:gd name="connsiteX1" fmla="*/ 1860606 w 1860606"/>
              <a:gd name="connsiteY1" fmla="*/ 0 h 297659"/>
              <a:gd name="connsiteX2" fmla="*/ 1860606 w 1860606"/>
              <a:gd name="connsiteY2" fmla="*/ 297659 h 297659"/>
              <a:gd name="connsiteX3" fmla="*/ 0 w 1860606"/>
              <a:gd name="connsiteY3" fmla="*/ 297659 h 297659"/>
              <a:gd name="connsiteX4" fmla="*/ 0 w 1860606"/>
              <a:gd name="connsiteY4" fmla="*/ 0 h 297659"/>
              <a:gd name="connsiteX0" fmla="*/ 0 w 1860606"/>
              <a:gd name="connsiteY0" fmla="*/ 0 h 297659"/>
              <a:gd name="connsiteX1" fmla="*/ 1860606 w 1860606"/>
              <a:gd name="connsiteY1" fmla="*/ 0 h 297659"/>
              <a:gd name="connsiteX2" fmla="*/ 1598212 w 1860606"/>
              <a:gd name="connsiteY2" fmla="*/ 297659 h 297659"/>
              <a:gd name="connsiteX3" fmla="*/ 0 w 1860606"/>
              <a:gd name="connsiteY3" fmla="*/ 297659 h 297659"/>
              <a:gd name="connsiteX4" fmla="*/ 0 w 1860606"/>
              <a:gd name="connsiteY4" fmla="*/ 0 h 29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606" h="297659">
                <a:moveTo>
                  <a:pt x="0" y="0"/>
                </a:moveTo>
                <a:lnTo>
                  <a:pt x="1860606" y="0"/>
                </a:lnTo>
                <a:lnTo>
                  <a:pt x="1598212" y="297659"/>
                </a:lnTo>
                <a:lnTo>
                  <a:pt x="0" y="2976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54C3F1">
                  <a:alpha val="60000"/>
                </a:srgbClr>
              </a:gs>
              <a:gs pos="99000">
                <a:srgbClr val="336AA9"/>
              </a:gs>
              <a:gs pos="78000">
                <a:srgbClr val="54C3F1"/>
              </a:gs>
              <a:gs pos="100000">
                <a:srgbClr val="1C2B76">
                  <a:alpha val="62000"/>
                </a:srgbClr>
              </a:gs>
            </a:gsLst>
            <a:lin ang="192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/>
              <a:t>Hyogo Prefecture</a:t>
            </a:r>
            <a:endParaRPr kumimoji="1" lang="ja-JP" altLang="en-US" sz="1000" b="1" dirty="0"/>
          </a:p>
        </p:txBody>
      </p:sp>
      <p:sp>
        <p:nvSpPr>
          <p:cNvPr id="8" name="直角三角形 7">
            <a:extLst>
              <a:ext uri="{FF2B5EF4-FFF2-40B4-BE49-F238E27FC236}">
                <a16:creationId xmlns:a16="http://schemas.microsoft.com/office/drawing/2014/main" id="{A1901EBB-FC6A-854B-46FF-74A4C7EEB82B}"/>
              </a:ext>
            </a:extLst>
          </p:cNvPr>
          <p:cNvSpPr/>
          <p:nvPr userDrawn="1"/>
        </p:nvSpPr>
        <p:spPr>
          <a:xfrm>
            <a:off x="2" y="6332597"/>
            <a:ext cx="463431" cy="1227078"/>
          </a:xfrm>
          <a:prstGeom prst="rtTriangle">
            <a:avLst/>
          </a:prstGeom>
          <a:gradFill flip="none" rotWithShape="1">
            <a:gsLst>
              <a:gs pos="0">
                <a:srgbClr val="54C3F1">
                  <a:alpha val="60000"/>
                </a:srgbClr>
              </a:gs>
              <a:gs pos="35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186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6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7DD4B185-B026-46EC-5293-C6D0E013E069}"/>
              </a:ext>
            </a:extLst>
          </p:cNvPr>
          <p:cNvGrpSpPr/>
          <p:nvPr userDrawn="1"/>
        </p:nvGrpSpPr>
        <p:grpSpPr>
          <a:xfrm>
            <a:off x="9571230" y="2012414"/>
            <a:ext cx="1120584" cy="5552048"/>
            <a:chOff x="7454811" y="1695961"/>
            <a:chExt cx="1180103" cy="5036718"/>
          </a:xfrm>
        </p:grpSpPr>
        <p:sp>
          <p:nvSpPr>
            <p:cNvPr id="10" name="直角三角形 11">
              <a:extLst>
                <a:ext uri="{FF2B5EF4-FFF2-40B4-BE49-F238E27FC236}">
                  <a16:creationId xmlns:a16="http://schemas.microsoft.com/office/drawing/2014/main" id="{F74F422C-7E18-FB7C-8037-AF2F901A4C91}"/>
                </a:ext>
              </a:extLst>
            </p:cNvPr>
            <p:cNvSpPr/>
            <p:nvPr userDrawn="1"/>
          </p:nvSpPr>
          <p:spPr>
            <a:xfrm flipH="1">
              <a:off x="7454811" y="3491463"/>
              <a:ext cx="961027" cy="3241216"/>
            </a:xfrm>
            <a:custGeom>
              <a:avLst/>
              <a:gdLst>
                <a:gd name="connsiteX0" fmla="*/ 0 w 616713"/>
                <a:gd name="connsiteY0" fmla="*/ 3502550 h 3502550"/>
                <a:gd name="connsiteX1" fmla="*/ 0 w 616713"/>
                <a:gd name="connsiteY1" fmla="*/ 0 h 3502550"/>
                <a:gd name="connsiteX2" fmla="*/ 616713 w 616713"/>
                <a:gd name="connsiteY2" fmla="*/ 3502550 h 3502550"/>
                <a:gd name="connsiteX3" fmla="*/ 0 w 616713"/>
                <a:gd name="connsiteY3" fmla="*/ 3502550 h 3502550"/>
                <a:gd name="connsiteX0" fmla="*/ 349858 w 966571"/>
                <a:gd name="connsiteY0" fmla="*/ 3470745 h 3470745"/>
                <a:gd name="connsiteX1" fmla="*/ 0 w 966571"/>
                <a:gd name="connsiteY1" fmla="*/ 0 h 3470745"/>
                <a:gd name="connsiteX2" fmla="*/ 966571 w 966571"/>
                <a:gd name="connsiteY2" fmla="*/ 3470745 h 3470745"/>
                <a:gd name="connsiteX3" fmla="*/ 349858 w 966571"/>
                <a:gd name="connsiteY3" fmla="*/ 3470745 h 3470745"/>
                <a:gd name="connsiteX0" fmla="*/ 0 w 616713"/>
                <a:gd name="connsiteY0" fmla="*/ 3279914 h 3279914"/>
                <a:gd name="connsiteX1" fmla="*/ 119269 w 616713"/>
                <a:gd name="connsiteY1" fmla="*/ 0 h 3279914"/>
                <a:gd name="connsiteX2" fmla="*/ 616713 w 616713"/>
                <a:gd name="connsiteY2" fmla="*/ 3279914 h 3279914"/>
                <a:gd name="connsiteX3" fmla="*/ 0 w 616713"/>
                <a:gd name="connsiteY3" fmla="*/ 3279914 h 3279914"/>
                <a:gd name="connsiteX0" fmla="*/ 341906 w 958619"/>
                <a:gd name="connsiteY0" fmla="*/ 3279914 h 3279914"/>
                <a:gd name="connsiteX1" fmla="*/ 0 w 958619"/>
                <a:gd name="connsiteY1" fmla="*/ 0 h 3279914"/>
                <a:gd name="connsiteX2" fmla="*/ 958619 w 958619"/>
                <a:gd name="connsiteY2" fmla="*/ 3279914 h 3279914"/>
                <a:gd name="connsiteX3" fmla="*/ 341906 w 958619"/>
                <a:gd name="connsiteY3" fmla="*/ 3279914 h 3279914"/>
                <a:gd name="connsiteX0" fmla="*/ 421419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21419 w 958619"/>
                <a:gd name="connsiteY3" fmla="*/ 3295817 h 3295817"/>
                <a:gd name="connsiteX0" fmla="*/ 405517 w 958619"/>
                <a:gd name="connsiteY0" fmla="*/ 3295817 h 3295817"/>
                <a:gd name="connsiteX1" fmla="*/ 0 w 958619"/>
                <a:gd name="connsiteY1" fmla="*/ 0 h 3295817"/>
                <a:gd name="connsiteX2" fmla="*/ 958619 w 958619"/>
                <a:gd name="connsiteY2" fmla="*/ 3279914 h 3295817"/>
                <a:gd name="connsiteX3" fmla="*/ 405517 w 958619"/>
                <a:gd name="connsiteY3" fmla="*/ 3295817 h 3295817"/>
                <a:gd name="connsiteX0" fmla="*/ 384252 w 937354"/>
                <a:gd name="connsiteY0" fmla="*/ 3258603 h 3258603"/>
                <a:gd name="connsiteX1" fmla="*/ 0 w 937354"/>
                <a:gd name="connsiteY1" fmla="*/ 0 h 3258603"/>
                <a:gd name="connsiteX2" fmla="*/ 937354 w 937354"/>
                <a:gd name="connsiteY2" fmla="*/ 3242700 h 3258603"/>
                <a:gd name="connsiteX3" fmla="*/ 384252 w 937354"/>
                <a:gd name="connsiteY3" fmla="*/ 3258603 h 3258603"/>
                <a:gd name="connsiteX0" fmla="*/ 405517 w 958619"/>
                <a:gd name="connsiteY0" fmla="*/ 3253287 h 3253287"/>
                <a:gd name="connsiteX1" fmla="*/ 0 w 958619"/>
                <a:gd name="connsiteY1" fmla="*/ 0 h 3253287"/>
                <a:gd name="connsiteX2" fmla="*/ 958619 w 958619"/>
                <a:gd name="connsiteY2" fmla="*/ 3237384 h 3253287"/>
                <a:gd name="connsiteX3" fmla="*/ 405517 w 958619"/>
                <a:gd name="connsiteY3" fmla="*/ 3253287 h 3253287"/>
                <a:gd name="connsiteX0" fmla="*/ 405517 w 958619"/>
                <a:gd name="connsiteY0" fmla="*/ 3242655 h 3242655"/>
                <a:gd name="connsiteX1" fmla="*/ 0 w 958619"/>
                <a:gd name="connsiteY1" fmla="*/ 0 h 3242655"/>
                <a:gd name="connsiteX2" fmla="*/ 958619 w 958619"/>
                <a:gd name="connsiteY2" fmla="*/ 3237384 h 3242655"/>
                <a:gd name="connsiteX3" fmla="*/ 405517 w 958619"/>
                <a:gd name="connsiteY3" fmla="*/ 3242655 h 3242655"/>
                <a:gd name="connsiteX0" fmla="*/ 618168 w 958619"/>
                <a:gd name="connsiteY0" fmla="*/ 3178859 h 3237384"/>
                <a:gd name="connsiteX1" fmla="*/ 0 w 958619"/>
                <a:gd name="connsiteY1" fmla="*/ 0 h 3237384"/>
                <a:gd name="connsiteX2" fmla="*/ 958619 w 958619"/>
                <a:gd name="connsiteY2" fmla="*/ 3237384 h 3237384"/>
                <a:gd name="connsiteX3" fmla="*/ 618168 w 958619"/>
                <a:gd name="connsiteY3" fmla="*/ 3178859 h 3237384"/>
                <a:gd name="connsiteX0" fmla="*/ 400201 w 958619"/>
                <a:gd name="connsiteY0" fmla="*/ 3242654 h 3242654"/>
                <a:gd name="connsiteX1" fmla="*/ 0 w 958619"/>
                <a:gd name="connsiteY1" fmla="*/ 0 h 3242654"/>
                <a:gd name="connsiteX2" fmla="*/ 958619 w 958619"/>
                <a:gd name="connsiteY2" fmla="*/ 3237384 h 3242654"/>
                <a:gd name="connsiteX3" fmla="*/ 400201 w 958619"/>
                <a:gd name="connsiteY3" fmla="*/ 3242654 h 3242654"/>
                <a:gd name="connsiteX0" fmla="*/ 415676 w 974094"/>
                <a:gd name="connsiteY0" fmla="*/ 3649403 h 3649403"/>
                <a:gd name="connsiteX1" fmla="*/ 0 w 974094"/>
                <a:gd name="connsiteY1" fmla="*/ 0 h 3649403"/>
                <a:gd name="connsiteX2" fmla="*/ 974094 w 974094"/>
                <a:gd name="connsiteY2" fmla="*/ 3644133 h 3649403"/>
                <a:gd name="connsiteX3" fmla="*/ 415676 w 974094"/>
                <a:gd name="connsiteY3" fmla="*/ 3649403 h 3649403"/>
                <a:gd name="connsiteX0" fmla="*/ 222243 w 780661"/>
                <a:gd name="connsiteY0" fmla="*/ 3291077 h 3291077"/>
                <a:gd name="connsiteX1" fmla="*/ 0 w 780661"/>
                <a:gd name="connsiteY1" fmla="*/ 0 h 3291077"/>
                <a:gd name="connsiteX2" fmla="*/ 780661 w 780661"/>
                <a:gd name="connsiteY2" fmla="*/ 3285807 h 3291077"/>
                <a:gd name="connsiteX3" fmla="*/ 222243 w 780661"/>
                <a:gd name="connsiteY3" fmla="*/ 3291077 h 3291077"/>
                <a:gd name="connsiteX0" fmla="*/ 222243 w 771866"/>
                <a:gd name="connsiteY0" fmla="*/ 3291077 h 3314861"/>
                <a:gd name="connsiteX1" fmla="*/ 0 w 771866"/>
                <a:gd name="connsiteY1" fmla="*/ 0 h 3314861"/>
                <a:gd name="connsiteX2" fmla="*/ 771866 w 771866"/>
                <a:gd name="connsiteY2" fmla="*/ 3314861 h 3314861"/>
                <a:gd name="connsiteX3" fmla="*/ 222243 w 771866"/>
                <a:gd name="connsiteY3" fmla="*/ 3291077 h 3314861"/>
                <a:gd name="connsiteX0" fmla="*/ 222243 w 780661"/>
                <a:gd name="connsiteY0" fmla="*/ 3291077 h 3295492"/>
                <a:gd name="connsiteX1" fmla="*/ 0 w 780661"/>
                <a:gd name="connsiteY1" fmla="*/ 0 h 3295492"/>
                <a:gd name="connsiteX2" fmla="*/ 780661 w 780661"/>
                <a:gd name="connsiteY2" fmla="*/ 3295492 h 3295492"/>
                <a:gd name="connsiteX3" fmla="*/ 222243 w 780661"/>
                <a:gd name="connsiteY3" fmla="*/ 3291077 h 329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0661" h="3295492">
                  <a:moveTo>
                    <a:pt x="222243" y="3291077"/>
                  </a:moveTo>
                  <a:lnTo>
                    <a:pt x="0" y="0"/>
                  </a:lnTo>
                  <a:lnTo>
                    <a:pt x="780661" y="3295492"/>
                  </a:lnTo>
                  <a:lnTo>
                    <a:pt x="222243" y="329107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4C3F1">
                    <a:alpha val="60000"/>
                  </a:srgbClr>
                </a:gs>
                <a:gs pos="68000">
                  <a:srgbClr val="54C3F1"/>
                </a:gs>
                <a:gs pos="100000">
                  <a:srgbClr val="1C2B76">
                    <a:alpha val="80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60"/>
            </a:p>
          </p:txBody>
        </p:sp>
        <p:sp>
          <p:nvSpPr>
            <p:cNvPr id="11" name="直角三角形 10">
              <a:extLst>
                <a:ext uri="{FF2B5EF4-FFF2-40B4-BE49-F238E27FC236}">
                  <a16:creationId xmlns:a16="http://schemas.microsoft.com/office/drawing/2014/main" id="{413F5609-FE0C-7201-C180-DA8C97916E12}"/>
                </a:ext>
              </a:extLst>
            </p:cNvPr>
            <p:cNvSpPr/>
            <p:nvPr userDrawn="1"/>
          </p:nvSpPr>
          <p:spPr>
            <a:xfrm flipH="1">
              <a:off x="8007151" y="1695961"/>
              <a:ext cx="627763" cy="5032375"/>
            </a:xfrm>
            <a:prstGeom prst="rtTriangle">
              <a:avLst/>
            </a:prstGeom>
            <a:gradFill flip="none" rotWithShape="1">
              <a:gsLst>
                <a:gs pos="0">
                  <a:srgbClr val="54C3F1">
                    <a:alpha val="60000"/>
                  </a:srgbClr>
                </a:gs>
                <a:gs pos="69000">
                  <a:srgbClr val="54C3F1"/>
                </a:gs>
                <a:gs pos="100000">
                  <a:srgbClr val="1C2B76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143109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</p:sldLayoutIdLst>
  <p:hf hdr="0" ftr="0" dt="0"/>
  <p:txStyles>
    <p:titleStyle>
      <a:lvl1pPr algn="l" defTabSz="801884" rtl="0" eaLnBrk="1" latinLnBrk="0" hangingPunct="1">
        <a:lnSpc>
          <a:spcPct val="90000"/>
        </a:lnSpc>
        <a:spcBef>
          <a:spcPct val="0"/>
        </a:spcBef>
        <a:buNone/>
        <a:defRPr kumimoji="1"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71" indent="-200471" algn="l" defTabSz="801884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13" indent="-200471" algn="l" defTabSz="80188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355" indent="-200471" algn="l" defTabSz="80188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295" indent="-200471" algn="l" defTabSz="80188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238" indent="-200471" algn="l" defTabSz="80188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179" indent="-200471" algn="l" defTabSz="80188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122" indent="-200471" algn="l" defTabSz="80188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063" indent="-200471" algn="l" defTabSz="80188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005" indent="-200471" algn="l" defTabSz="801884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1884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42" algn="l" defTabSz="801884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884" algn="l" defTabSz="801884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25" algn="l" defTabSz="801884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768" algn="l" defTabSz="801884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709" algn="l" defTabSz="801884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650" algn="l" defTabSz="801884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592" algn="l" defTabSz="801884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534" algn="l" defTabSz="801884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118A69-1628-E506-6F9A-EA0FD66860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8F453D-ED71-761C-4C4E-18CDEF860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673672"/>
            <a:ext cx="8018860" cy="2631887"/>
          </a:xfrm>
        </p:spPr>
        <p:txBody>
          <a:bodyPr/>
          <a:lstStyle/>
          <a:p>
            <a:r>
              <a:rPr lang="ja-JP" altLang="en-US" dirty="0"/>
              <a:t>兵庫県が保有する株式会社ひょうご粒子線メディカルサポートの株式売却に係るプロポーザル　企画提案書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1233DC-2234-4E99-404C-7AC06E59A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626340"/>
            <a:ext cx="8018860" cy="2093856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latin typeface="Calibri" panose="020F0502020204030204"/>
              </a:rPr>
              <a:t>○○○（社名・団体名を入力してください）</a:t>
            </a:r>
            <a:endParaRPr lang="ja-JP" altLang="en-US" sz="2800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899A70-26DF-99D4-3CE3-CEA2C37DD2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64557" y="5019675"/>
            <a:ext cx="6362699" cy="1866328"/>
          </a:xfrm>
        </p:spPr>
        <p:txBody>
          <a:bodyPr>
            <a:normAutofit/>
          </a:bodyPr>
          <a:lstStyle/>
          <a:p>
            <a:pPr algn="l"/>
            <a:r>
              <a:rPr lang="ja-JP" altLang="en-US" sz="1600" dirty="0"/>
              <a:t>○○○部　○○　○○</a:t>
            </a:r>
            <a:endParaRPr lang="en-US" altLang="ja-JP" sz="1600" dirty="0"/>
          </a:p>
          <a:p>
            <a:pPr algn="l"/>
            <a:r>
              <a:rPr lang="ja-JP" altLang="en-US" sz="1600" dirty="0"/>
              <a:t>○○○部　○○　○○</a:t>
            </a:r>
            <a:endParaRPr lang="en-US" altLang="ja-JP" sz="1600" dirty="0"/>
          </a:p>
          <a:p>
            <a:pPr algn="l"/>
            <a:r>
              <a:rPr lang="ja-JP" altLang="en-US" sz="1600" dirty="0"/>
              <a:t>（担当部署、担当者名を入力してください）</a:t>
            </a:r>
          </a:p>
        </p:txBody>
      </p:sp>
      <p:sp>
        <p:nvSpPr>
          <p:cNvPr id="6" name="テキスト プレースホルダー 3">
            <a:extLst>
              <a:ext uri="{FF2B5EF4-FFF2-40B4-BE49-F238E27FC236}">
                <a16:creationId xmlns:a16="http://schemas.microsoft.com/office/drawing/2014/main" id="{397F982C-8834-EB94-92B6-A3FBBB85620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47750" cy="428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bg2">
                    <a:lumMod val="2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60144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kumimoji="1"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2411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kumimoji="1"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03375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kumimoji="1"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4340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kumimoji="1"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05304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kumimoji="1"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06269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kumimoji="1"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07233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kumimoji="1"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08197" indent="-200482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kumimoji="1"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様式５号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E6E99192-E94A-E8AF-ABA8-8B0DD4AC48C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2E4F1B4-5DBB-48B0-8293-F9AF30D93FB0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236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79B6ED-7D70-474F-73F3-52343A6D6D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字幕 2">
            <a:extLst>
              <a:ext uri="{FF2B5EF4-FFF2-40B4-BE49-F238E27FC236}">
                <a16:creationId xmlns:a16="http://schemas.microsoft.com/office/drawing/2014/main" id="{EEDDFC78-A73F-64D2-E2D9-9F2BBD948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502" y="175127"/>
            <a:ext cx="9988748" cy="659910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dirty="0">
                <a:latin typeface="Calibri" panose="020F0502020204030204"/>
              </a:rPr>
              <a:t>○○○（社名・団体名）について</a:t>
            </a:r>
            <a:endParaRPr lang="ja-JP" altLang="en-US" sz="28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2264D5D-E00C-EC8D-948D-9E8248782D72}"/>
              </a:ext>
            </a:extLst>
          </p:cNvPr>
          <p:cNvSpPr/>
          <p:nvPr/>
        </p:nvSpPr>
        <p:spPr>
          <a:xfrm>
            <a:off x="192896" y="145082"/>
            <a:ext cx="131004" cy="720000"/>
          </a:xfrm>
          <a:prstGeom prst="rect">
            <a:avLst/>
          </a:prstGeom>
          <a:gradFill>
            <a:gsLst>
              <a:gs pos="0">
                <a:srgbClr val="54C3F1">
                  <a:alpha val="60000"/>
                </a:srgbClr>
              </a:gs>
              <a:gs pos="53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テキスト プレースホルダー 3">
            <a:extLst>
              <a:ext uri="{FF2B5EF4-FFF2-40B4-BE49-F238E27FC236}">
                <a16:creationId xmlns:a16="http://schemas.microsoft.com/office/drawing/2014/main" id="{4922805E-9648-0C08-F220-05459C9DDE56}"/>
              </a:ext>
            </a:extLst>
          </p:cNvPr>
          <p:cNvSpPr txBox="1">
            <a:spLocks/>
          </p:cNvSpPr>
          <p:nvPr/>
        </p:nvSpPr>
        <p:spPr>
          <a:xfrm>
            <a:off x="323900" y="1101744"/>
            <a:ext cx="9988747" cy="628280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1007943" rtl="0" eaLnBrk="1" latinLnBrk="0" hangingPunct="1">
              <a:lnSpc>
                <a:spcPct val="100000"/>
              </a:lnSpc>
              <a:spcBef>
                <a:spcPts val="1102"/>
              </a:spcBef>
              <a:buFont typeface="+mj-lt"/>
              <a:buNone/>
              <a:defRPr kumimoji="1" sz="1500" b="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3714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625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7429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463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1144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14859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18573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１スライドで簡潔に貴社（貴団体）の概要や事業等について紹介してください。</a:t>
            </a:r>
            <a:endParaRPr lang="en-US" altLang="ja-JP" dirty="0"/>
          </a:p>
        </p:txBody>
      </p:sp>
      <p:sp>
        <p:nvSpPr>
          <p:cNvPr id="18" name="スライド番号プレースホルダー 17">
            <a:extLst>
              <a:ext uri="{FF2B5EF4-FFF2-40B4-BE49-F238E27FC236}">
                <a16:creationId xmlns:a16="http://schemas.microsoft.com/office/drawing/2014/main" id="{2836C3A9-56C4-1119-10FD-A7C5C168A11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2E4F1B4-5DBB-48B0-8293-F9AF30D93FB0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507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0917FF-1E11-C470-BDE2-7392E029C1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字幕 2">
            <a:extLst>
              <a:ext uri="{FF2B5EF4-FFF2-40B4-BE49-F238E27FC236}">
                <a16:creationId xmlns:a16="http://schemas.microsoft.com/office/drawing/2014/main" id="{D47E34C3-ECD1-5D6A-CB76-A72AC5D32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502" y="175127"/>
            <a:ext cx="9988748" cy="659910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dirty="0">
                <a:latin typeface="Calibri" panose="020F0502020204030204"/>
              </a:rPr>
              <a:t>○○○（社名・団体名）の財務状況について</a:t>
            </a:r>
            <a:endParaRPr lang="ja-JP" altLang="en-US" sz="28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4993ED-71A2-8AE5-65C5-5EE38383426F}"/>
              </a:ext>
            </a:extLst>
          </p:cNvPr>
          <p:cNvSpPr/>
          <p:nvPr/>
        </p:nvSpPr>
        <p:spPr>
          <a:xfrm>
            <a:off x="192896" y="145082"/>
            <a:ext cx="131004" cy="720000"/>
          </a:xfrm>
          <a:prstGeom prst="rect">
            <a:avLst/>
          </a:prstGeom>
          <a:gradFill>
            <a:gsLst>
              <a:gs pos="0">
                <a:srgbClr val="54C3F1">
                  <a:alpha val="60000"/>
                </a:srgbClr>
              </a:gs>
              <a:gs pos="53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5E470D-8EE0-F4EC-1FF6-48D961D2363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2E4F1B4-5DBB-48B0-8293-F9AF30D93FB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2" name="テキスト プレースホルダー 3">
            <a:extLst>
              <a:ext uri="{FF2B5EF4-FFF2-40B4-BE49-F238E27FC236}">
                <a16:creationId xmlns:a16="http://schemas.microsoft.com/office/drawing/2014/main" id="{FC799827-17C0-5443-C216-0DC83F859DC5}"/>
              </a:ext>
            </a:extLst>
          </p:cNvPr>
          <p:cNvSpPr txBox="1">
            <a:spLocks/>
          </p:cNvSpPr>
          <p:nvPr/>
        </p:nvSpPr>
        <p:spPr>
          <a:xfrm>
            <a:off x="323900" y="1101744"/>
            <a:ext cx="9988747" cy="628280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1007943" rtl="0" eaLnBrk="1" latinLnBrk="0" hangingPunct="1">
              <a:lnSpc>
                <a:spcPct val="100000"/>
              </a:lnSpc>
              <a:spcBef>
                <a:spcPts val="1102"/>
              </a:spcBef>
              <a:buFont typeface="+mj-lt"/>
              <a:buNone/>
              <a:defRPr kumimoji="1" sz="1500" b="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3714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625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7429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463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1144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14859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18573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添付した直近３年度分の財務諸表（貸借対照表、損益計算書、キャッシュフロー計算書）の内容を要約し、</a:t>
            </a:r>
            <a:br>
              <a:rPr lang="en-US" altLang="ja-JP" dirty="0"/>
            </a:br>
            <a:r>
              <a:rPr lang="ja-JP" altLang="en-US" dirty="0"/>
              <a:t>貴社（貴団体）の財務状況について、１スライドで簡潔にご説明ください。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0478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B8DB5-2CFD-68B3-7BDA-9E2DCC4039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字幕 2">
            <a:extLst>
              <a:ext uri="{FF2B5EF4-FFF2-40B4-BE49-F238E27FC236}">
                <a16:creationId xmlns:a16="http://schemas.microsoft.com/office/drawing/2014/main" id="{67DA2799-C55C-C011-CE19-ED987358A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502" y="175127"/>
            <a:ext cx="9988748" cy="659910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dirty="0">
                <a:latin typeface="Calibri" panose="020F0502020204030204"/>
              </a:rPr>
              <a:t>「</a:t>
            </a:r>
            <a:r>
              <a:rPr lang="en-US" altLang="ja-JP" sz="2800" dirty="0">
                <a:latin typeface="Calibri" panose="020F0502020204030204"/>
              </a:rPr>
              <a:t>Ai-Seg</a:t>
            </a:r>
            <a:r>
              <a:rPr lang="ja-JP" altLang="en-US" sz="2800" dirty="0">
                <a:latin typeface="Calibri" panose="020F0502020204030204"/>
              </a:rPr>
              <a:t>」事業の継続について</a:t>
            </a:r>
            <a:endParaRPr lang="ja-JP" altLang="en-US" sz="28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7AEF9F9-B195-3005-D4C4-7253A23A34E4}"/>
              </a:ext>
            </a:extLst>
          </p:cNvPr>
          <p:cNvSpPr/>
          <p:nvPr/>
        </p:nvSpPr>
        <p:spPr>
          <a:xfrm>
            <a:off x="192896" y="145082"/>
            <a:ext cx="131004" cy="720000"/>
          </a:xfrm>
          <a:prstGeom prst="rect">
            <a:avLst/>
          </a:prstGeom>
          <a:gradFill>
            <a:gsLst>
              <a:gs pos="0">
                <a:srgbClr val="54C3F1">
                  <a:alpha val="60000"/>
                </a:srgbClr>
              </a:gs>
              <a:gs pos="53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テキスト プレースホルダー 3">
            <a:extLst>
              <a:ext uri="{FF2B5EF4-FFF2-40B4-BE49-F238E27FC236}">
                <a16:creationId xmlns:a16="http://schemas.microsoft.com/office/drawing/2014/main" id="{ECC32ED9-1A86-F051-D9E0-8B3792796C18}"/>
              </a:ext>
            </a:extLst>
          </p:cNvPr>
          <p:cNvSpPr txBox="1">
            <a:spLocks/>
          </p:cNvSpPr>
          <p:nvPr/>
        </p:nvSpPr>
        <p:spPr>
          <a:xfrm>
            <a:off x="323900" y="1101742"/>
            <a:ext cx="9988748" cy="628280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1007943" rtl="0" eaLnBrk="1" latinLnBrk="0" hangingPunct="1">
              <a:lnSpc>
                <a:spcPct val="100000"/>
              </a:lnSpc>
              <a:spcBef>
                <a:spcPts val="1102"/>
              </a:spcBef>
              <a:buFont typeface="+mj-lt"/>
              <a:buNone/>
              <a:defRPr kumimoji="1" sz="1500" b="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3714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625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7429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463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1144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14859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18573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民営化後も、県立病院は同社製品である放射線治療計画支援プログラム「</a:t>
            </a:r>
            <a:r>
              <a:rPr lang="en-US" altLang="ja-JP" dirty="0"/>
              <a:t>Ai-Seg</a:t>
            </a:r>
            <a:r>
              <a:rPr lang="ja-JP" altLang="en-US" dirty="0"/>
              <a:t>」のユーザーであるため、</a:t>
            </a:r>
            <a:br>
              <a:rPr lang="en-US" altLang="ja-JP" dirty="0"/>
            </a:br>
            <a:r>
              <a:rPr lang="ja-JP" altLang="en-US" dirty="0"/>
              <a:t>「</a:t>
            </a:r>
            <a:r>
              <a:rPr lang="en-US" altLang="ja-JP" dirty="0"/>
              <a:t>Ai-Seg</a:t>
            </a:r>
            <a:r>
              <a:rPr lang="ja-JP" altLang="en-US" dirty="0"/>
              <a:t>」導入済の医療機関等に対し、保守や機能拡張を続けていく具体的な計画（推進体制）について、</a:t>
            </a:r>
            <a:br>
              <a:rPr lang="en-US" altLang="ja-JP" dirty="0"/>
            </a:br>
            <a:r>
              <a:rPr lang="ja-JP" altLang="en-US" dirty="0"/>
              <a:t>２スライド以内で提案してください。</a:t>
            </a:r>
            <a:endParaRPr lang="en-US" altLang="ja-JP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BA1E06F-A7AB-C8F7-5806-B09301FDF1B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2E4F1B4-5DBB-48B0-8293-F9AF30D93FB0}" type="slidenum">
              <a:rPr lang="ja-JP" altLang="en-US" smtClean="0"/>
              <a:pPr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938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E7F0F0-A59F-81D5-BE7A-109B18A8E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字幕 2">
            <a:extLst>
              <a:ext uri="{FF2B5EF4-FFF2-40B4-BE49-F238E27FC236}">
                <a16:creationId xmlns:a16="http://schemas.microsoft.com/office/drawing/2014/main" id="{0CE87140-1424-6538-96FB-33E0442CA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502" y="175127"/>
            <a:ext cx="9988748" cy="659910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dirty="0">
                <a:latin typeface="Calibri" panose="020F0502020204030204"/>
              </a:rPr>
              <a:t>「</a:t>
            </a:r>
            <a:r>
              <a:rPr lang="en-US" altLang="ja-JP" sz="2800" dirty="0">
                <a:latin typeface="Calibri" panose="020F0502020204030204"/>
              </a:rPr>
              <a:t>Ai-Seg</a:t>
            </a:r>
            <a:r>
              <a:rPr lang="ja-JP" altLang="en-US" sz="2800" dirty="0">
                <a:latin typeface="Calibri" panose="020F0502020204030204"/>
              </a:rPr>
              <a:t>」事業の継続について</a:t>
            </a:r>
            <a:endParaRPr lang="ja-JP" altLang="en-US" sz="28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B3DFD9F-4345-1CD3-AE84-DA4EEE52C355}"/>
              </a:ext>
            </a:extLst>
          </p:cNvPr>
          <p:cNvSpPr/>
          <p:nvPr/>
        </p:nvSpPr>
        <p:spPr>
          <a:xfrm>
            <a:off x="192896" y="145082"/>
            <a:ext cx="131004" cy="720000"/>
          </a:xfrm>
          <a:prstGeom prst="rect">
            <a:avLst/>
          </a:prstGeom>
          <a:gradFill>
            <a:gsLst>
              <a:gs pos="0">
                <a:srgbClr val="54C3F1">
                  <a:alpha val="60000"/>
                </a:srgbClr>
              </a:gs>
              <a:gs pos="53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F09BE9-ABAD-E436-14F5-B0C7BB8AB93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2E4F1B4-5DBB-48B0-8293-F9AF30D93FB0}" type="slidenum">
              <a:rPr lang="ja-JP" altLang="en-US" smtClean="0"/>
              <a:pPr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295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91B96D-A07D-78BF-F679-07B7C6E7E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字幕 2">
            <a:extLst>
              <a:ext uri="{FF2B5EF4-FFF2-40B4-BE49-F238E27FC236}">
                <a16:creationId xmlns:a16="http://schemas.microsoft.com/office/drawing/2014/main" id="{93E890BC-B5D3-2DA4-ED89-3215A9C34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502" y="175127"/>
            <a:ext cx="9988748" cy="659910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dirty="0">
                <a:latin typeface="Calibri" panose="020F0502020204030204"/>
              </a:rPr>
              <a:t>自由記載欄</a:t>
            </a:r>
            <a:endParaRPr lang="ja-JP" altLang="en-US" sz="28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7DE6304-4A3F-10D3-417D-CFE683622E5E}"/>
              </a:ext>
            </a:extLst>
          </p:cNvPr>
          <p:cNvSpPr/>
          <p:nvPr/>
        </p:nvSpPr>
        <p:spPr>
          <a:xfrm>
            <a:off x="192896" y="145082"/>
            <a:ext cx="131004" cy="720000"/>
          </a:xfrm>
          <a:prstGeom prst="rect">
            <a:avLst/>
          </a:prstGeom>
          <a:gradFill>
            <a:gsLst>
              <a:gs pos="0">
                <a:srgbClr val="54C3F1">
                  <a:alpha val="60000"/>
                </a:srgbClr>
              </a:gs>
              <a:gs pos="53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043F2B7-7ACB-AE99-BA7E-961DF14C457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2E4F1B4-5DBB-48B0-8293-F9AF30D93FB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2" name="テキスト プレースホルダー 3">
            <a:extLst>
              <a:ext uri="{FF2B5EF4-FFF2-40B4-BE49-F238E27FC236}">
                <a16:creationId xmlns:a16="http://schemas.microsoft.com/office/drawing/2014/main" id="{F0ED1A28-329C-D9FE-E5D4-6AF50EF1B649}"/>
              </a:ext>
            </a:extLst>
          </p:cNvPr>
          <p:cNvSpPr txBox="1">
            <a:spLocks/>
          </p:cNvSpPr>
          <p:nvPr/>
        </p:nvSpPr>
        <p:spPr>
          <a:xfrm>
            <a:off x="323900" y="1101742"/>
            <a:ext cx="9988748" cy="628280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1007943" rtl="0" eaLnBrk="1" latinLnBrk="0" hangingPunct="1">
              <a:lnSpc>
                <a:spcPct val="100000"/>
              </a:lnSpc>
              <a:spcBef>
                <a:spcPts val="1102"/>
              </a:spcBef>
              <a:buFont typeface="+mj-lt"/>
              <a:buNone/>
              <a:defRPr kumimoji="1" sz="1500" b="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3714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625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7429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463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1144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14859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185737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その他、</a:t>
            </a:r>
            <a:r>
              <a:rPr lang="en-US" altLang="ja-JP" dirty="0"/>
              <a:t>HIBMS</a:t>
            </a:r>
            <a:r>
              <a:rPr lang="ja-JP" altLang="en-US" dirty="0"/>
              <a:t>の株式購入にあたって貴社（貴団体） としてアピールしたい内容を、</a:t>
            </a:r>
            <a:br>
              <a:rPr lang="en-US" altLang="ja-JP" dirty="0"/>
            </a:br>
            <a:r>
              <a:rPr lang="ja-JP" altLang="en-US" dirty="0"/>
              <a:t>２スライド以内で自由に提案してください。</a:t>
            </a:r>
            <a:endParaRPr lang="en-US" altLang="ja-JP" dirty="0"/>
          </a:p>
          <a:p>
            <a:r>
              <a:rPr lang="ja-JP" altLang="en-US" dirty="0"/>
              <a:t>（例）</a:t>
            </a:r>
            <a:endParaRPr lang="en-US" altLang="ja-JP" dirty="0"/>
          </a:p>
          <a:p>
            <a:r>
              <a:rPr lang="ja-JP" altLang="en-US" dirty="0"/>
              <a:t>○提案者自身が事業の拡張や多角化を行った実績</a:t>
            </a:r>
          </a:p>
          <a:p>
            <a:r>
              <a:rPr lang="ja-JP" altLang="en-US" dirty="0"/>
              <a:t>○提案者が出資した会社への資金援助等を行った実績</a:t>
            </a:r>
          </a:p>
          <a:p>
            <a:r>
              <a:rPr lang="ja-JP" altLang="en-US" dirty="0"/>
              <a:t>○「</a:t>
            </a:r>
            <a:r>
              <a:rPr lang="en-US" altLang="ja-JP" dirty="0"/>
              <a:t>Ai-Seg</a:t>
            </a:r>
            <a:r>
              <a:rPr lang="ja-JP" altLang="en-US" dirty="0"/>
              <a:t>」事業以外も含めた、株式取得後の</a:t>
            </a:r>
            <a:r>
              <a:rPr lang="en-US" altLang="ja-JP" dirty="0"/>
              <a:t>HIBMS</a:t>
            </a:r>
            <a:r>
              <a:rPr lang="ja-JP" altLang="en-US" dirty="0"/>
              <a:t>の将来像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※HIBMS</a:t>
            </a:r>
            <a:r>
              <a:rPr lang="ja-JP" altLang="en-US" dirty="0"/>
              <a:t>の経営方針への理解、事業発展や研究開発への支援、</a:t>
            </a:r>
            <a:endParaRPr lang="en-US" altLang="ja-JP" dirty="0"/>
          </a:p>
          <a:p>
            <a:r>
              <a:rPr lang="ja-JP" altLang="en-US" dirty="0"/>
              <a:t>　　貴社（貴団体）のネットワークを活用した</a:t>
            </a:r>
            <a:r>
              <a:rPr lang="en-US" altLang="ja-JP" dirty="0"/>
              <a:t>HIBMS</a:t>
            </a:r>
            <a:r>
              <a:rPr lang="ja-JP" altLang="en-US" dirty="0"/>
              <a:t>の人材強化や企業連携に関する支援　等</a:t>
            </a:r>
          </a:p>
          <a:p>
            <a:r>
              <a:rPr lang="ja-JP" altLang="en-US" dirty="0"/>
              <a:t>○現在の</a:t>
            </a:r>
            <a:r>
              <a:rPr lang="en-US" altLang="ja-JP" dirty="0"/>
              <a:t>HIBMS</a:t>
            </a:r>
            <a:r>
              <a:rPr lang="ja-JP" altLang="en-US" dirty="0"/>
              <a:t>社員の継続雇用の考え方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0109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EDE0AB-18F6-2E87-CB7C-3173F88A5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字幕 2">
            <a:extLst>
              <a:ext uri="{FF2B5EF4-FFF2-40B4-BE49-F238E27FC236}">
                <a16:creationId xmlns:a16="http://schemas.microsoft.com/office/drawing/2014/main" id="{82D31D04-FEE5-ED7A-01B1-6B33396B1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502" y="175127"/>
            <a:ext cx="9988748" cy="659910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dirty="0">
                <a:latin typeface="Calibri" panose="020F0502020204030204"/>
              </a:rPr>
              <a:t>自由記載欄</a:t>
            </a:r>
            <a:endParaRPr lang="ja-JP" altLang="en-US" sz="28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C3E0504-F011-82A2-9798-F3E35F893D78}"/>
              </a:ext>
            </a:extLst>
          </p:cNvPr>
          <p:cNvSpPr/>
          <p:nvPr/>
        </p:nvSpPr>
        <p:spPr>
          <a:xfrm>
            <a:off x="192896" y="145082"/>
            <a:ext cx="131004" cy="720000"/>
          </a:xfrm>
          <a:prstGeom prst="rect">
            <a:avLst/>
          </a:prstGeom>
          <a:gradFill>
            <a:gsLst>
              <a:gs pos="0">
                <a:srgbClr val="54C3F1">
                  <a:alpha val="60000"/>
                </a:srgbClr>
              </a:gs>
              <a:gs pos="53000">
                <a:srgbClr val="54C3F1"/>
              </a:gs>
              <a:gs pos="100000">
                <a:srgbClr val="1C2B76">
                  <a:alpha val="6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69A426-7EE8-A520-766B-71373B73C4C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2E4F1B4-5DBB-48B0-8293-F9AF30D93FB0}" type="slidenum">
              <a:rPr lang="ja-JP" altLang="en-US" smtClean="0"/>
              <a:pPr/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7938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7B738E83808D648AB0CF0F6EF4867DF" ma:contentTypeVersion="" ma:contentTypeDescription="新しいドキュメントを作成します。" ma:contentTypeScope="" ma:versionID="2f96e0c4fb56765787c77fd6ca0d7c7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d68df1d8f8eef02213e8263687140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41E2F3-C367-41BF-A51D-DD7CE755D3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DFB159-C92F-43AF-ADEE-C76F3E2B19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E88A75-50D1-4B9F-AC61-CF6F4A577882}">
  <ds:schemaRefs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</TotalTime>
  <Words>356</Words>
  <Application>Microsoft Office PowerPoint</Application>
  <PresentationFormat>ユーザー設定</PresentationFormat>
  <Paragraphs>30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Office テーマ</vt:lpstr>
      <vt:lpstr>兵庫県が保有する株式会社ひょうご粒子線メディカルサポートの株式売却に係るプロポーザル　企画提案書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募集要領様式（５号）</dc:title>
  <dc:subject>兵庫県推奨ppt様式</dc:subject>
  <dc:creator/>
  <cp:lastModifiedBy>万本　惇司</cp:lastModifiedBy>
  <cp:revision>109</cp:revision>
  <cp:lastPrinted>2024-12-09T07:34:57Z</cp:lastPrinted>
  <dcterms:created xsi:type="dcterms:W3CDTF">2023-08-17T00:35:59Z</dcterms:created>
  <dcterms:modified xsi:type="dcterms:W3CDTF">2024-12-26T01:08:35Z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0x01010087B738E83808D648AB0CF0F6EF4867DF</vt:lpwstr>
  </property>
</Properties>
</file>