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4"/>
  </p:sldMasterIdLst>
  <p:notesMasterIdLst>
    <p:notesMasterId r:id="rId12"/>
  </p:notesMasterIdLst>
  <p:handoutMasterIdLst>
    <p:handoutMasterId r:id="rId13"/>
  </p:handoutMasterIdLst>
  <p:sldIdLst>
    <p:sldId id="296" r:id="rId5"/>
    <p:sldId id="297" r:id="rId6"/>
    <p:sldId id="301" r:id="rId7"/>
    <p:sldId id="298" r:id="rId8"/>
    <p:sldId id="302" r:id="rId9"/>
    <p:sldId id="299" r:id="rId10"/>
    <p:sldId id="303" r:id="rId11"/>
  </p:sldIdLst>
  <p:sldSz cx="10691813" cy="7559675"/>
  <p:notesSz cx="6735763" cy="9866313"/>
  <p:defaultTextStyle>
    <a:defPPr>
      <a:defRPr lang="ja-JP"/>
    </a:defPPr>
    <a:lvl1pPr marL="0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882AE"/>
    <a:srgbClr val="6ECDF3"/>
    <a:srgbClr val="96DBF6"/>
    <a:srgbClr val="1286AD"/>
    <a:srgbClr val="2C76AE"/>
    <a:srgbClr val="44ADDE"/>
    <a:srgbClr val="73CBF3"/>
    <a:srgbClr val="00A9E1"/>
    <a:srgbClr val="41BDED"/>
    <a:srgbClr val="5AC4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32" autoAdjust="0"/>
    <p:restoredTop sz="94329" autoAdjust="0"/>
  </p:normalViewPr>
  <p:slideViewPr>
    <p:cSldViewPr snapToGrid="0">
      <p:cViewPr varScale="1">
        <p:scale>
          <a:sx n="67" d="100"/>
          <a:sy n="67" d="100"/>
        </p:scale>
        <p:origin x="2478" y="882"/>
      </p:cViewPr>
      <p:guideLst/>
    </p:cSldViewPr>
  </p:slideViewPr>
  <p:outlineViewPr>
    <p:cViewPr>
      <p:scale>
        <a:sx n="33" d="100"/>
        <a:sy n="33" d="100"/>
      </p:scale>
      <p:origin x="0" y="-858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55" d="100"/>
          <a:sy n="55" d="100"/>
        </p:scale>
        <p:origin x="288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ABD93407-E2EF-2D70-EAFF-D7D232C3A7D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0" cy="495029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D2D6EDA-46DA-B40B-D9BF-468114D242D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15375" y="0"/>
            <a:ext cx="2918830" cy="495029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/>
            </a:lvl1pPr>
          </a:lstStyle>
          <a:p>
            <a:fld id="{6FB35C3C-E9E7-4F15-8B8A-ACDD05949D84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A68F74B-FEF7-E01B-8E7B-10E5FF4AAC8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9371286"/>
            <a:ext cx="2918830" cy="495028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16F2FF8-C725-E023-5349-CD152FA0C51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15375" y="9371286"/>
            <a:ext cx="2918830" cy="495028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/>
            </a:lvl1pPr>
          </a:lstStyle>
          <a:p>
            <a:fld id="{BBE25D2D-E9CD-4051-8CC7-418793DA67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9090896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3108" userDrawn="1">
          <p15:clr>
            <a:srgbClr val="F26B43"/>
          </p15:clr>
        </p15:guide>
        <p15:guide id="2" pos="2122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0" cy="495029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0" cy="495029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/>
            </a:lvl1pPr>
          </a:lstStyle>
          <a:p>
            <a:fld id="{F71AE399-1964-46A0-8C84-DADA89F8A72D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014413" y="1233488"/>
            <a:ext cx="47069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63" tIns="45382" rIns="90763" bIns="4538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0763" tIns="45382" rIns="90763" bIns="4538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286"/>
            <a:ext cx="2918830" cy="495028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6"/>
            <a:ext cx="2918830" cy="495028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/>
            </a:lvl1pPr>
          </a:lstStyle>
          <a:p>
            <a:fld id="{C2D71D41-2BB5-4916-892F-81EA436573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17450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3108" userDrawn="1">
          <p15:clr>
            <a:srgbClr val="F26B43"/>
          </p15:clr>
        </p15:guide>
        <p15:guide id="2" pos="2122" userDrawn="1">
          <p15:clr>
            <a:srgbClr val="F26B43"/>
          </p15:clr>
        </p15:guide>
      </p15:sldGuideLst>
    </p:ext>
  </p:extLst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表紙（英語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1">
            <a:extLst>
              <a:ext uri="{FF2B5EF4-FFF2-40B4-BE49-F238E27FC236}">
                <a16:creationId xmlns:a16="http://schemas.microsoft.com/office/drawing/2014/main" id="{D9D48D50-E1B1-4470-85BA-E72628E968A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336477" y="1042894"/>
            <a:ext cx="8018860" cy="2631887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2500" b="1">
                <a:solidFill>
                  <a:schemeClr val="bg2">
                    <a:lumMod val="25000"/>
                  </a:schemeClr>
                </a:solidFill>
                <a:latin typeface="+mn-ea"/>
                <a:ea typeface="+mn-ea"/>
              </a:defRPr>
            </a:lvl1pPr>
          </a:lstStyle>
          <a:p>
            <a:r>
              <a:rPr kumimoji="1" lang="ja-JP" altLang="en-US" dirty="0"/>
              <a:t>プレゼンテーションのタイトル</a:t>
            </a:r>
          </a:p>
        </p:txBody>
      </p:sp>
      <p:sp>
        <p:nvSpPr>
          <p:cNvPr id="10" name="字幕 2">
            <a:extLst>
              <a:ext uri="{FF2B5EF4-FFF2-40B4-BE49-F238E27FC236}">
                <a16:creationId xmlns:a16="http://schemas.microsoft.com/office/drawing/2014/main" id="{33A12011-F432-47F2-BE67-F95915723C4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336477" y="3705772"/>
            <a:ext cx="8018860" cy="209385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500" b="1">
                <a:solidFill>
                  <a:srgbClr val="1286AD"/>
                </a:solidFill>
              </a:defRPr>
            </a:lvl1pPr>
            <a:lvl2pPr marL="371454" indent="0" algn="ctr">
              <a:buNone/>
              <a:defRPr sz="1625"/>
            </a:lvl2pPr>
            <a:lvl3pPr marL="742908" indent="0" algn="ctr">
              <a:buNone/>
              <a:defRPr sz="1463"/>
            </a:lvl3pPr>
            <a:lvl4pPr marL="1114362" indent="0" algn="ctr">
              <a:buNone/>
              <a:defRPr sz="1300"/>
            </a:lvl4pPr>
            <a:lvl5pPr marL="1485816" indent="0" algn="ctr">
              <a:buNone/>
              <a:defRPr sz="1300"/>
            </a:lvl5pPr>
            <a:lvl6pPr marL="1857270" indent="0" algn="ctr">
              <a:buNone/>
              <a:defRPr sz="1300"/>
            </a:lvl6pPr>
            <a:lvl7pPr marL="2228724" indent="0" algn="ctr">
              <a:buNone/>
              <a:defRPr sz="1300"/>
            </a:lvl7pPr>
            <a:lvl8pPr marL="2600178" indent="0" algn="ctr">
              <a:buNone/>
              <a:defRPr sz="1300"/>
            </a:lvl8pPr>
            <a:lvl9pPr marL="2971632" indent="0" algn="ctr">
              <a:buNone/>
              <a:defRPr sz="1300"/>
            </a:lvl9pPr>
          </a:lstStyle>
          <a:p>
            <a:r>
              <a:rPr kumimoji="1" lang="ja-JP" altLang="en-US" dirty="0"/>
              <a:t>プレゼンテーションのサブタイトル</a:t>
            </a:r>
          </a:p>
        </p:txBody>
      </p:sp>
      <p:sp>
        <p:nvSpPr>
          <p:cNvPr id="11" name="テキスト プレースホルダー 7">
            <a:extLst>
              <a:ext uri="{FF2B5EF4-FFF2-40B4-BE49-F238E27FC236}">
                <a16:creationId xmlns:a16="http://schemas.microsoft.com/office/drawing/2014/main" id="{7429EED1-4BEB-4D71-873B-8582C8C50E3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140722" y="6340028"/>
            <a:ext cx="4410373" cy="545977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200" b="1">
                <a:solidFill>
                  <a:schemeClr val="bg2">
                    <a:lumMod val="25000"/>
                  </a:schemeClr>
                </a:solidFill>
                <a:latin typeface="+mn-ea"/>
                <a:ea typeface="+mn-ea"/>
              </a:defRPr>
            </a:lvl1pPr>
          </a:lstStyle>
          <a:p>
            <a:pPr lvl="0"/>
            <a:r>
              <a:rPr kumimoji="1" lang="ja-JP" altLang="en-US" dirty="0"/>
              <a:t>ここに担当部署名が入ります</a:t>
            </a:r>
            <a:endParaRPr kumimoji="1" lang="en-US" altLang="ja-JP" dirty="0"/>
          </a:p>
          <a:p>
            <a:pPr lvl="0"/>
            <a:r>
              <a:rPr kumimoji="1" lang="ja-JP" altLang="en-US" dirty="0"/>
              <a:t>（署名）</a:t>
            </a:r>
          </a:p>
        </p:txBody>
      </p:sp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BC14E0D-070B-91EB-D27A-9F0C26C9ABF9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731F29B-C011-9F86-AF04-9F093D6501DA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D85C333-0349-1985-F485-C7C451532665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8223402" y="7081775"/>
            <a:ext cx="2405658" cy="402483"/>
          </a:xfrm>
        </p:spPr>
        <p:txBody>
          <a:bodyPr/>
          <a:lstStyle>
            <a:lvl1pPr>
              <a:defRPr sz="1400" b="1"/>
            </a:lvl1pPr>
          </a:lstStyle>
          <a:p>
            <a:fld id="{02E4F1B4-5DBB-48B0-8293-F9AF30D93F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62991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75BC3AA-D327-FE26-8361-D8AA20A508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062" y="402483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96B1BFB-3A4E-E166-CFBF-6F35AFC202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B8601F0-42A9-8E6A-F1A2-7523F73954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5063" y="7006701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4AB54F0-57B6-0D6D-65CF-CD5D26D255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541663" y="7006701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19CDDA9-A11F-FDBB-75E9-05317576E1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551093" y="7006701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2E4F1B4-5DBB-48B0-8293-F9AF30D93F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7" name="正方形/長方形 7">
            <a:extLst>
              <a:ext uri="{FF2B5EF4-FFF2-40B4-BE49-F238E27FC236}">
                <a16:creationId xmlns:a16="http://schemas.microsoft.com/office/drawing/2014/main" id="{6BE4F83D-1609-13C3-126E-1DE99AC05270}"/>
              </a:ext>
            </a:extLst>
          </p:cNvPr>
          <p:cNvSpPr/>
          <p:nvPr userDrawn="1"/>
        </p:nvSpPr>
        <p:spPr>
          <a:xfrm>
            <a:off x="0" y="1"/>
            <a:ext cx="2008202" cy="328114"/>
          </a:xfrm>
          <a:custGeom>
            <a:avLst/>
            <a:gdLst>
              <a:gd name="connsiteX0" fmla="*/ 0 w 1860606"/>
              <a:gd name="connsiteY0" fmla="*/ 0 h 297659"/>
              <a:gd name="connsiteX1" fmla="*/ 1860606 w 1860606"/>
              <a:gd name="connsiteY1" fmla="*/ 0 h 297659"/>
              <a:gd name="connsiteX2" fmla="*/ 1860606 w 1860606"/>
              <a:gd name="connsiteY2" fmla="*/ 297659 h 297659"/>
              <a:gd name="connsiteX3" fmla="*/ 0 w 1860606"/>
              <a:gd name="connsiteY3" fmla="*/ 297659 h 297659"/>
              <a:gd name="connsiteX4" fmla="*/ 0 w 1860606"/>
              <a:gd name="connsiteY4" fmla="*/ 0 h 297659"/>
              <a:gd name="connsiteX0" fmla="*/ 0 w 1860606"/>
              <a:gd name="connsiteY0" fmla="*/ 0 h 297659"/>
              <a:gd name="connsiteX1" fmla="*/ 1860606 w 1860606"/>
              <a:gd name="connsiteY1" fmla="*/ 0 h 297659"/>
              <a:gd name="connsiteX2" fmla="*/ 1598212 w 1860606"/>
              <a:gd name="connsiteY2" fmla="*/ 297659 h 297659"/>
              <a:gd name="connsiteX3" fmla="*/ 0 w 1860606"/>
              <a:gd name="connsiteY3" fmla="*/ 297659 h 297659"/>
              <a:gd name="connsiteX4" fmla="*/ 0 w 1860606"/>
              <a:gd name="connsiteY4" fmla="*/ 0 h 2976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60606" h="297659">
                <a:moveTo>
                  <a:pt x="0" y="0"/>
                </a:moveTo>
                <a:lnTo>
                  <a:pt x="1860606" y="0"/>
                </a:lnTo>
                <a:lnTo>
                  <a:pt x="1598212" y="297659"/>
                </a:lnTo>
                <a:lnTo>
                  <a:pt x="0" y="297659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rgbClr val="54C3F1">
                  <a:alpha val="60000"/>
                </a:srgbClr>
              </a:gs>
              <a:gs pos="99000">
                <a:srgbClr val="336AA9"/>
              </a:gs>
              <a:gs pos="78000">
                <a:srgbClr val="54C3F1"/>
              </a:gs>
              <a:gs pos="100000">
                <a:srgbClr val="1C2B76">
                  <a:alpha val="62000"/>
                </a:srgbClr>
              </a:gs>
            </a:gsLst>
            <a:lin ang="19200000" scaled="0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b="1" dirty="0"/>
              <a:t>Hyogo Prefecture</a:t>
            </a:r>
            <a:endParaRPr kumimoji="1" lang="ja-JP" altLang="en-US" sz="1000" b="1" dirty="0"/>
          </a:p>
        </p:txBody>
      </p:sp>
      <p:sp>
        <p:nvSpPr>
          <p:cNvPr id="8" name="直角三角形 7">
            <a:extLst>
              <a:ext uri="{FF2B5EF4-FFF2-40B4-BE49-F238E27FC236}">
                <a16:creationId xmlns:a16="http://schemas.microsoft.com/office/drawing/2014/main" id="{A1901EBB-FC6A-854B-46FF-74A4C7EEB82B}"/>
              </a:ext>
            </a:extLst>
          </p:cNvPr>
          <p:cNvSpPr/>
          <p:nvPr userDrawn="1"/>
        </p:nvSpPr>
        <p:spPr>
          <a:xfrm>
            <a:off x="2" y="6332597"/>
            <a:ext cx="463431" cy="1227078"/>
          </a:xfrm>
          <a:prstGeom prst="rtTriangle">
            <a:avLst/>
          </a:prstGeom>
          <a:gradFill flip="none" rotWithShape="1">
            <a:gsLst>
              <a:gs pos="0">
                <a:srgbClr val="54C3F1">
                  <a:alpha val="60000"/>
                </a:srgbClr>
              </a:gs>
              <a:gs pos="35000">
                <a:srgbClr val="54C3F1"/>
              </a:gs>
              <a:gs pos="100000">
                <a:srgbClr val="1C2B76">
                  <a:alpha val="60000"/>
                </a:srgbClr>
              </a:gs>
            </a:gsLst>
            <a:lin ang="18600000" scaled="0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960"/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7DD4B185-B026-46EC-5293-C6D0E013E069}"/>
              </a:ext>
            </a:extLst>
          </p:cNvPr>
          <p:cNvGrpSpPr/>
          <p:nvPr userDrawn="1"/>
        </p:nvGrpSpPr>
        <p:grpSpPr>
          <a:xfrm>
            <a:off x="9571230" y="2012414"/>
            <a:ext cx="1120584" cy="5552048"/>
            <a:chOff x="7454811" y="1695961"/>
            <a:chExt cx="1180103" cy="5036718"/>
          </a:xfrm>
        </p:grpSpPr>
        <p:sp>
          <p:nvSpPr>
            <p:cNvPr id="10" name="直角三角形 11">
              <a:extLst>
                <a:ext uri="{FF2B5EF4-FFF2-40B4-BE49-F238E27FC236}">
                  <a16:creationId xmlns:a16="http://schemas.microsoft.com/office/drawing/2014/main" id="{F74F422C-7E18-FB7C-8037-AF2F901A4C91}"/>
                </a:ext>
              </a:extLst>
            </p:cNvPr>
            <p:cNvSpPr/>
            <p:nvPr userDrawn="1"/>
          </p:nvSpPr>
          <p:spPr>
            <a:xfrm flipH="1">
              <a:off x="7454811" y="3491463"/>
              <a:ext cx="961027" cy="3241216"/>
            </a:xfrm>
            <a:custGeom>
              <a:avLst/>
              <a:gdLst>
                <a:gd name="connsiteX0" fmla="*/ 0 w 616713"/>
                <a:gd name="connsiteY0" fmla="*/ 3502550 h 3502550"/>
                <a:gd name="connsiteX1" fmla="*/ 0 w 616713"/>
                <a:gd name="connsiteY1" fmla="*/ 0 h 3502550"/>
                <a:gd name="connsiteX2" fmla="*/ 616713 w 616713"/>
                <a:gd name="connsiteY2" fmla="*/ 3502550 h 3502550"/>
                <a:gd name="connsiteX3" fmla="*/ 0 w 616713"/>
                <a:gd name="connsiteY3" fmla="*/ 3502550 h 3502550"/>
                <a:gd name="connsiteX0" fmla="*/ 349858 w 966571"/>
                <a:gd name="connsiteY0" fmla="*/ 3470745 h 3470745"/>
                <a:gd name="connsiteX1" fmla="*/ 0 w 966571"/>
                <a:gd name="connsiteY1" fmla="*/ 0 h 3470745"/>
                <a:gd name="connsiteX2" fmla="*/ 966571 w 966571"/>
                <a:gd name="connsiteY2" fmla="*/ 3470745 h 3470745"/>
                <a:gd name="connsiteX3" fmla="*/ 349858 w 966571"/>
                <a:gd name="connsiteY3" fmla="*/ 3470745 h 3470745"/>
                <a:gd name="connsiteX0" fmla="*/ 0 w 616713"/>
                <a:gd name="connsiteY0" fmla="*/ 3279914 h 3279914"/>
                <a:gd name="connsiteX1" fmla="*/ 119269 w 616713"/>
                <a:gd name="connsiteY1" fmla="*/ 0 h 3279914"/>
                <a:gd name="connsiteX2" fmla="*/ 616713 w 616713"/>
                <a:gd name="connsiteY2" fmla="*/ 3279914 h 3279914"/>
                <a:gd name="connsiteX3" fmla="*/ 0 w 616713"/>
                <a:gd name="connsiteY3" fmla="*/ 3279914 h 3279914"/>
                <a:gd name="connsiteX0" fmla="*/ 341906 w 958619"/>
                <a:gd name="connsiteY0" fmla="*/ 3279914 h 3279914"/>
                <a:gd name="connsiteX1" fmla="*/ 0 w 958619"/>
                <a:gd name="connsiteY1" fmla="*/ 0 h 3279914"/>
                <a:gd name="connsiteX2" fmla="*/ 958619 w 958619"/>
                <a:gd name="connsiteY2" fmla="*/ 3279914 h 3279914"/>
                <a:gd name="connsiteX3" fmla="*/ 341906 w 958619"/>
                <a:gd name="connsiteY3" fmla="*/ 3279914 h 3279914"/>
                <a:gd name="connsiteX0" fmla="*/ 421419 w 958619"/>
                <a:gd name="connsiteY0" fmla="*/ 3295817 h 3295817"/>
                <a:gd name="connsiteX1" fmla="*/ 0 w 958619"/>
                <a:gd name="connsiteY1" fmla="*/ 0 h 3295817"/>
                <a:gd name="connsiteX2" fmla="*/ 958619 w 958619"/>
                <a:gd name="connsiteY2" fmla="*/ 3279914 h 3295817"/>
                <a:gd name="connsiteX3" fmla="*/ 421419 w 958619"/>
                <a:gd name="connsiteY3" fmla="*/ 3295817 h 3295817"/>
                <a:gd name="connsiteX0" fmla="*/ 405517 w 958619"/>
                <a:gd name="connsiteY0" fmla="*/ 3295817 h 3295817"/>
                <a:gd name="connsiteX1" fmla="*/ 0 w 958619"/>
                <a:gd name="connsiteY1" fmla="*/ 0 h 3295817"/>
                <a:gd name="connsiteX2" fmla="*/ 958619 w 958619"/>
                <a:gd name="connsiteY2" fmla="*/ 3279914 h 3295817"/>
                <a:gd name="connsiteX3" fmla="*/ 405517 w 958619"/>
                <a:gd name="connsiteY3" fmla="*/ 3295817 h 3295817"/>
                <a:gd name="connsiteX0" fmla="*/ 384252 w 937354"/>
                <a:gd name="connsiteY0" fmla="*/ 3258603 h 3258603"/>
                <a:gd name="connsiteX1" fmla="*/ 0 w 937354"/>
                <a:gd name="connsiteY1" fmla="*/ 0 h 3258603"/>
                <a:gd name="connsiteX2" fmla="*/ 937354 w 937354"/>
                <a:gd name="connsiteY2" fmla="*/ 3242700 h 3258603"/>
                <a:gd name="connsiteX3" fmla="*/ 384252 w 937354"/>
                <a:gd name="connsiteY3" fmla="*/ 3258603 h 3258603"/>
                <a:gd name="connsiteX0" fmla="*/ 405517 w 958619"/>
                <a:gd name="connsiteY0" fmla="*/ 3253287 h 3253287"/>
                <a:gd name="connsiteX1" fmla="*/ 0 w 958619"/>
                <a:gd name="connsiteY1" fmla="*/ 0 h 3253287"/>
                <a:gd name="connsiteX2" fmla="*/ 958619 w 958619"/>
                <a:gd name="connsiteY2" fmla="*/ 3237384 h 3253287"/>
                <a:gd name="connsiteX3" fmla="*/ 405517 w 958619"/>
                <a:gd name="connsiteY3" fmla="*/ 3253287 h 3253287"/>
                <a:gd name="connsiteX0" fmla="*/ 405517 w 958619"/>
                <a:gd name="connsiteY0" fmla="*/ 3242655 h 3242655"/>
                <a:gd name="connsiteX1" fmla="*/ 0 w 958619"/>
                <a:gd name="connsiteY1" fmla="*/ 0 h 3242655"/>
                <a:gd name="connsiteX2" fmla="*/ 958619 w 958619"/>
                <a:gd name="connsiteY2" fmla="*/ 3237384 h 3242655"/>
                <a:gd name="connsiteX3" fmla="*/ 405517 w 958619"/>
                <a:gd name="connsiteY3" fmla="*/ 3242655 h 3242655"/>
                <a:gd name="connsiteX0" fmla="*/ 618168 w 958619"/>
                <a:gd name="connsiteY0" fmla="*/ 3178859 h 3237384"/>
                <a:gd name="connsiteX1" fmla="*/ 0 w 958619"/>
                <a:gd name="connsiteY1" fmla="*/ 0 h 3237384"/>
                <a:gd name="connsiteX2" fmla="*/ 958619 w 958619"/>
                <a:gd name="connsiteY2" fmla="*/ 3237384 h 3237384"/>
                <a:gd name="connsiteX3" fmla="*/ 618168 w 958619"/>
                <a:gd name="connsiteY3" fmla="*/ 3178859 h 3237384"/>
                <a:gd name="connsiteX0" fmla="*/ 400201 w 958619"/>
                <a:gd name="connsiteY0" fmla="*/ 3242654 h 3242654"/>
                <a:gd name="connsiteX1" fmla="*/ 0 w 958619"/>
                <a:gd name="connsiteY1" fmla="*/ 0 h 3242654"/>
                <a:gd name="connsiteX2" fmla="*/ 958619 w 958619"/>
                <a:gd name="connsiteY2" fmla="*/ 3237384 h 3242654"/>
                <a:gd name="connsiteX3" fmla="*/ 400201 w 958619"/>
                <a:gd name="connsiteY3" fmla="*/ 3242654 h 3242654"/>
                <a:gd name="connsiteX0" fmla="*/ 415676 w 974094"/>
                <a:gd name="connsiteY0" fmla="*/ 3649403 h 3649403"/>
                <a:gd name="connsiteX1" fmla="*/ 0 w 974094"/>
                <a:gd name="connsiteY1" fmla="*/ 0 h 3649403"/>
                <a:gd name="connsiteX2" fmla="*/ 974094 w 974094"/>
                <a:gd name="connsiteY2" fmla="*/ 3644133 h 3649403"/>
                <a:gd name="connsiteX3" fmla="*/ 415676 w 974094"/>
                <a:gd name="connsiteY3" fmla="*/ 3649403 h 3649403"/>
                <a:gd name="connsiteX0" fmla="*/ 222243 w 780661"/>
                <a:gd name="connsiteY0" fmla="*/ 3291077 h 3291077"/>
                <a:gd name="connsiteX1" fmla="*/ 0 w 780661"/>
                <a:gd name="connsiteY1" fmla="*/ 0 h 3291077"/>
                <a:gd name="connsiteX2" fmla="*/ 780661 w 780661"/>
                <a:gd name="connsiteY2" fmla="*/ 3285807 h 3291077"/>
                <a:gd name="connsiteX3" fmla="*/ 222243 w 780661"/>
                <a:gd name="connsiteY3" fmla="*/ 3291077 h 3291077"/>
                <a:gd name="connsiteX0" fmla="*/ 222243 w 771866"/>
                <a:gd name="connsiteY0" fmla="*/ 3291077 h 3314861"/>
                <a:gd name="connsiteX1" fmla="*/ 0 w 771866"/>
                <a:gd name="connsiteY1" fmla="*/ 0 h 3314861"/>
                <a:gd name="connsiteX2" fmla="*/ 771866 w 771866"/>
                <a:gd name="connsiteY2" fmla="*/ 3314861 h 3314861"/>
                <a:gd name="connsiteX3" fmla="*/ 222243 w 771866"/>
                <a:gd name="connsiteY3" fmla="*/ 3291077 h 3314861"/>
                <a:gd name="connsiteX0" fmla="*/ 222243 w 780661"/>
                <a:gd name="connsiteY0" fmla="*/ 3291077 h 3295492"/>
                <a:gd name="connsiteX1" fmla="*/ 0 w 780661"/>
                <a:gd name="connsiteY1" fmla="*/ 0 h 3295492"/>
                <a:gd name="connsiteX2" fmla="*/ 780661 w 780661"/>
                <a:gd name="connsiteY2" fmla="*/ 3295492 h 3295492"/>
                <a:gd name="connsiteX3" fmla="*/ 222243 w 780661"/>
                <a:gd name="connsiteY3" fmla="*/ 3291077 h 32954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0661" h="3295492">
                  <a:moveTo>
                    <a:pt x="222243" y="3291077"/>
                  </a:moveTo>
                  <a:lnTo>
                    <a:pt x="0" y="0"/>
                  </a:lnTo>
                  <a:lnTo>
                    <a:pt x="780661" y="3295492"/>
                  </a:lnTo>
                  <a:lnTo>
                    <a:pt x="222243" y="3291077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54C3F1">
                    <a:alpha val="60000"/>
                  </a:srgbClr>
                </a:gs>
                <a:gs pos="68000">
                  <a:srgbClr val="54C3F1"/>
                </a:gs>
                <a:gs pos="100000">
                  <a:srgbClr val="1C2B76">
                    <a:alpha val="80000"/>
                  </a:srgb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960"/>
            </a:p>
          </p:txBody>
        </p:sp>
        <p:sp>
          <p:nvSpPr>
            <p:cNvPr id="11" name="直角三角形 10">
              <a:extLst>
                <a:ext uri="{FF2B5EF4-FFF2-40B4-BE49-F238E27FC236}">
                  <a16:creationId xmlns:a16="http://schemas.microsoft.com/office/drawing/2014/main" id="{413F5609-FE0C-7201-C180-DA8C97916E12}"/>
                </a:ext>
              </a:extLst>
            </p:cNvPr>
            <p:cNvSpPr/>
            <p:nvPr userDrawn="1"/>
          </p:nvSpPr>
          <p:spPr>
            <a:xfrm flipH="1">
              <a:off x="8007151" y="1695961"/>
              <a:ext cx="627763" cy="5032375"/>
            </a:xfrm>
            <a:prstGeom prst="rtTriangle">
              <a:avLst/>
            </a:prstGeom>
            <a:gradFill flip="none" rotWithShape="1">
              <a:gsLst>
                <a:gs pos="0">
                  <a:srgbClr val="54C3F1">
                    <a:alpha val="60000"/>
                  </a:srgbClr>
                </a:gs>
                <a:gs pos="69000">
                  <a:srgbClr val="54C3F1"/>
                </a:gs>
                <a:gs pos="100000">
                  <a:srgbClr val="1C2B76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960"/>
            </a:p>
          </p:txBody>
        </p:sp>
      </p:grpSp>
    </p:spTree>
    <p:extLst>
      <p:ext uri="{BB962C8B-B14F-4D97-AF65-F5344CB8AC3E}">
        <p14:creationId xmlns:p14="http://schemas.microsoft.com/office/powerpoint/2010/main" val="1431096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5" r:id="rId1"/>
  </p:sldLayoutIdLst>
  <p:hf hdr="0" ftr="0" dt="0"/>
  <p:txStyles>
    <p:titleStyle>
      <a:lvl1pPr algn="l" defTabSz="801884" rtl="0" eaLnBrk="1" latinLnBrk="0" hangingPunct="1">
        <a:lnSpc>
          <a:spcPct val="90000"/>
        </a:lnSpc>
        <a:spcBef>
          <a:spcPct val="0"/>
        </a:spcBef>
        <a:buNone/>
        <a:defRPr kumimoji="1" sz="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0471" indent="-200471" algn="l" defTabSz="801884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•"/>
        <a:defRPr kumimoji="1" sz="2456" kern="1200">
          <a:solidFill>
            <a:schemeClr val="tx1"/>
          </a:solidFill>
          <a:latin typeface="+mn-lt"/>
          <a:ea typeface="+mn-ea"/>
          <a:cs typeface="+mn-cs"/>
        </a:defRPr>
      </a:lvl1pPr>
      <a:lvl2pPr marL="601413" indent="-200471" algn="l" defTabSz="801884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02355" indent="-200471" algn="l" defTabSz="801884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kumimoji="1" sz="1754" kern="1200">
          <a:solidFill>
            <a:schemeClr val="tx1"/>
          </a:solidFill>
          <a:latin typeface="+mn-lt"/>
          <a:ea typeface="+mn-ea"/>
          <a:cs typeface="+mn-cs"/>
        </a:defRPr>
      </a:lvl3pPr>
      <a:lvl4pPr marL="1403295" indent="-200471" algn="l" defTabSz="801884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804238" indent="-200471" algn="l" defTabSz="801884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205179" indent="-200471" algn="l" defTabSz="801884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606122" indent="-200471" algn="l" defTabSz="801884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3007063" indent="-200471" algn="l" defTabSz="801884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408005" indent="-200471" algn="l" defTabSz="801884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01884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1pPr>
      <a:lvl2pPr marL="400942" algn="l" defTabSz="801884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2pPr>
      <a:lvl3pPr marL="801884" algn="l" defTabSz="801884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3pPr>
      <a:lvl4pPr marL="1202825" algn="l" defTabSz="801884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603768" algn="l" defTabSz="801884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004709" algn="l" defTabSz="801884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405650" algn="l" defTabSz="801884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2806592" algn="l" defTabSz="801884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207534" algn="l" defTabSz="801884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381">
          <p15:clr>
            <a:srgbClr val="F26B43"/>
          </p15:clr>
        </p15:guide>
        <p15:guide id="2" pos="336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118A69-1628-E506-6F9A-EA0FD66860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8F453D-ED71-761C-4C4E-18CDEF860E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6477" y="673672"/>
            <a:ext cx="8018860" cy="2631887"/>
          </a:xfrm>
        </p:spPr>
        <p:txBody>
          <a:bodyPr/>
          <a:lstStyle/>
          <a:p>
            <a:r>
              <a:rPr lang="ja-JP" altLang="en-US" dirty="0"/>
              <a:t>兵庫県が保有する株式会社ひょうご粒子線メディカルサポートの株式売却に係るプロポーザル　企画提案書</a:t>
            </a:r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71233DC-2234-4E99-404C-7AC06E59AE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6477" y="3626340"/>
            <a:ext cx="8018860" cy="2093856"/>
          </a:xfrm>
        </p:spPr>
        <p:txBody>
          <a:bodyPr>
            <a:normAutofit/>
          </a:bodyPr>
          <a:lstStyle/>
          <a:p>
            <a:r>
              <a:rPr lang="ja-JP" altLang="en-US" sz="2800" dirty="0">
                <a:latin typeface="Calibri" panose="020F0502020204030204"/>
              </a:rPr>
              <a:t>○○○（社名・団体名を入力してください）</a:t>
            </a:r>
            <a:endParaRPr lang="ja-JP" altLang="en-US" sz="2800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C899A70-26DF-99D4-3CE3-CEA2C37DD2D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164557" y="5019675"/>
            <a:ext cx="6362699" cy="1866328"/>
          </a:xfrm>
        </p:spPr>
        <p:txBody>
          <a:bodyPr>
            <a:normAutofit/>
          </a:bodyPr>
          <a:lstStyle/>
          <a:p>
            <a:pPr algn="l"/>
            <a:r>
              <a:rPr lang="ja-JP" altLang="en-US" sz="1600" dirty="0"/>
              <a:t>○○○部　○○　○○</a:t>
            </a:r>
            <a:endParaRPr lang="en-US" altLang="ja-JP" sz="1600" dirty="0"/>
          </a:p>
          <a:p>
            <a:pPr algn="l"/>
            <a:r>
              <a:rPr lang="ja-JP" altLang="en-US" sz="1600" dirty="0"/>
              <a:t>○○○部　○○　○○</a:t>
            </a:r>
            <a:endParaRPr lang="en-US" altLang="ja-JP" sz="1600" dirty="0"/>
          </a:p>
          <a:p>
            <a:pPr algn="l"/>
            <a:r>
              <a:rPr lang="ja-JP" altLang="en-US" sz="1600" dirty="0"/>
              <a:t>（担当部署、担当者名を入力してください）</a:t>
            </a:r>
          </a:p>
        </p:txBody>
      </p:sp>
      <p:sp>
        <p:nvSpPr>
          <p:cNvPr id="6" name="テキスト プレースホルダー 3">
            <a:extLst>
              <a:ext uri="{FF2B5EF4-FFF2-40B4-BE49-F238E27FC236}">
                <a16:creationId xmlns:a16="http://schemas.microsoft.com/office/drawing/2014/main" id="{397F982C-8834-EB94-92B6-A3FBBB85620F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047750" cy="4286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801929" rtl="0" eaLnBrk="1" latinLnBrk="0" hangingPunct="1">
              <a:lnSpc>
                <a:spcPct val="90000"/>
              </a:lnSpc>
              <a:spcBef>
                <a:spcPts val="877"/>
              </a:spcBef>
              <a:buFont typeface="Arial" panose="020B0604020202020204" pitchFamily="34" charset="0"/>
              <a:buNone/>
              <a:defRPr kumimoji="1" sz="1200" b="1" kern="1200">
                <a:solidFill>
                  <a:schemeClr val="bg2">
                    <a:lumMod val="25000"/>
                  </a:schemeClr>
                </a:solidFill>
                <a:latin typeface="+mn-ea"/>
                <a:ea typeface="+mn-ea"/>
                <a:cs typeface="+mn-cs"/>
              </a:defRPr>
            </a:lvl1pPr>
            <a:lvl2pPr marL="601447" indent="-200482" algn="l" defTabSz="801929" rtl="0" eaLnBrk="1" latinLnBrk="0" hangingPunct="1">
              <a:lnSpc>
                <a:spcPct val="90000"/>
              </a:lnSpc>
              <a:spcBef>
                <a:spcPts val="439"/>
              </a:spcBef>
              <a:buFont typeface="Arial" panose="020B0604020202020204" pitchFamily="34" charset="0"/>
              <a:buChar char="•"/>
              <a:defRPr kumimoji="1" sz="21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2411" indent="-200482" algn="l" defTabSz="801929" rtl="0" eaLnBrk="1" latinLnBrk="0" hangingPunct="1">
              <a:lnSpc>
                <a:spcPct val="90000"/>
              </a:lnSpc>
              <a:spcBef>
                <a:spcPts val="439"/>
              </a:spcBef>
              <a:buFont typeface="Arial" panose="020B0604020202020204" pitchFamily="34" charset="0"/>
              <a:buChar char="•"/>
              <a:defRPr kumimoji="1" sz="17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03375" indent="-200482" algn="l" defTabSz="801929" rtl="0" eaLnBrk="1" latinLnBrk="0" hangingPunct="1">
              <a:lnSpc>
                <a:spcPct val="90000"/>
              </a:lnSpc>
              <a:spcBef>
                <a:spcPts val="439"/>
              </a:spcBef>
              <a:buFont typeface="Arial" panose="020B0604020202020204" pitchFamily="34" charset="0"/>
              <a:buChar char="•"/>
              <a:defRPr kumimoji="1" sz="15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4340" indent="-200482" algn="l" defTabSz="801929" rtl="0" eaLnBrk="1" latinLnBrk="0" hangingPunct="1">
              <a:lnSpc>
                <a:spcPct val="90000"/>
              </a:lnSpc>
              <a:spcBef>
                <a:spcPts val="439"/>
              </a:spcBef>
              <a:buFont typeface="Arial" panose="020B0604020202020204" pitchFamily="34" charset="0"/>
              <a:buChar char="•"/>
              <a:defRPr kumimoji="1" sz="15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05304" indent="-200482" algn="l" defTabSz="801929" rtl="0" eaLnBrk="1" latinLnBrk="0" hangingPunct="1">
              <a:lnSpc>
                <a:spcPct val="90000"/>
              </a:lnSpc>
              <a:spcBef>
                <a:spcPts val="439"/>
              </a:spcBef>
              <a:buFont typeface="Arial" panose="020B0604020202020204" pitchFamily="34" charset="0"/>
              <a:buChar char="•"/>
              <a:defRPr kumimoji="1" sz="15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06269" indent="-200482" algn="l" defTabSz="801929" rtl="0" eaLnBrk="1" latinLnBrk="0" hangingPunct="1">
              <a:lnSpc>
                <a:spcPct val="90000"/>
              </a:lnSpc>
              <a:spcBef>
                <a:spcPts val="439"/>
              </a:spcBef>
              <a:buFont typeface="Arial" panose="020B0604020202020204" pitchFamily="34" charset="0"/>
              <a:buChar char="•"/>
              <a:defRPr kumimoji="1" sz="15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07233" indent="-200482" algn="l" defTabSz="801929" rtl="0" eaLnBrk="1" latinLnBrk="0" hangingPunct="1">
              <a:lnSpc>
                <a:spcPct val="90000"/>
              </a:lnSpc>
              <a:spcBef>
                <a:spcPts val="439"/>
              </a:spcBef>
              <a:buFont typeface="Arial" panose="020B0604020202020204" pitchFamily="34" charset="0"/>
              <a:buChar char="•"/>
              <a:defRPr kumimoji="1" sz="15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08197" indent="-200482" algn="l" defTabSz="801929" rtl="0" eaLnBrk="1" latinLnBrk="0" hangingPunct="1">
              <a:lnSpc>
                <a:spcPct val="90000"/>
              </a:lnSpc>
              <a:spcBef>
                <a:spcPts val="439"/>
              </a:spcBef>
              <a:buFont typeface="Arial" panose="020B0604020202020204" pitchFamily="34" charset="0"/>
              <a:buChar char="•"/>
              <a:defRPr kumimoji="1" sz="15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600" dirty="0"/>
              <a:t>様式５号</a:t>
            </a:r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E6E99192-E94A-E8AF-ABA8-8B0DD4AC48C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02E4F1B4-5DBB-48B0-8293-F9AF30D93FB0}" type="slidenum">
              <a:rPr lang="ja-JP" altLang="en-US" smtClean="0"/>
              <a:pPr/>
              <a:t>1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32364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79B6ED-7D70-474F-73F3-52343A6D6D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字幕 2">
            <a:extLst>
              <a:ext uri="{FF2B5EF4-FFF2-40B4-BE49-F238E27FC236}">
                <a16:creationId xmlns:a16="http://schemas.microsoft.com/office/drawing/2014/main" id="{EEDDFC78-A73F-64D2-E2D9-9F2BBD9485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3502" y="175127"/>
            <a:ext cx="9988748" cy="659910"/>
          </a:xfrm>
        </p:spPr>
        <p:txBody>
          <a:bodyPr anchor="ctr">
            <a:normAutofit/>
          </a:bodyPr>
          <a:lstStyle/>
          <a:p>
            <a:pPr algn="l"/>
            <a:r>
              <a:rPr lang="ja-JP" altLang="en-US" sz="2800" dirty="0">
                <a:latin typeface="Calibri" panose="020F0502020204030204"/>
              </a:rPr>
              <a:t>○○○（社名・団体名）について</a:t>
            </a:r>
            <a:endParaRPr lang="ja-JP" altLang="en-US" sz="2800" dirty="0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92264D5D-E00C-EC8D-948D-9E8248782D72}"/>
              </a:ext>
            </a:extLst>
          </p:cNvPr>
          <p:cNvSpPr/>
          <p:nvPr/>
        </p:nvSpPr>
        <p:spPr>
          <a:xfrm>
            <a:off x="192896" y="145082"/>
            <a:ext cx="131004" cy="720000"/>
          </a:xfrm>
          <a:prstGeom prst="rect">
            <a:avLst/>
          </a:prstGeom>
          <a:gradFill>
            <a:gsLst>
              <a:gs pos="0">
                <a:srgbClr val="54C3F1">
                  <a:alpha val="60000"/>
                </a:srgbClr>
              </a:gs>
              <a:gs pos="53000">
                <a:srgbClr val="54C3F1"/>
              </a:gs>
              <a:gs pos="100000">
                <a:srgbClr val="1C2B76">
                  <a:alpha val="60000"/>
                </a:srgb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6" name="テキスト プレースホルダー 3">
            <a:extLst>
              <a:ext uri="{FF2B5EF4-FFF2-40B4-BE49-F238E27FC236}">
                <a16:creationId xmlns:a16="http://schemas.microsoft.com/office/drawing/2014/main" id="{4922805E-9648-0C08-F220-05459C9DDE56}"/>
              </a:ext>
            </a:extLst>
          </p:cNvPr>
          <p:cNvSpPr txBox="1">
            <a:spLocks/>
          </p:cNvSpPr>
          <p:nvPr/>
        </p:nvSpPr>
        <p:spPr>
          <a:xfrm>
            <a:off x="323900" y="1101744"/>
            <a:ext cx="9988747" cy="6282805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 defTabSz="1007943" rtl="0" eaLnBrk="1" latinLnBrk="0" hangingPunct="1">
              <a:lnSpc>
                <a:spcPct val="100000"/>
              </a:lnSpc>
              <a:spcBef>
                <a:spcPts val="1102"/>
              </a:spcBef>
              <a:buFont typeface="+mj-lt"/>
              <a:buNone/>
              <a:defRPr kumimoji="1" sz="1500" b="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371475" indent="0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625" b="1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2pPr>
            <a:lvl3pPr marL="742950" indent="0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463" b="1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3pPr>
            <a:lvl4pPr marL="1114425" indent="0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300" b="1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4pPr>
            <a:lvl5pPr marL="1485900" indent="0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300" b="1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5pPr>
            <a:lvl6pPr marL="1857375" indent="0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3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0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3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00325" indent="0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3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71800" indent="0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3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１スライドで簡潔に貴社（貴団体）の概要や事業等について紹介してください。</a:t>
            </a:r>
            <a:endParaRPr lang="en-US" altLang="ja-JP" dirty="0"/>
          </a:p>
        </p:txBody>
      </p:sp>
      <p:sp>
        <p:nvSpPr>
          <p:cNvPr id="18" name="スライド番号プレースホルダー 17">
            <a:extLst>
              <a:ext uri="{FF2B5EF4-FFF2-40B4-BE49-F238E27FC236}">
                <a16:creationId xmlns:a16="http://schemas.microsoft.com/office/drawing/2014/main" id="{2836C3A9-56C4-1119-10FD-A7C5C168A115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02E4F1B4-5DBB-48B0-8293-F9AF30D93FB0}" type="slidenum">
              <a:rPr lang="ja-JP" altLang="en-US" smtClean="0"/>
              <a:pPr/>
              <a:t>2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85078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0917FF-1E11-C470-BDE2-7392E029C1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字幕 2">
            <a:extLst>
              <a:ext uri="{FF2B5EF4-FFF2-40B4-BE49-F238E27FC236}">
                <a16:creationId xmlns:a16="http://schemas.microsoft.com/office/drawing/2014/main" id="{D47E34C3-ECD1-5D6A-CB76-A72AC5D32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3502" y="175127"/>
            <a:ext cx="9988748" cy="659910"/>
          </a:xfrm>
        </p:spPr>
        <p:txBody>
          <a:bodyPr anchor="ctr">
            <a:normAutofit/>
          </a:bodyPr>
          <a:lstStyle/>
          <a:p>
            <a:pPr algn="l"/>
            <a:r>
              <a:rPr lang="ja-JP" altLang="en-US" sz="2800" dirty="0">
                <a:latin typeface="Calibri" panose="020F0502020204030204"/>
              </a:rPr>
              <a:t>○○○（社名・団体名）の財務状況について</a:t>
            </a:r>
            <a:endParaRPr lang="ja-JP" altLang="en-US" sz="2800" dirty="0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A74993ED-71A2-8AE5-65C5-5EE38383426F}"/>
              </a:ext>
            </a:extLst>
          </p:cNvPr>
          <p:cNvSpPr/>
          <p:nvPr/>
        </p:nvSpPr>
        <p:spPr>
          <a:xfrm>
            <a:off x="192896" y="145082"/>
            <a:ext cx="131004" cy="720000"/>
          </a:xfrm>
          <a:prstGeom prst="rect">
            <a:avLst/>
          </a:prstGeom>
          <a:gradFill>
            <a:gsLst>
              <a:gs pos="0">
                <a:srgbClr val="54C3F1">
                  <a:alpha val="60000"/>
                </a:srgbClr>
              </a:gs>
              <a:gs pos="53000">
                <a:srgbClr val="54C3F1"/>
              </a:gs>
              <a:gs pos="100000">
                <a:srgbClr val="1C2B76">
                  <a:alpha val="60000"/>
                </a:srgb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A5E470D-8EE0-F4EC-1FF6-48D961D23635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02E4F1B4-5DBB-48B0-8293-F9AF30D93FB0}" type="slidenum">
              <a:rPr lang="ja-JP" altLang="en-US" smtClean="0"/>
              <a:pPr/>
              <a:t>3</a:t>
            </a:fld>
            <a:endParaRPr lang="ja-JP" altLang="en-US" dirty="0"/>
          </a:p>
        </p:txBody>
      </p:sp>
      <p:sp>
        <p:nvSpPr>
          <p:cNvPr id="2" name="テキスト プレースホルダー 3">
            <a:extLst>
              <a:ext uri="{FF2B5EF4-FFF2-40B4-BE49-F238E27FC236}">
                <a16:creationId xmlns:a16="http://schemas.microsoft.com/office/drawing/2014/main" id="{FC799827-17C0-5443-C216-0DC83F859DC5}"/>
              </a:ext>
            </a:extLst>
          </p:cNvPr>
          <p:cNvSpPr txBox="1">
            <a:spLocks/>
          </p:cNvSpPr>
          <p:nvPr/>
        </p:nvSpPr>
        <p:spPr>
          <a:xfrm>
            <a:off x="323900" y="1101744"/>
            <a:ext cx="9988747" cy="6282805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 defTabSz="1007943" rtl="0" eaLnBrk="1" latinLnBrk="0" hangingPunct="1">
              <a:lnSpc>
                <a:spcPct val="100000"/>
              </a:lnSpc>
              <a:spcBef>
                <a:spcPts val="1102"/>
              </a:spcBef>
              <a:buFont typeface="+mj-lt"/>
              <a:buNone/>
              <a:defRPr kumimoji="1" sz="1500" b="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371475" indent="0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625" b="1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2pPr>
            <a:lvl3pPr marL="742950" indent="0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463" b="1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3pPr>
            <a:lvl4pPr marL="1114425" indent="0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300" b="1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4pPr>
            <a:lvl5pPr marL="1485900" indent="0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300" b="1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5pPr>
            <a:lvl6pPr marL="1857375" indent="0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3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0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3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00325" indent="0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3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71800" indent="0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3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添付した直近３年度分の財務諸表（貸借対照表、損益計算書、キャッシュフロー計算書）の内容を要約し、</a:t>
            </a:r>
            <a:br>
              <a:rPr lang="en-US" altLang="ja-JP" dirty="0"/>
            </a:br>
            <a:r>
              <a:rPr lang="ja-JP" altLang="en-US" dirty="0"/>
              <a:t>貴社（貴団体）の財務状況について、１スライドで簡潔にご説明ください。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304788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BB8DB5-2CFD-68B3-7BDA-9E2DCC4039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字幕 2">
            <a:extLst>
              <a:ext uri="{FF2B5EF4-FFF2-40B4-BE49-F238E27FC236}">
                <a16:creationId xmlns:a16="http://schemas.microsoft.com/office/drawing/2014/main" id="{67DA2799-C55C-C011-CE19-ED987358AA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3502" y="175127"/>
            <a:ext cx="9988748" cy="659910"/>
          </a:xfrm>
        </p:spPr>
        <p:txBody>
          <a:bodyPr anchor="ctr">
            <a:normAutofit/>
          </a:bodyPr>
          <a:lstStyle/>
          <a:p>
            <a:pPr algn="l"/>
            <a:r>
              <a:rPr lang="ja-JP" altLang="en-US" sz="2800" dirty="0">
                <a:latin typeface="Calibri" panose="020F0502020204030204"/>
              </a:rPr>
              <a:t>「</a:t>
            </a:r>
            <a:r>
              <a:rPr lang="en-US" altLang="ja-JP" sz="2800" dirty="0">
                <a:latin typeface="Calibri" panose="020F0502020204030204"/>
              </a:rPr>
              <a:t>Ai-Seg</a:t>
            </a:r>
            <a:r>
              <a:rPr lang="ja-JP" altLang="en-US" sz="2800" dirty="0">
                <a:latin typeface="Calibri" panose="020F0502020204030204"/>
              </a:rPr>
              <a:t>」事業の継続について</a:t>
            </a:r>
            <a:endParaRPr lang="ja-JP" altLang="en-US" sz="2800" dirty="0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17AEF9F9-B195-3005-D4C4-7253A23A34E4}"/>
              </a:ext>
            </a:extLst>
          </p:cNvPr>
          <p:cNvSpPr/>
          <p:nvPr/>
        </p:nvSpPr>
        <p:spPr>
          <a:xfrm>
            <a:off x="192896" y="145082"/>
            <a:ext cx="131004" cy="720000"/>
          </a:xfrm>
          <a:prstGeom prst="rect">
            <a:avLst/>
          </a:prstGeom>
          <a:gradFill>
            <a:gsLst>
              <a:gs pos="0">
                <a:srgbClr val="54C3F1">
                  <a:alpha val="60000"/>
                </a:srgbClr>
              </a:gs>
              <a:gs pos="53000">
                <a:srgbClr val="54C3F1"/>
              </a:gs>
              <a:gs pos="100000">
                <a:srgbClr val="1C2B76">
                  <a:alpha val="60000"/>
                </a:srgb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6" name="テキスト プレースホルダー 3">
            <a:extLst>
              <a:ext uri="{FF2B5EF4-FFF2-40B4-BE49-F238E27FC236}">
                <a16:creationId xmlns:a16="http://schemas.microsoft.com/office/drawing/2014/main" id="{ECC32ED9-1A86-F051-D9E0-8B3792796C18}"/>
              </a:ext>
            </a:extLst>
          </p:cNvPr>
          <p:cNvSpPr txBox="1">
            <a:spLocks/>
          </p:cNvSpPr>
          <p:nvPr/>
        </p:nvSpPr>
        <p:spPr>
          <a:xfrm>
            <a:off x="323900" y="1101742"/>
            <a:ext cx="9988748" cy="6282805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 defTabSz="1007943" rtl="0" eaLnBrk="1" latinLnBrk="0" hangingPunct="1">
              <a:lnSpc>
                <a:spcPct val="100000"/>
              </a:lnSpc>
              <a:spcBef>
                <a:spcPts val="1102"/>
              </a:spcBef>
              <a:buFont typeface="+mj-lt"/>
              <a:buNone/>
              <a:defRPr kumimoji="1" sz="1500" b="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371475" indent="0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625" b="1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2pPr>
            <a:lvl3pPr marL="742950" indent="0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463" b="1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3pPr>
            <a:lvl4pPr marL="1114425" indent="0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300" b="1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4pPr>
            <a:lvl5pPr marL="1485900" indent="0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300" b="1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5pPr>
            <a:lvl6pPr marL="1857375" indent="0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3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0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3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00325" indent="0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3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71800" indent="0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3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民営化後も、県立病院は同社製品である放射線治療計画支援プログラム「</a:t>
            </a:r>
            <a:r>
              <a:rPr lang="en-US" altLang="ja-JP" dirty="0"/>
              <a:t>Ai-Seg</a:t>
            </a:r>
            <a:r>
              <a:rPr lang="ja-JP" altLang="en-US" dirty="0"/>
              <a:t>」のユーザーであるため、</a:t>
            </a:r>
            <a:br>
              <a:rPr lang="en-US" altLang="ja-JP" dirty="0"/>
            </a:br>
            <a:r>
              <a:rPr lang="ja-JP" altLang="en-US" dirty="0"/>
              <a:t>「</a:t>
            </a:r>
            <a:r>
              <a:rPr lang="en-US" altLang="ja-JP" dirty="0"/>
              <a:t>Ai-Seg</a:t>
            </a:r>
            <a:r>
              <a:rPr lang="ja-JP" altLang="en-US" dirty="0"/>
              <a:t>」導入済の医療機関等に対し、保守や機能拡張を続けていく具体的な計画（推進体制）について、</a:t>
            </a:r>
            <a:br>
              <a:rPr lang="en-US" altLang="ja-JP" dirty="0"/>
            </a:br>
            <a:r>
              <a:rPr lang="ja-JP" altLang="en-US" dirty="0"/>
              <a:t>２スライド以内で提案してください。</a:t>
            </a:r>
            <a:endParaRPr lang="en-US" altLang="ja-JP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BA1E06F-A7AB-C8F7-5806-B09301FDF1B4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02E4F1B4-5DBB-48B0-8293-F9AF30D93FB0}" type="slidenum">
              <a:rPr lang="ja-JP" altLang="en-US" smtClean="0"/>
              <a:pPr/>
              <a:t>4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79382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E7F0F0-A59F-81D5-BE7A-109B18A8ED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字幕 2">
            <a:extLst>
              <a:ext uri="{FF2B5EF4-FFF2-40B4-BE49-F238E27FC236}">
                <a16:creationId xmlns:a16="http://schemas.microsoft.com/office/drawing/2014/main" id="{0CE87140-1424-6538-96FB-33E0442CA6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3502" y="175127"/>
            <a:ext cx="9988748" cy="659910"/>
          </a:xfrm>
        </p:spPr>
        <p:txBody>
          <a:bodyPr anchor="ctr">
            <a:normAutofit/>
          </a:bodyPr>
          <a:lstStyle/>
          <a:p>
            <a:pPr algn="l"/>
            <a:r>
              <a:rPr lang="ja-JP" altLang="en-US" sz="2800" dirty="0">
                <a:latin typeface="Calibri" panose="020F0502020204030204"/>
              </a:rPr>
              <a:t>「</a:t>
            </a:r>
            <a:r>
              <a:rPr lang="en-US" altLang="ja-JP" sz="2800" dirty="0">
                <a:latin typeface="Calibri" panose="020F0502020204030204"/>
              </a:rPr>
              <a:t>Ai-Seg</a:t>
            </a:r>
            <a:r>
              <a:rPr lang="ja-JP" altLang="en-US" sz="2800" dirty="0">
                <a:latin typeface="Calibri" panose="020F0502020204030204"/>
              </a:rPr>
              <a:t>」事業の継続について</a:t>
            </a:r>
            <a:endParaRPr lang="ja-JP" altLang="en-US" sz="2800" dirty="0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EB3DFD9F-4345-1CD3-AE84-DA4EEE52C355}"/>
              </a:ext>
            </a:extLst>
          </p:cNvPr>
          <p:cNvSpPr/>
          <p:nvPr/>
        </p:nvSpPr>
        <p:spPr>
          <a:xfrm>
            <a:off x="192896" y="145082"/>
            <a:ext cx="131004" cy="720000"/>
          </a:xfrm>
          <a:prstGeom prst="rect">
            <a:avLst/>
          </a:prstGeom>
          <a:gradFill>
            <a:gsLst>
              <a:gs pos="0">
                <a:srgbClr val="54C3F1">
                  <a:alpha val="60000"/>
                </a:srgbClr>
              </a:gs>
              <a:gs pos="53000">
                <a:srgbClr val="54C3F1"/>
              </a:gs>
              <a:gs pos="100000">
                <a:srgbClr val="1C2B76">
                  <a:alpha val="60000"/>
                </a:srgb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9F09BE9-ABAD-E436-14F5-B0C7BB8AB93F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02E4F1B4-5DBB-48B0-8293-F9AF30D93FB0}" type="slidenum">
              <a:rPr lang="ja-JP" altLang="en-US" smtClean="0"/>
              <a:pPr/>
              <a:t>5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52952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91B96D-A07D-78BF-F679-07B7C6E7ED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字幕 2">
            <a:extLst>
              <a:ext uri="{FF2B5EF4-FFF2-40B4-BE49-F238E27FC236}">
                <a16:creationId xmlns:a16="http://schemas.microsoft.com/office/drawing/2014/main" id="{93E890BC-B5D3-2DA4-ED89-3215A9C34F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3502" y="175127"/>
            <a:ext cx="9988748" cy="659910"/>
          </a:xfrm>
        </p:spPr>
        <p:txBody>
          <a:bodyPr anchor="ctr">
            <a:normAutofit/>
          </a:bodyPr>
          <a:lstStyle/>
          <a:p>
            <a:pPr algn="l"/>
            <a:r>
              <a:rPr lang="ja-JP" altLang="en-US" sz="2800" dirty="0">
                <a:latin typeface="Calibri" panose="020F0502020204030204"/>
              </a:rPr>
              <a:t>自由記載欄</a:t>
            </a:r>
            <a:endParaRPr lang="ja-JP" altLang="en-US" sz="2800" dirty="0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B7DE6304-4A3F-10D3-417D-CFE683622E5E}"/>
              </a:ext>
            </a:extLst>
          </p:cNvPr>
          <p:cNvSpPr/>
          <p:nvPr/>
        </p:nvSpPr>
        <p:spPr>
          <a:xfrm>
            <a:off x="192896" y="145082"/>
            <a:ext cx="131004" cy="720000"/>
          </a:xfrm>
          <a:prstGeom prst="rect">
            <a:avLst/>
          </a:prstGeom>
          <a:gradFill>
            <a:gsLst>
              <a:gs pos="0">
                <a:srgbClr val="54C3F1">
                  <a:alpha val="60000"/>
                </a:srgbClr>
              </a:gs>
              <a:gs pos="53000">
                <a:srgbClr val="54C3F1"/>
              </a:gs>
              <a:gs pos="100000">
                <a:srgbClr val="1C2B76">
                  <a:alpha val="60000"/>
                </a:srgb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043F2B7-7ACB-AE99-BA7E-961DF14C4571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02E4F1B4-5DBB-48B0-8293-F9AF30D93FB0}" type="slidenum">
              <a:rPr lang="ja-JP" altLang="en-US" smtClean="0"/>
              <a:pPr/>
              <a:t>6</a:t>
            </a:fld>
            <a:endParaRPr lang="ja-JP" altLang="en-US" dirty="0"/>
          </a:p>
        </p:txBody>
      </p:sp>
      <p:sp>
        <p:nvSpPr>
          <p:cNvPr id="2" name="テキスト プレースホルダー 3">
            <a:extLst>
              <a:ext uri="{FF2B5EF4-FFF2-40B4-BE49-F238E27FC236}">
                <a16:creationId xmlns:a16="http://schemas.microsoft.com/office/drawing/2014/main" id="{F0ED1A28-329C-D9FE-E5D4-6AF50EF1B649}"/>
              </a:ext>
            </a:extLst>
          </p:cNvPr>
          <p:cNvSpPr txBox="1">
            <a:spLocks/>
          </p:cNvSpPr>
          <p:nvPr/>
        </p:nvSpPr>
        <p:spPr>
          <a:xfrm>
            <a:off x="323900" y="1101742"/>
            <a:ext cx="9988748" cy="6282805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 defTabSz="1007943" rtl="0" eaLnBrk="1" latinLnBrk="0" hangingPunct="1">
              <a:lnSpc>
                <a:spcPct val="100000"/>
              </a:lnSpc>
              <a:spcBef>
                <a:spcPts val="1102"/>
              </a:spcBef>
              <a:buFont typeface="+mj-lt"/>
              <a:buNone/>
              <a:defRPr kumimoji="1" sz="1500" b="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371475" indent="0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625" b="1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2pPr>
            <a:lvl3pPr marL="742950" indent="0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463" b="1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3pPr>
            <a:lvl4pPr marL="1114425" indent="0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300" b="1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4pPr>
            <a:lvl5pPr marL="1485900" indent="0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300" b="1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5pPr>
            <a:lvl6pPr marL="1857375" indent="0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3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0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3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00325" indent="0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3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71800" indent="0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3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その他、</a:t>
            </a:r>
            <a:r>
              <a:rPr lang="en-US" altLang="ja-JP" dirty="0"/>
              <a:t>HIBMS</a:t>
            </a:r>
            <a:r>
              <a:rPr lang="ja-JP" altLang="en-US" dirty="0"/>
              <a:t>の株式購入にあたって貴社（貴団体） としてアピールしたい内容を、</a:t>
            </a:r>
            <a:br>
              <a:rPr lang="en-US" altLang="ja-JP" dirty="0"/>
            </a:br>
            <a:r>
              <a:rPr lang="ja-JP" altLang="en-US" dirty="0"/>
              <a:t>２スライド以内で自由に提案してください。</a:t>
            </a:r>
            <a:endParaRPr lang="en-US" altLang="ja-JP" dirty="0"/>
          </a:p>
          <a:p>
            <a:r>
              <a:rPr lang="ja-JP" altLang="en-US" dirty="0"/>
              <a:t>（例）</a:t>
            </a:r>
            <a:endParaRPr lang="en-US" altLang="ja-JP" dirty="0"/>
          </a:p>
          <a:p>
            <a:r>
              <a:rPr lang="ja-JP" altLang="en-US" dirty="0"/>
              <a:t>○提案者自身が事業の拡張や多角化を行った実績</a:t>
            </a:r>
          </a:p>
          <a:p>
            <a:r>
              <a:rPr lang="ja-JP" altLang="en-US" dirty="0"/>
              <a:t>○提案者が出資した会社への資金援助等を行った実績</a:t>
            </a:r>
          </a:p>
          <a:p>
            <a:r>
              <a:rPr lang="ja-JP" altLang="en-US" dirty="0"/>
              <a:t>○「</a:t>
            </a:r>
            <a:r>
              <a:rPr lang="en-US" altLang="ja-JP" dirty="0"/>
              <a:t>Ai-Seg</a:t>
            </a:r>
            <a:r>
              <a:rPr lang="ja-JP" altLang="en-US" dirty="0"/>
              <a:t>」事業以外も含めた、株式取得後の</a:t>
            </a:r>
            <a:r>
              <a:rPr lang="en-US" altLang="ja-JP" dirty="0"/>
              <a:t>HIBMS</a:t>
            </a:r>
            <a:r>
              <a:rPr lang="ja-JP" altLang="en-US" dirty="0"/>
              <a:t>の将来像</a:t>
            </a:r>
            <a:endParaRPr lang="en-US" altLang="ja-JP" dirty="0"/>
          </a:p>
          <a:p>
            <a:r>
              <a:rPr lang="ja-JP" altLang="en-US" dirty="0"/>
              <a:t>　</a:t>
            </a:r>
            <a:r>
              <a:rPr lang="en-US" altLang="ja-JP" dirty="0"/>
              <a:t>※HIBMS</a:t>
            </a:r>
            <a:r>
              <a:rPr lang="ja-JP" altLang="en-US" dirty="0"/>
              <a:t>の経営方針への理解、事業発展や研究開発への支援、</a:t>
            </a:r>
            <a:endParaRPr lang="en-US" altLang="ja-JP" dirty="0"/>
          </a:p>
          <a:p>
            <a:r>
              <a:rPr lang="ja-JP" altLang="en-US" dirty="0"/>
              <a:t>　　貴社（貴団体）のネットワークを活用した</a:t>
            </a:r>
            <a:r>
              <a:rPr lang="en-US" altLang="ja-JP" dirty="0"/>
              <a:t>HIBMS</a:t>
            </a:r>
            <a:r>
              <a:rPr lang="ja-JP" altLang="en-US" dirty="0"/>
              <a:t>の人材強化や企業連携に関する支援　等</a:t>
            </a:r>
          </a:p>
          <a:p>
            <a:r>
              <a:rPr lang="ja-JP" altLang="en-US" dirty="0"/>
              <a:t>○現在の</a:t>
            </a:r>
            <a:r>
              <a:rPr lang="en-US" altLang="ja-JP" dirty="0"/>
              <a:t>HIBMS</a:t>
            </a:r>
            <a:r>
              <a:rPr lang="ja-JP" altLang="en-US" dirty="0"/>
              <a:t>社員の継続雇用の考え方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8010971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EDE0AB-18F6-2E87-CB7C-3173F88A52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字幕 2">
            <a:extLst>
              <a:ext uri="{FF2B5EF4-FFF2-40B4-BE49-F238E27FC236}">
                <a16:creationId xmlns:a16="http://schemas.microsoft.com/office/drawing/2014/main" id="{82D31D04-FEE5-ED7A-01B1-6B33396B17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3502" y="175127"/>
            <a:ext cx="9988748" cy="659910"/>
          </a:xfrm>
        </p:spPr>
        <p:txBody>
          <a:bodyPr anchor="ctr">
            <a:normAutofit/>
          </a:bodyPr>
          <a:lstStyle/>
          <a:p>
            <a:pPr algn="l"/>
            <a:r>
              <a:rPr lang="ja-JP" altLang="en-US" sz="2800" dirty="0">
                <a:latin typeface="Calibri" panose="020F0502020204030204"/>
              </a:rPr>
              <a:t>自由記載欄</a:t>
            </a:r>
            <a:endParaRPr lang="ja-JP" altLang="en-US" sz="2800" dirty="0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2C3E0504-F011-82A2-9798-F3E35F893D78}"/>
              </a:ext>
            </a:extLst>
          </p:cNvPr>
          <p:cNvSpPr/>
          <p:nvPr/>
        </p:nvSpPr>
        <p:spPr>
          <a:xfrm>
            <a:off x="192896" y="145082"/>
            <a:ext cx="131004" cy="720000"/>
          </a:xfrm>
          <a:prstGeom prst="rect">
            <a:avLst/>
          </a:prstGeom>
          <a:gradFill>
            <a:gsLst>
              <a:gs pos="0">
                <a:srgbClr val="54C3F1">
                  <a:alpha val="60000"/>
                </a:srgbClr>
              </a:gs>
              <a:gs pos="53000">
                <a:srgbClr val="54C3F1"/>
              </a:gs>
              <a:gs pos="100000">
                <a:srgbClr val="1C2B76">
                  <a:alpha val="60000"/>
                </a:srgb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469A426-7EE8-A520-766B-71373B73C4C1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02E4F1B4-5DBB-48B0-8293-F9AF30D93FB0}" type="slidenum">
              <a:rPr lang="ja-JP" altLang="en-US" smtClean="0"/>
              <a:pPr/>
              <a:t>7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979389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87B738E83808D648AB0CF0F6EF4867DF" ma:contentTypeVersion="" ma:contentTypeDescription="新しいドキュメントを作成します。" ma:contentTypeScope="" ma:versionID="2f96e0c4fb56765787c77fd6ca0d7c77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0d68df1d8f8eef02213e8263687140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E41E2F3-C367-41BF-A51D-DD7CE755D3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1DFB159-C92F-43AF-ADEE-C76F3E2B19E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0E88A75-50D1-4B9F-AC61-CF6F4A577882}">
  <ds:schemaRefs>
    <ds:schemaRef ds:uri="http://purl.org/dc/terms/"/>
    <ds:schemaRef ds:uri="http://schemas.openxmlformats.org/package/2006/metadata/core-properties"/>
    <ds:schemaRef ds:uri="http://www.w3.org/XML/1998/namespace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2372</TotalTime>
  <Words>356</Words>
  <Application>Microsoft Office PowerPoint</Application>
  <PresentationFormat>ユーザー設定</PresentationFormat>
  <Paragraphs>30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2" baseType="lpstr">
      <vt:lpstr>游ゴシック</vt:lpstr>
      <vt:lpstr>游ゴシック Light</vt:lpstr>
      <vt:lpstr>Arial</vt:lpstr>
      <vt:lpstr>Calibri</vt:lpstr>
      <vt:lpstr>Office テーマ</vt:lpstr>
      <vt:lpstr>兵庫県が保有する株式会社ひょうご粒子線メディカルサポートの株式売却に係るプロポーザル　企画提案書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募集要領様式（５号）</dc:title>
  <dc:subject>兵庫県推奨ppt様式</dc:subject>
  <dc:creator/>
  <cp:lastModifiedBy>万本　惇司</cp:lastModifiedBy>
  <cp:revision>109</cp:revision>
  <cp:lastPrinted>2024-12-09T07:34:57Z</cp:lastPrinted>
  <dcterms:created xsi:type="dcterms:W3CDTF">2023-08-17T00:35:59Z</dcterms:created>
  <dcterms:modified xsi:type="dcterms:W3CDTF">2024-12-26T01:08:35Z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0x01010087B738E83808D648AB0CF0F6EF4867DF</vt:lpwstr>
  </property>
</Properties>
</file>