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63" r:id="rId3"/>
    <p:sldId id="264" r:id="rId4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09" autoAdjust="0"/>
    <p:restoredTop sz="94660"/>
  </p:normalViewPr>
  <p:slideViewPr>
    <p:cSldViewPr>
      <p:cViewPr varScale="1">
        <p:scale>
          <a:sx n="72" d="100"/>
          <a:sy n="72" d="100"/>
        </p:scale>
        <p:origin x="162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447" cy="496253"/>
          </a:xfrm>
          <a:prstGeom prst="rect">
            <a:avLst/>
          </a:prstGeom>
        </p:spPr>
        <p:txBody>
          <a:bodyPr vert="horz" lIns="91310" tIns="45656" rIns="91310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644" y="1"/>
            <a:ext cx="2945447" cy="496253"/>
          </a:xfrm>
          <a:prstGeom prst="rect">
            <a:avLst/>
          </a:prstGeom>
        </p:spPr>
        <p:txBody>
          <a:bodyPr vert="horz" lIns="91310" tIns="45656" rIns="91310" bIns="45656" rtlCol="0"/>
          <a:lstStyle>
            <a:lvl1pPr algn="r">
              <a:defRPr sz="1200"/>
            </a:lvl1pPr>
          </a:lstStyle>
          <a:p>
            <a:fld id="{124768DB-0317-4165-B7FF-0680B625103D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28801"/>
            <a:ext cx="2945447" cy="496252"/>
          </a:xfrm>
          <a:prstGeom prst="rect">
            <a:avLst/>
          </a:prstGeom>
        </p:spPr>
        <p:txBody>
          <a:bodyPr vert="horz" lIns="91310" tIns="45656" rIns="91310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644" y="9428801"/>
            <a:ext cx="2945447" cy="496252"/>
          </a:xfrm>
          <a:prstGeom prst="rect">
            <a:avLst/>
          </a:prstGeom>
        </p:spPr>
        <p:txBody>
          <a:bodyPr vert="horz" lIns="91310" tIns="45656" rIns="91310" bIns="45656" rtlCol="0" anchor="b"/>
          <a:lstStyle>
            <a:lvl1pPr algn="r">
              <a:defRPr sz="1200"/>
            </a:lvl1pPr>
          </a:lstStyle>
          <a:p>
            <a:fld id="{2D08B146-6C97-4E6F-93D9-4F0CE4C6E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897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447" cy="496253"/>
          </a:xfrm>
          <a:prstGeom prst="rect">
            <a:avLst/>
          </a:prstGeom>
        </p:spPr>
        <p:txBody>
          <a:bodyPr vert="horz" lIns="91310" tIns="45656" rIns="91310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4" y="1"/>
            <a:ext cx="2945447" cy="496253"/>
          </a:xfrm>
          <a:prstGeom prst="rect">
            <a:avLst/>
          </a:prstGeom>
        </p:spPr>
        <p:txBody>
          <a:bodyPr vert="horz" lIns="91310" tIns="45656" rIns="91310" bIns="45656" rtlCol="0"/>
          <a:lstStyle>
            <a:lvl1pPr algn="r">
              <a:defRPr sz="1200"/>
            </a:lvl1pPr>
          </a:lstStyle>
          <a:p>
            <a:fld id="{797A4900-595C-433A-B814-B67B4B95E19E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0" tIns="45656" rIns="91310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6" y="4715193"/>
            <a:ext cx="5437506" cy="4466274"/>
          </a:xfrm>
          <a:prstGeom prst="rect">
            <a:avLst/>
          </a:prstGeom>
        </p:spPr>
        <p:txBody>
          <a:bodyPr vert="horz" lIns="91310" tIns="45656" rIns="91310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801"/>
            <a:ext cx="2945447" cy="496252"/>
          </a:xfrm>
          <a:prstGeom prst="rect">
            <a:avLst/>
          </a:prstGeom>
        </p:spPr>
        <p:txBody>
          <a:bodyPr vert="horz" lIns="91310" tIns="45656" rIns="91310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4" y="9428801"/>
            <a:ext cx="2945447" cy="496252"/>
          </a:xfrm>
          <a:prstGeom prst="rect">
            <a:avLst/>
          </a:prstGeom>
        </p:spPr>
        <p:txBody>
          <a:bodyPr vert="horz" lIns="91310" tIns="45656" rIns="91310" bIns="45656" rtlCol="0" anchor="b"/>
          <a:lstStyle>
            <a:lvl1pPr algn="r">
              <a:defRPr sz="1200"/>
            </a:lvl1pPr>
          </a:lstStyle>
          <a:p>
            <a:fld id="{47DB9211-5965-44D6-B7DF-655896964B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155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195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B9211-5965-44D6-B7DF-655896964B9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613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9210-AF6A-431B-8956-1934AAB0B2E8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FB90-0B93-493E-A5E6-E7A31C8A9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393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9210-AF6A-431B-8956-1934AAB0B2E8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FB90-0B93-493E-A5E6-E7A31C8A9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34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9210-AF6A-431B-8956-1934AAB0B2E8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FB90-0B93-493E-A5E6-E7A31C8A9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4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9210-AF6A-431B-8956-1934AAB0B2E8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FB90-0B93-493E-A5E6-E7A31C8A9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719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9210-AF6A-431B-8956-1934AAB0B2E8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FB90-0B93-493E-A5E6-E7A31C8A9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20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9210-AF6A-431B-8956-1934AAB0B2E8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FB90-0B93-493E-A5E6-E7A31C8A9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047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9210-AF6A-431B-8956-1934AAB0B2E8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FB90-0B93-493E-A5E6-E7A31C8A9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77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9210-AF6A-431B-8956-1934AAB0B2E8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FB90-0B93-493E-A5E6-E7A31C8A9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5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9210-AF6A-431B-8956-1934AAB0B2E8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FB90-0B93-493E-A5E6-E7A31C8A9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6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9210-AF6A-431B-8956-1934AAB0B2E8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FB90-0B93-493E-A5E6-E7A31C8A9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056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9210-AF6A-431B-8956-1934AAB0B2E8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FB90-0B93-493E-A5E6-E7A31C8A9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929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C9210-AF6A-431B-8956-1934AAB0B2E8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EFB90-0B93-493E-A5E6-E7A31C8A9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86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1"/>
            <a:ext cx="9144000" cy="464964"/>
          </a:xfrm>
          <a:prstGeom prst="rect">
            <a:avLst/>
          </a:prstGeom>
          <a:solidFill>
            <a:srgbClr val="09A723"/>
          </a:solidFill>
        </p:spPr>
        <p:txBody>
          <a:bodyPr wrap="square" tIns="0" bIns="0" rtlCol="0" anchor="ctr">
            <a:noAutofit/>
          </a:bodyPr>
          <a:lstStyle/>
          <a:p>
            <a:pPr>
              <a:lnSpc>
                <a:spcPts val="3100"/>
              </a:lnSpc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病床機能再編支援事業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36512" y="490624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給付金交付申請の流れ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59256" y="890734"/>
            <a:ext cx="887724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（１） 事前協議書の提出</a:t>
            </a:r>
            <a:endParaRPr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兵庫県病床機能再編支援給付金支給要綱</a:t>
            </a:r>
            <a:r>
              <a:rPr lang="ja-JP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」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及び各事業要領に沿った</a:t>
            </a:r>
            <a:r>
              <a:rPr lang="ja-JP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事業計画書を</a:t>
            </a:r>
            <a:endParaRPr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作成のうえ、「事前相談・協議窓口」に提出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41361" y="3362191"/>
            <a:ext cx="8877240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（３） 県医療審議会（医療計画部会）での協議・合意　</a:t>
            </a:r>
            <a:r>
              <a:rPr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年２、３回程度開催予定</a:t>
            </a:r>
            <a:endParaRPr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　　　　　　　　　　　　　　　　　　　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開催時期については別途お問い合せください</a:t>
            </a:r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59256" y="4659976"/>
            <a:ext cx="88772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（４） 給付金交付申請</a:t>
            </a:r>
            <a:endParaRPr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 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県医務課宛に交付申請書等を提出</a:t>
            </a:r>
            <a:r>
              <a:rPr lang="ja-JP" altLang="en-US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（令和</a:t>
            </a:r>
            <a:r>
              <a:rPr lang="en-US" altLang="ja-JP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5</a:t>
            </a:r>
            <a:r>
              <a:rPr lang="ja-JP" altLang="en-US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lang="en-US" altLang="ja-JP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12</a:t>
            </a:r>
            <a:r>
              <a:rPr lang="ja-JP" altLang="en-US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r>
              <a:rPr lang="en-US" altLang="ja-JP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15</a:t>
            </a:r>
            <a:r>
              <a:rPr lang="ja-JP" altLang="en-US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日まで）</a:t>
            </a:r>
            <a:endParaRPr lang="en-US" altLang="ja-JP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申請を希望される医療機関は</a:t>
            </a:r>
            <a:r>
              <a:rPr lang="ja-JP" altLang="en-US" u="sng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９月２２日までに</a:t>
            </a:r>
            <a:r>
              <a:rPr lang="ja-JP" altLang="en-US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事前協議を行う旨を一度医務課へ　　</a:t>
            </a:r>
            <a:endParaRPr lang="en-US" altLang="ja-JP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ご連絡ください。</a:t>
            </a:r>
            <a:endParaRPr lang="en-US" altLang="ja-JP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59256" y="6269812"/>
            <a:ext cx="88772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（５） 給付金交付決定</a:t>
            </a:r>
            <a:endParaRPr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下矢印 1"/>
          <p:cNvSpPr/>
          <p:nvPr/>
        </p:nvSpPr>
        <p:spPr>
          <a:xfrm>
            <a:off x="4165828" y="1814064"/>
            <a:ext cx="720080" cy="308499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下矢印 47"/>
          <p:cNvSpPr/>
          <p:nvPr/>
        </p:nvSpPr>
        <p:spPr>
          <a:xfrm>
            <a:off x="4181469" y="3053692"/>
            <a:ext cx="720080" cy="308499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下矢印 48"/>
          <p:cNvSpPr/>
          <p:nvPr/>
        </p:nvSpPr>
        <p:spPr>
          <a:xfrm>
            <a:off x="4181469" y="4241981"/>
            <a:ext cx="720080" cy="308499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下矢印 49"/>
          <p:cNvSpPr/>
          <p:nvPr/>
        </p:nvSpPr>
        <p:spPr>
          <a:xfrm>
            <a:off x="4165828" y="5860305"/>
            <a:ext cx="720080" cy="308499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33380" y="2130362"/>
            <a:ext cx="887724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（２） 圏域地域医療構想調整会議での協議・合意</a:t>
            </a:r>
            <a:endParaRPr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6605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40004"/>
              </p:ext>
            </p:extLst>
          </p:nvPr>
        </p:nvGraphicFramePr>
        <p:xfrm>
          <a:off x="42983" y="851227"/>
          <a:ext cx="9036495" cy="5191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5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5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5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51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51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51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51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51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51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9511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9511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668820"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４月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５月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６月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７月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８月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９月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9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  <a:r>
                        <a:rPr kumimoji="1" lang="ja-JP" altLang="en-US" sz="19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9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ja-JP" altLang="en-US" sz="19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9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ja-JP" altLang="en-US" sz="19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１月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２月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３月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35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</a:t>
                      </a:r>
                      <a:endParaRPr kumimoji="1" lang="en-US" altLang="ja-JP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9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請</a:t>
                      </a:r>
                      <a:endParaRPr kumimoji="1" lang="en-US" altLang="ja-JP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9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募</a:t>
                      </a:r>
                      <a:endParaRPr kumimoji="1" lang="en-US" altLang="ja-JP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9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集</a:t>
                      </a:r>
                      <a:endParaRPr kumimoji="1" lang="en-US" altLang="ja-JP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9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期</a:t>
                      </a:r>
                      <a:endParaRPr kumimoji="1" lang="en-US" altLang="ja-JP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9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間</a:t>
                      </a:r>
                      <a:endParaRPr kumimoji="1" lang="en-US" altLang="ja-JP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16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</a:t>
                      </a:r>
                      <a:endParaRPr kumimoji="1" lang="en-US" altLang="ja-JP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9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業</a:t>
                      </a:r>
                      <a:endParaRPr kumimoji="1" lang="en-US" altLang="ja-JP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9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実</a:t>
                      </a:r>
                      <a:endParaRPr kumimoji="1" lang="en-US" altLang="ja-JP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9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施</a:t>
                      </a:r>
                      <a:endParaRPr kumimoji="1" lang="en-US" altLang="ja-JP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9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の</a:t>
                      </a:r>
                      <a:endParaRPr kumimoji="1" lang="en-US" altLang="ja-JP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9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流</a:t>
                      </a:r>
                      <a:endParaRPr kumimoji="1" lang="en-US" altLang="ja-JP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9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れ</a:t>
                      </a:r>
                      <a:r>
                        <a:rPr kumimoji="1" lang="en-US" altLang="ja-JP" sz="19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19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例</a:t>
                      </a:r>
                      <a:r>
                        <a:rPr kumimoji="1" lang="en-US" altLang="ja-JP" sz="19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角丸四角形 12"/>
          <p:cNvSpPr/>
          <p:nvPr/>
        </p:nvSpPr>
        <p:spPr>
          <a:xfrm>
            <a:off x="3628642" y="3953255"/>
            <a:ext cx="504056" cy="180566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調整会議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4312718" y="3977234"/>
            <a:ext cx="504056" cy="181765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医療審議会計画部会</a:t>
            </a:r>
            <a:endParaRPr kumimoji="1" lang="ja-JP" altLang="en-US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4132698" y="4816556"/>
            <a:ext cx="180020" cy="1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角丸四角形 28"/>
          <p:cNvSpPr/>
          <p:nvPr/>
        </p:nvSpPr>
        <p:spPr>
          <a:xfrm>
            <a:off x="2257694" y="3941260"/>
            <a:ext cx="504056" cy="182923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事前協議</a:t>
            </a:r>
            <a:endParaRPr kumimoji="1" lang="ja-JP" altLang="en-US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-36512" y="490624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年度スケジュール（想定）</a:t>
            </a:r>
          </a:p>
        </p:txBody>
      </p:sp>
      <p:sp>
        <p:nvSpPr>
          <p:cNvPr id="34" name="角丸四角形 33"/>
          <p:cNvSpPr/>
          <p:nvPr/>
        </p:nvSpPr>
        <p:spPr>
          <a:xfrm>
            <a:off x="5004048" y="3977234"/>
            <a:ext cx="504056" cy="181765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交付申請手続き</a:t>
            </a:r>
            <a:endParaRPr kumimoji="1" lang="ja-JP" altLang="en-US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35" name="直線矢印コネクタ 34"/>
          <p:cNvCxnSpPr/>
          <p:nvPr/>
        </p:nvCxnSpPr>
        <p:spPr>
          <a:xfrm flipV="1">
            <a:off x="4824028" y="4831977"/>
            <a:ext cx="180020" cy="1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-7254" y="7261"/>
            <a:ext cx="9144000" cy="464964"/>
          </a:xfrm>
          <a:prstGeom prst="rect">
            <a:avLst/>
          </a:prstGeom>
          <a:solidFill>
            <a:srgbClr val="09A723"/>
          </a:solidFill>
        </p:spPr>
        <p:txBody>
          <a:bodyPr wrap="square" tIns="0" bIns="0" rtlCol="0" anchor="ctr">
            <a:noAutofit/>
          </a:bodyPr>
          <a:lstStyle/>
          <a:p>
            <a:pPr>
              <a:lnSpc>
                <a:spcPts val="3100"/>
              </a:lnSpc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病床機能再編支援事業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602129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kumimoji="1"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申請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募集期間の中で随時募集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kumimoji="1"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医療審議会計画部会は、年２～３回（９月、</a:t>
            </a:r>
            <a:r>
              <a:rPr kumimoji="1"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12</a:t>
            </a:r>
            <a:r>
              <a:rPr kumimoji="1"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月、</a:t>
            </a:r>
            <a:r>
              <a:rPr kumimoji="1"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月頃）開催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予定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ja-JP" altLang="en-US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41" name="直線矢印コネクタ 40"/>
          <p:cNvCxnSpPr/>
          <p:nvPr/>
        </p:nvCxnSpPr>
        <p:spPr>
          <a:xfrm flipV="1">
            <a:off x="2771800" y="4803382"/>
            <a:ext cx="856842" cy="1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角丸四角形 41"/>
          <p:cNvSpPr/>
          <p:nvPr/>
        </p:nvSpPr>
        <p:spPr>
          <a:xfrm>
            <a:off x="6398676" y="2014280"/>
            <a:ext cx="504056" cy="108012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12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　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15</a:t>
            </a:r>
          </a:p>
          <a:p>
            <a:pPr algn="ctr"/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金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endParaRPr kumimoji="1" lang="ja-JP" altLang="en-US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四角形吹き出し 2"/>
          <p:cNvSpPr/>
          <p:nvPr/>
        </p:nvSpPr>
        <p:spPr>
          <a:xfrm>
            <a:off x="6401917" y="3217013"/>
            <a:ext cx="1410443" cy="347950"/>
          </a:xfrm>
          <a:prstGeom prst="wedgeRectCallout">
            <a:avLst>
              <a:gd name="adj1" fmla="val -36722"/>
              <a:gd name="adj2" fmla="val -7778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医務課申請期限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48B4528B-4C97-4242-85BC-BC7F6B4C4868}"/>
              </a:ext>
            </a:extLst>
          </p:cNvPr>
          <p:cNvCxnSpPr>
            <a:cxnSpLocks/>
          </p:cNvCxnSpPr>
          <p:nvPr/>
        </p:nvCxnSpPr>
        <p:spPr>
          <a:xfrm>
            <a:off x="4816774" y="1412776"/>
            <a:ext cx="0" cy="446449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四角形吹き出し 2">
            <a:extLst>
              <a:ext uri="{FF2B5EF4-FFF2-40B4-BE49-F238E27FC236}">
                <a16:creationId xmlns:a16="http://schemas.microsoft.com/office/drawing/2014/main" id="{44E1A193-704C-4FA2-B8C9-57BC9B0FB6AB}"/>
              </a:ext>
            </a:extLst>
          </p:cNvPr>
          <p:cNvSpPr/>
          <p:nvPr/>
        </p:nvSpPr>
        <p:spPr>
          <a:xfrm>
            <a:off x="2880214" y="2301758"/>
            <a:ext cx="1447013" cy="943579"/>
          </a:xfrm>
          <a:prstGeom prst="wedgeRectCallout">
            <a:avLst>
              <a:gd name="adj1" fmla="val 58425"/>
              <a:gd name="adj2" fmla="val -25143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申請希望の医療機関は</a:t>
            </a:r>
            <a:r>
              <a:rPr lang="en-US" altLang="ja-JP" sz="1200" b="1" u="sng" dirty="0">
                <a:solidFill>
                  <a:srgbClr val="FF0000"/>
                </a:solidFill>
                <a:latin typeface="+mj-ea"/>
              </a:rPr>
              <a:t>9/22</a:t>
            </a:r>
            <a:r>
              <a:rPr lang="ja-JP" altLang="en-US" sz="1200" b="1" u="sng" dirty="0" err="1">
                <a:solidFill>
                  <a:srgbClr val="FF0000"/>
                </a:solidFill>
                <a:latin typeface="+mj-ea"/>
              </a:rPr>
              <a:t>までに</a:t>
            </a:r>
            <a:r>
              <a:rPr kumimoji="1"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医務課へ</a:t>
            </a:r>
            <a:r>
              <a:rPr kumimoji="1" lang="ja-JP" altLang="en-US" sz="1200" u="sng" dirty="0">
                <a:solidFill>
                  <a:schemeClr val="tx1"/>
                </a:solidFill>
                <a:latin typeface="+mj-ea"/>
                <a:ea typeface="+mj-ea"/>
              </a:rPr>
              <a:t>必ず</a:t>
            </a:r>
            <a:r>
              <a:rPr kumimoji="1"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連絡</a:t>
            </a:r>
          </a:p>
        </p:txBody>
      </p:sp>
      <p:sp>
        <p:nvSpPr>
          <p:cNvPr id="31" name="角丸四角形 41">
            <a:extLst>
              <a:ext uri="{FF2B5EF4-FFF2-40B4-BE49-F238E27FC236}">
                <a16:creationId xmlns:a16="http://schemas.microsoft.com/office/drawing/2014/main" id="{7BD886C3-DA19-4A5E-A1AC-A30140D7528D}"/>
              </a:ext>
            </a:extLst>
          </p:cNvPr>
          <p:cNvSpPr/>
          <p:nvPr/>
        </p:nvSpPr>
        <p:spPr>
          <a:xfrm>
            <a:off x="4530592" y="1983634"/>
            <a:ext cx="504056" cy="108012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9</a:t>
            </a:r>
          </a:p>
          <a:p>
            <a:pPr algn="ctr"/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　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22</a:t>
            </a:r>
          </a:p>
          <a:p>
            <a:pPr algn="ctr"/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金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endParaRPr kumimoji="1" lang="ja-JP" altLang="en-US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8552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C784CA4C-3B60-4095-AC4A-39D3C1F1F4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368979"/>
              </p:ext>
            </p:extLst>
          </p:nvPr>
        </p:nvGraphicFramePr>
        <p:xfrm>
          <a:off x="1259632" y="846139"/>
          <a:ext cx="6918991" cy="5859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560">
                  <a:extLst>
                    <a:ext uri="{9D8B030D-6E8A-4147-A177-3AD203B41FA5}">
                      <a16:colId xmlns:a16="http://schemas.microsoft.com/office/drawing/2014/main" val="3076513014"/>
                    </a:ext>
                  </a:extLst>
                </a:gridCol>
                <a:gridCol w="1322389">
                  <a:extLst>
                    <a:ext uri="{9D8B030D-6E8A-4147-A177-3AD203B41FA5}">
                      <a16:colId xmlns:a16="http://schemas.microsoft.com/office/drawing/2014/main" val="3747491341"/>
                    </a:ext>
                  </a:extLst>
                </a:gridCol>
                <a:gridCol w="2351780">
                  <a:extLst>
                    <a:ext uri="{9D8B030D-6E8A-4147-A177-3AD203B41FA5}">
                      <a16:colId xmlns:a16="http://schemas.microsoft.com/office/drawing/2014/main" val="2510973145"/>
                    </a:ext>
                  </a:extLst>
                </a:gridCol>
                <a:gridCol w="2351780">
                  <a:extLst>
                    <a:ext uri="{9D8B030D-6E8A-4147-A177-3AD203B41FA5}">
                      <a16:colId xmlns:a16="http://schemas.microsoft.com/office/drawing/2014/main" val="2074384102"/>
                    </a:ext>
                  </a:extLst>
                </a:gridCol>
                <a:gridCol w="547482">
                  <a:extLst>
                    <a:ext uri="{9D8B030D-6E8A-4147-A177-3AD203B41FA5}">
                      <a16:colId xmlns:a16="http://schemas.microsoft.com/office/drawing/2014/main" val="1378904973"/>
                    </a:ext>
                  </a:extLst>
                </a:gridCol>
              </a:tblGrid>
              <a:tr h="150946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圏 域　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市町名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事前相談及び事前協議書の提出の窓口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補助金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extLst>
                  <a:ext uri="{0D108BD9-81ED-4DB2-BD59-A6C34878D82A}">
                    <a16:rowId xmlns:a16="http://schemas.microsoft.com/office/drawing/2014/main" val="1298559545"/>
                  </a:ext>
                </a:extLst>
              </a:tr>
              <a:tr h="632931"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神　戸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神戸市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神戸市保健福祉局健康部地域医療課</a:t>
                      </a:r>
                      <a:endParaRPr lang="ja-JP" sz="800" kern="100">
                        <a:effectLst/>
                      </a:endParaRPr>
                    </a:p>
                    <a:p>
                      <a:pPr indent="1397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神戸市中央区加納町</a:t>
                      </a:r>
                      <a:r>
                        <a:rPr lang="en-US" sz="900" kern="100">
                          <a:effectLst/>
                        </a:rPr>
                        <a:t>6-5-1</a:t>
                      </a:r>
                      <a:endParaRPr lang="ja-JP" sz="800" kern="100">
                        <a:effectLst/>
                      </a:endParaRPr>
                    </a:p>
                    <a:p>
                      <a:pPr indent="2794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神戸市役所</a:t>
                      </a:r>
                      <a:r>
                        <a:rPr lang="en-US" sz="900" kern="100">
                          <a:effectLst/>
                        </a:rPr>
                        <a:t>1</a:t>
                      </a:r>
                      <a:r>
                        <a:rPr lang="ja-JP" sz="900" kern="100">
                          <a:effectLst/>
                        </a:rPr>
                        <a:t>号館</a:t>
                      </a:r>
                      <a:r>
                        <a:rPr lang="en-US" sz="900" kern="100">
                          <a:effectLst/>
                        </a:rPr>
                        <a:t>19</a:t>
                      </a:r>
                      <a:r>
                        <a:rPr lang="ja-JP" sz="900" kern="100">
                          <a:effectLst/>
                        </a:rPr>
                        <a:t>階</a:t>
                      </a:r>
                      <a:endParaRPr lang="ja-JP" sz="800" kern="100">
                        <a:effectLst/>
                      </a:endParaRPr>
                    </a:p>
                    <a:p>
                      <a:pPr indent="6985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電話</a:t>
                      </a:r>
                      <a:r>
                        <a:rPr lang="en-US" sz="900" kern="100">
                          <a:effectLst/>
                        </a:rPr>
                        <a:t>078-322-5246</a:t>
                      </a:r>
                      <a:endParaRPr lang="ja-JP" sz="800" kern="100">
                        <a:effectLst/>
                      </a:endParaRPr>
                    </a:p>
                    <a:p>
                      <a:pPr indent="698500"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 rowSpan="10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800" kern="100" dirty="0">
                        <a:effectLst/>
                      </a:endParaRPr>
                    </a:p>
                    <a:p>
                      <a:pPr indent="279400"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800" kern="100" dirty="0">
                        <a:effectLst/>
                      </a:endParaRPr>
                    </a:p>
                    <a:p>
                      <a:pPr indent="279400"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800" kern="100" dirty="0">
                        <a:effectLst/>
                      </a:endParaRPr>
                    </a:p>
                    <a:p>
                      <a:pPr indent="279400"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800" kern="100" dirty="0">
                        <a:effectLst/>
                      </a:endParaRPr>
                    </a:p>
                    <a:p>
                      <a:pPr indent="279400"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800" kern="100" dirty="0">
                        <a:effectLst/>
                      </a:endParaRPr>
                    </a:p>
                    <a:p>
                      <a:pPr indent="279400"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800" kern="100" dirty="0">
                        <a:effectLst/>
                      </a:endParaRPr>
                    </a:p>
                    <a:p>
                      <a:pPr indent="279400"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800" kern="100" dirty="0">
                        <a:effectLst/>
                      </a:endParaRPr>
                    </a:p>
                    <a:p>
                      <a:pPr indent="279400"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800" kern="100" dirty="0">
                        <a:effectLst/>
                      </a:endParaRPr>
                    </a:p>
                    <a:p>
                      <a:pPr indent="279400"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800" kern="100" dirty="0">
                        <a:effectLst/>
                      </a:endParaRPr>
                    </a:p>
                    <a:p>
                      <a:pPr indent="279400"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800" kern="100" dirty="0">
                        <a:effectLst/>
                      </a:endParaRPr>
                    </a:p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兵庫県</a:t>
                      </a:r>
                      <a:endParaRPr lang="ja-JP" sz="800" kern="100" dirty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医務課</a:t>
                      </a:r>
                      <a:endParaRPr lang="ja-JP" sz="8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600" kern="100" dirty="0">
                          <a:effectLst/>
                        </a:rPr>
                        <a:t>企画調整班</a:t>
                      </a:r>
                      <a:endParaRPr lang="ja-JP" sz="800" kern="100" dirty="0">
                        <a:effectLst/>
                      </a:endParaRPr>
                    </a:p>
                    <a:p>
                      <a:pPr algn="l">
                        <a:lnSpc>
                          <a:spcPts val="500"/>
                        </a:lnSpc>
                        <a:spcAft>
                          <a:spcPts val="0"/>
                        </a:spcAft>
                      </a:pPr>
                      <a:r>
                        <a:rPr lang="en-US" sz="600" kern="100" dirty="0">
                          <a:effectLst/>
                        </a:rPr>
                        <a:t> </a:t>
                      </a:r>
                      <a:endParaRPr lang="ja-JP" sz="800" kern="100" dirty="0"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700" kern="100" dirty="0">
                          <a:effectLst/>
                        </a:rPr>
                        <a:t>電話</a:t>
                      </a:r>
                      <a:endParaRPr lang="ja-JP" sz="800" kern="100" dirty="0"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078</a:t>
                      </a:r>
                      <a:endParaRPr lang="ja-JP" sz="800" kern="100" dirty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-341</a:t>
                      </a:r>
                      <a:endParaRPr lang="ja-JP" sz="800" kern="100" dirty="0">
                        <a:effectLst/>
                      </a:endParaRPr>
                    </a:p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-7711</a:t>
                      </a:r>
                      <a:endParaRPr lang="ja-JP" sz="800" kern="100" dirty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内線</a:t>
                      </a:r>
                      <a:endParaRPr lang="ja-JP" sz="800" kern="100" dirty="0">
                        <a:effectLst/>
                      </a:endParaRPr>
                    </a:p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(325</a:t>
                      </a:r>
                      <a:r>
                        <a:rPr lang="en-US" altLang="ja-JP" sz="900" kern="100" dirty="0">
                          <a:effectLst/>
                        </a:rPr>
                        <a:t>8</a:t>
                      </a:r>
                      <a:r>
                        <a:rPr lang="en-US" sz="900" kern="100" dirty="0">
                          <a:effectLst/>
                        </a:rPr>
                        <a:t>)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extLst>
                  <a:ext uri="{0D108BD9-81ED-4DB2-BD59-A6C34878D82A}">
                    <a16:rowId xmlns:a16="http://schemas.microsoft.com/office/drawing/2014/main" val="3890821986"/>
                  </a:ext>
                </a:extLst>
              </a:tr>
              <a:tr h="556343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800" kern="10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800" kern="10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阪</a:t>
                      </a:r>
                      <a:endParaRPr lang="ja-JP" sz="800" kern="10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800" kern="10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神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阪</a:t>
                      </a:r>
                      <a:endParaRPr lang="ja-JP" sz="800" kern="100" dirty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神</a:t>
                      </a:r>
                      <a:endParaRPr lang="ja-JP" sz="800" kern="100" dirty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南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尼崎市、西宮市、芦屋市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芦屋健康福祉事務所（芦屋保健所）企画課</a:t>
                      </a:r>
                      <a:endParaRPr lang="ja-JP" sz="800" kern="100">
                        <a:effectLst/>
                      </a:endParaRPr>
                    </a:p>
                    <a:p>
                      <a:pPr indent="2794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芦屋市公光町</a:t>
                      </a:r>
                      <a:r>
                        <a:rPr lang="en-US" sz="900" kern="100">
                          <a:effectLst/>
                        </a:rPr>
                        <a:t>1-23</a:t>
                      </a:r>
                      <a:endParaRPr lang="ja-JP" sz="800" kern="100">
                        <a:effectLst/>
                      </a:endParaRPr>
                    </a:p>
                    <a:p>
                      <a:pPr indent="1397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　　　　電話</a:t>
                      </a:r>
                      <a:r>
                        <a:rPr lang="en-US" sz="900" kern="100">
                          <a:effectLst/>
                        </a:rPr>
                        <a:t>0797-32-0707</a:t>
                      </a:r>
                      <a:r>
                        <a:rPr lang="ja-JP" sz="900" kern="100">
                          <a:effectLst/>
                        </a:rPr>
                        <a:t>（代）</a:t>
                      </a:r>
                      <a:endParaRPr lang="ja-JP" sz="800" kern="100">
                        <a:effectLst/>
                      </a:endParaRPr>
                    </a:p>
                    <a:p>
                      <a:pPr algn="just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212446"/>
                  </a:ext>
                </a:extLst>
              </a:tr>
              <a:tr h="5563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阪</a:t>
                      </a:r>
                      <a:endParaRPr lang="ja-JP" sz="800" kern="10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神</a:t>
                      </a:r>
                      <a:endParaRPr lang="ja-JP" sz="800" kern="10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北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伊丹市、宝塚市、川西市</a:t>
                      </a:r>
                      <a:endParaRPr lang="ja-JP" sz="800" kern="100">
                        <a:effectLst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三田市、猪名川町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宝塚健康福祉事務所（宝塚保健所）企画課</a:t>
                      </a:r>
                      <a:endParaRPr lang="ja-JP" sz="800" kern="100">
                        <a:effectLst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　　宝塚市東洋町</a:t>
                      </a:r>
                      <a:r>
                        <a:rPr lang="en-US" sz="900" kern="100">
                          <a:effectLst/>
                        </a:rPr>
                        <a:t>2-5</a:t>
                      </a:r>
                      <a:r>
                        <a:rPr lang="ja-JP" sz="900" kern="100">
                          <a:effectLst/>
                        </a:rPr>
                        <a:t>　</a:t>
                      </a:r>
                      <a:endParaRPr lang="ja-JP" sz="800" kern="100">
                        <a:effectLst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　　　　　電話　</a:t>
                      </a:r>
                      <a:r>
                        <a:rPr lang="en-US" sz="900" kern="100">
                          <a:effectLst/>
                        </a:rPr>
                        <a:t>0797-61-5172</a:t>
                      </a:r>
                      <a:endParaRPr lang="ja-JP" sz="800" kern="100">
                        <a:effectLst/>
                      </a:endParaRPr>
                    </a:p>
                    <a:p>
                      <a:pPr algn="just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722420"/>
                  </a:ext>
                </a:extLst>
              </a:tr>
              <a:tr h="469719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東播磨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明石市、加古川市、</a:t>
                      </a:r>
                      <a:endParaRPr lang="ja-JP" sz="800" kern="100">
                        <a:effectLst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高砂市、稲美町、播磨町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>
                  <a:txBody>
                    <a:bodyPr/>
                    <a:lstStyle/>
                    <a:p>
                      <a:pPr marL="279400" indent="-2794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加古川健康福祉事務所</a:t>
                      </a:r>
                      <a:r>
                        <a:rPr lang="ja-JP" sz="900" kern="100" spc="-100">
                          <a:effectLst/>
                        </a:rPr>
                        <a:t>（加古川保健所）</a:t>
                      </a:r>
                      <a:r>
                        <a:rPr lang="ja-JP" sz="900" kern="100">
                          <a:effectLst/>
                        </a:rPr>
                        <a:t>企画課　加古川市加古川町寺家町天神木</a:t>
                      </a:r>
                      <a:r>
                        <a:rPr lang="en-US" sz="900" kern="100">
                          <a:effectLst/>
                        </a:rPr>
                        <a:t>97-1</a:t>
                      </a:r>
                      <a:endParaRPr lang="ja-JP" sz="800" kern="100">
                        <a:effectLst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          </a:t>
                      </a:r>
                      <a:r>
                        <a:rPr lang="ja-JP" sz="900" kern="100">
                          <a:effectLst/>
                        </a:rPr>
                        <a:t>電話　</a:t>
                      </a:r>
                      <a:r>
                        <a:rPr lang="en-US" sz="900" kern="100">
                          <a:effectLst/>
                        </a:rPr>
                        <a:t>079-421-9292</a:t>
                      </a:r>
                      <a:endParaRPr lang="ja-JP" sz="800" kern="100">
                        <a:effectLst/>
                      </a:endParaRPr>
                    </a:p>
                    <a:p>
                      <a:pPr algn="just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890002"/>
                  </a:ext>
                </a:extLst>
              </a:tr>
              <a:tr h="556343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北播磨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西脇市、三木市、小野市</a:t>
                      </a:r>
                      <a:endParaRPr lang="ja-JP" sz="800" kern="100" dirty="0">
                        <a:effectLst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加西市、加東市、多可町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加東健康福祉事務所（加東保健所）企画課</a:t>
                      </a:r>
                      <a:endParaRPr lang="ja-JP" sz="800" kern="100">
                        <a:effectLst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　　加東市社字西柿</a:t>
                      </a:r>
                      <a:r>
                        <a:rPr lang="en-US" sz="900" kern="100">
                          <a:effectLst/>
                        </a:rPr>
                        <a:t>1075-2</a:t>
                      </a:r>
                      <a:endParaRPr lang="ja-JP" sz="800" kern="100">
                        <a:effectLst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          </a:t>
                      </a:r>
                      <a:r>
                        <a:rPr lang="ja-JP" sz="900" kern="100">
                          <a:effectLst/>
                        </a:rPr>
                        <a:t>電話　</a:t>
                      </a:r>
                      <a:r>
                        <a:rPr lang="en-US" sz="900" kern="100">
                          <a:effectLst/>
                        </a:rPr>
                        <a:t>0795-42-9355</a:t>
                      </a:r>
                      <a:endParaRPr lang="ja-JP" sz="800" kern="100">
                        <a:effectLst/>
                      </a:endParaRPr>
                    </a:p>
                    <a:p>
                      <a:pPr algn="just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045921"/>
                  </a:ext>
                </a:extLst>
              </a:tr>
              <a:tr h="556343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800" kern="10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姫路播磨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中</a:t>
                      </a:r>
                      <a:endParaRPr lang="ja-JP" sz="800" kern="10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播</a:t>
                      </a:r>
                      <a:endParaRPr lang="ja-JP" sz="800" kern="10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磨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姫路市、神河町、市川町</a:t>
                      </a:r>
                      <a:endParaRPr lang="ja-JP" sz="800" kern="100">
                        <a:effectLst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福崎町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中播磨健康福祉事務所 企画課</a:t>
                      </a:r>
                      <a:endParaRPr lang="ja-JP" sz="800" kern="100" dirty="0">
                        <a:effectLst/>
                      </a:endParaRPr>
                    </a:p>
                    <a:p>
                      <a:pPr indent="1397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  </a:t>
                      </a:r>
                      <a:r>
                        <a:rPr lang="ja-JP" sz="900" kern="100" dirty="0">
                          <a:effectLst/>
                        </a:rPr>
                        <a:t>姫路市北条</a:t>
                      </a:r>
                      <a:r>
                        <a:rPr lang="en-US" sz="900" kern="100" dirty="0">
                          <a:effectLst/>
                        </a:rPr>
                        <a:t>1-98</a:t>
                      </a:r>
                      <a:endParaRPr lang="ja-JP" sz="800" kern="100" dirty="0">
                        <a:effectLst/>
                      </a:endParaRPr>
                    </a:p>
                    <a:p>
                      <a:pPr indent="1397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        </a:t>
                      </a:r>
                      <a:r>
                        <a:rPr lang="ja-JP" sz="900" kern="100" dirty="0">
                          <a:effectLst/>
                        </a:rPr>
                        <a:t>電話</a:t>
                      </a:r>
                      <a:r>
                        <a:rPr lang="en-US" sz="900" kern="100" dirty="0">
                          <a:effectLst/>
                        </a:rPr>
                        <a:t>  079-281-9207</a:t>
                      </a:r>
                      <a:endParaRPr lang="ja-JP" sz="800" kern="100" dirty="0">
                        <a:effectLst/>
                      </a:endParaRPr>
                    </a:p>
                    <a:p>
                      <a:pPr indent="139700" algn="just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879603"/>
                  </a:ext>
                </a:extLst>
              </a:tr>
              <a:tr h="5563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西</a:t>
                      </a:r>
                      <a:endParaRPr lang="ja-JP" sz="800" kern="10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播</a:t>
                      </a:r>
                      <a:endParaRPr lang="ja-JP" sz="800" kern="10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磨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相生市、たつの市、赤穂市、宍粟市、太子町、</a:t>
                      </a:r>
                      <a:endParaRPr lang="ja-JP" sz="800" kern="100">
                        <a:effectLst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上郡町、佐用町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龍野健康福祉事務所（龍野保健所）企画課</a:t>
                      </a:r>
                      <a:endParaRPr lang="ja-JP" sz="800" kern="100">
                        <a:effectLst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　　たつの市龍野町富永</a:t>
                      </a:r>
                      <a:r>
                        <a:rPr lang="en-US" sz="900" kern="100">
                          <a:effectLst/>
                        </a:rPr>
                        <a:t>1311-3</a:t>
                      </a:r>
                      <a:endParaRPr lang="ja-JP" sz="800" kern="100">
                        <a:effectLst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          </a:t>
                      </a:r>
                      <a:r>
                        <a:rPr lang="ja-JP" sz="900" kern="100">
                          <a:effectLst/>
                        </a:rPr>
                        <a:t>電話</a:t>
                      </a:r>
                      <a:r>
                        <a:rPr lang="en-US" sz="900" kern="100">
                          <a:effectLst/>
                        </a:rPr>
                        <a:t>  0791-63-5150</a:t>
                      </a:r>
                      <a:endParaRPr lang="ja-JP" sz="800" kern="100">
                        <a:effectLst/>
                      </a:endParaRPr>
                    </a:p>
                    <a:p>
                      <a:pPr algn="just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196365"/>
                  </a:ext>
                </a:extLst>
              </a:tr>
              <a:tr h="556343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但　馬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豊岡市、養父市、朝来市</a:t>
                      </a:r>
                      <a:endParaRPr lang="ja-JP" sz="800" kern="100">
                        <a:effectLst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香美町、新温泉町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豊岡建康福祉事務所（豊岡保健所）企画課</a:t>
                      </a:r>
                      <a:endParaRPr lang="ja-JP" sz="800" kern="100">
                        <a:effectLst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　　豊岡市幸町</a:t>
                      </a:r>
                      <a:r>
                        <a:rPr lang="en-US" sz="900" kern="100">
                          <a:effectLst/>
                        </a:rPr>
                        <a:t>7-11</a:t>
                      </a:r>
                      <a:endParaRPr lang="ja-JP" sz="800" kern="100">
                        <a:effectLst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　　　　　電話　</a:t>
                      </a:r>
                      <a:r>
                        <a:rPr lang="en-US" sz="900" kern="100">
                          <a:effectLst/>
                        </a:rPr>
                        <a:t>0796-26-3655</a:t>
                      </a:r>
                      <a:endParaRPr lang="ja-JP" sz="800" kern="100">
                        <a:effectLst/>
                      </a:endParaRPr>
                    </a:p>
                    <a:p>
                      <a:pPr algn="just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700129"/>
                  </a:ext>
                </a:extLst>
              </a:tr>
              <a:tr h="556343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丹　波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kern="100" dirty="0">
                          <a:effectLst/>
                        </a:rPr>
                        <a:t>丹波</a:t>
                      </a:r>
                      <a:r>
                        <a:rPr lang="ja-JP" sz="900" kern="100" dirty="0">
                          <a:effectLst/>
                        </a:rPr>
                        <a:t>篠山市、丹波市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丹波健康福祉事務所（丹波保健所）企画課</a:t>
                      </a:r>
                      <a:endParaRPr lang="ja-JP" sz="800" kern="100">
                        <a:effectLst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　　丹波市柏原町柏原</a:t>
                      </a:r>
                      <a:r>
                        <a:rPr lang="en-US" sz="900" kern="100">
                          <a:effectLst/>
                        </a:rPr>
                        <a:t>688</a:t>
                      </a:r>
                      <a:endParaRPr lang="ja-JP" sz="800" kern="100">
                        <a:effectLst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　　　　　電話　</a:t>
                      </a:r>
                      <a:r>
                        <a:rPr lang="en-US" sz="900" kern="100">
                          <a:effectLst/>
                        </a:rPr>
                        <a:t>0795-73-3754</a:t>
                      </a:r>
                      <a:endParaRPr lang="ja-JP" sz="800" kern="100">
                        <a:effectLst/>
                      </a:endParaRPr>
                    </a:p>
                    <a:p>
                      <a:pPr algn="just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435104"/>
                  </a:ext>
                </a:extLst>
              </a:tr>
              <a:tr h="556343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淡　路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洲本市、淡路市、</a:t>
                      </a:r>
                      <a:endParaRPr lang="ja-JP" sz="800" kern="100">
                        <a:effectLst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南あわじ市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洲本健康福祉事務所（洲本保健所）企画課</a:t>
                      </a:r>
                      <a:endParaRPr lang="ja-JP" sz="800" kern="100" dirty="0">
                        <a:effectLst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　　洲本市塩屋</a:t>
                      </a:r>
                      <a:r>
                        <a:rPr lang="en-US" sz="900" kern="100" dirty="0">
                          <a:effectLst/>
                        </a:rPr>
                        <a:t>2-4-5</a:t>
                      </a:r>
                      <a:endParaRPr lang="ja-JP" sz="800" kern="100" dirty="0">
                        <a:effectLst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          </a:t>
                      </a:r>
                      <a:r>
                        <a:rPr lang="ja-JP" sz="900" kern="100" dirty="0">
                          <a:effectLst/>
                        </a:rPr>
                        <a:t>電話</a:t>
                      </a:r>
                      <a:r>
                        <a:rPr lang="en-US" sz="900" kern="100" dirty="0">
                          <a:effectLst/>
                        </a:rPr>
                        <a:t>  0799-26-2036</a:t>
                      </a:r>
                      <a:endParaRPr lang="ja-JP" sz="800" kern="100" dirty="0">
                        <a:effectLst/>
                      </a:endParaRPr>
                    </a:p>
                    <a:p>
                      <a:pPr algn="just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16" marR="53916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05231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FC872DF5-8B33-4357-BA0C-22FEBD3C9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62" y="86521"/>
            <a:ext cx="7802136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9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39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</a:t>
            </a:r>
            <a:r>
              <a:rPr kumimoji="0" lang="ja-JP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事前相談及び事前協議書（事業計画書）提出の窓口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9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</a:t>
            </a:r>
            <a:r>
              <a:rPr kumimoji="0" lang="ja-JP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kumimoji="0" lang="ja-JP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県内８の２次医療圏域毎に設置されている「地域医療構想調整会議」の事務局機能を担う以下の企画調整業務</a:t>
            </a:r>
            <a:endParaRPr kumimoji="0" lang="en-US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139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 </a:t>
            </a:r>
            <a:r>
              <a:rPr kumimoji="0" lang="ja-JP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（病床機能に関するこ</a:t>
            </a:r>
            <a:r>
              <a:rPr kumimoji="0" lang="ja-JP" altLang="ja-JP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と含む）を所管する担当課</a:t>
            </a: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係</a:t>
            </a: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が窓口となります。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9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</a:t>
            </a:r>
            <a:r>
              <a:rPr kumimoji="0" lang="ja-JP" altLang="en-US" sz="11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提出（相談）を行う際には、事前に電話にて予約ください。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9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93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2308</TotalTime>
  <Words>746</Words>
  <Application>Microsoft Office PowerPoint</Application>
  <PresentationFormat>画面に合わせる (4:3)</PresentationFormat>
  <Paragraphs>170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Meiryo UI</vt:lpstr>
      <vt:lpstr>ＭＳ Ｐゴシック</vt:lpstr>
      <vt:lpstr>ＭＳ ゴシック</vt:lpstr>
      <vt:lpstr>ＭＳ 明朝</vt:lpstr>
      <vt:lpstr>游ゴシック</vt:lpstr>
      <vt:lpstr>Arial</vt:lpstr>
      <vt:lpstr>Calibri</vt:lpstr>
      <vt:lpstr>Century</vt:lpstr>
      <vt:lpstr>Times New Roman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>兵庫県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兵庫県</dc:creator>
  <cp:lastModifiedBy>小谷　悠果</cp:lastModifiedBy>
  <cp:revision>107</cp:revision>
  <cp:lastPrinted>2023-05-16T11:05:46Z</cp:lastPrinted>
  <dcterms:created xsi:type="dcterms:W3CDTF">2020-02-18T01:02:50Z</dcterms:created>
  <dcterms:modified xsi:type="dcterms:W3CDTF">2023-05-25T01:02:26Z</dcterms:modified>
</cp:coreProperties>
</file>