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2"/>
  </p:notesMasterIdLst>
  <p:handoutMasterIdLst>
    <p:handoutMasterId r:id="rId43"/>
  </p:handoutMasterIdLst>
  <p:sldIdLst>
    <p:sldId id="1189" r:id="rId2"/>
    <p:sldId id="1028" r:id="rId3"/>
    <p:sldId id="1094" r:id="rId4"/>
    <p:sldId id="1190" r:id="rId5"/>
    <p:sldId id="1168" r:id="rId6"/>
    <p:sldId id="1179" r:id="rId7"/>
    <p:sldId id="1157" r:id="rId8"/>
    <p:sldId id="624" r:id="rId9"/>
    <p:sldId id="668" r:id="rId10"/>
    <p:sldId id="564" r:id="rId11"/>
    <p:sldId id="546" r:id="rId12"/>
    <p:sldId id="565" r:id="rId13"/>
    <p:sldId id="698" r:id="rId14"/>
    <p:sldId id="276" r:id="rId15"/>
    <p:sldId id="311" r:id="rId16"/>
    <p:sldId id="1158" r:id="rId17"/>
    <p:sldId id="449" r:id="rId18"/>
    <p:sldId id="549" r:id="rId19"/>
    <p:sldId id="497" r:id="rId20"/>
    <p:sldId id="556" r:id="rId21"/>
    <p:sldId id="571" r:id="rId22"/>
    <p:sldId id="560" r:id="rId23"/>
    <p:sldId id="460" r:id="rId24"/>
    <p:sldId id="544" r:id="rId25"/>
    <p:sldId id="1547" r:id="rId26"/>
    <p:sldId id="471" r:id="rId27"/>
    <p:sldId id="568" r:id="rId28"/>
    <p:sldId id="550" r:id="rId29"/>
    <p:sldId id="506" r:id="rId30"/>
    <p:sldId id="559" r:id="rId31"/>
    <p:sldId id="468" r:id="rId32"/>
    <p:sldId id="978" r:id="rId33"/>
    <p:sldId id="467" r:id="rId34"/>
    <p:sldId id="456" r:id="rId35"/>
    <p:sldId id="511" r:id="rId36"/>
    <p:sldId id="498" r:id="rId37"/>
    <p:sldId id="1540" r:id="rId38"/>
    <p:sldId id="381" r:id="rId39"/>
    <p:sldId id="454" r:id="rId40"/>
    <p:sldId id="1159" r:id="rId41"/>
  </p:sldIdLst>
  <p:sldSz cx="9144000" cy="6858000" type="screen4x3"/>
  <p:notesSz cx="9866313" cy="6735763"/>
  <p:custDataLst>
    <p:tags r:id="rId44"/>
  </p:custDataLst>
  <p:defaultTextStyle>
    <a:defPPr>
      <a:defRPr lang="en-US"/>
    </a:defPPr>
    <a:lvl1pPr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1">
          <p15:clr>
            <a:srgbClr val="A4A3A4"/>
          </p15:clr>
        </p15:guide>
        <p15:guide id="2" pos="31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CC6600"/>
    <a:srgbClr val="FF0066"/>
    <a:srgbClr val="000000"/>
    <a:srgbClr val="240AE2"/>
    <a:srgbClr val="4830F6"/>
    <a:srgbClr val="4545C1"/>
    <a:srgbClr val="101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53" d="100"/>
          <a:sy n="53" d="100"/>
        </p:scale>
        <p:origin x="94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910"/>
    </p:cViewPr>
  </p:sorterViewPr>
  <p:notesViewPr>
    <p:cSldViewPr>
      <p:cViewPr>
        <p:scale>
          <a:sx n="150" d="100"/>
          <a:sy n="150" d="100"/>
        </p:scale>
        <p:origin x="228" y="5916"/>
      </p:cViewPr>
      <p:guideLst>
        <p:guide orient="horz" pos="2121"/>
        <p:guide pos="31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A3B7BE8-9C00-4A29-8114-08ABC3AAE466}"/>
              </a:ext>
            </a:extLst>
          </p:cNvPr>
          <p:cNvSpPr>
            <a:spLocks noGrp="1" noChangeArrowheads="1"/>
          </p:cNvSpPr>
          <p:nvPr>
            <p:ph type="hdr" sz="quarter"/>
          </p:nvPr>
        </p:nvSpPr>
        <p:spPr bwMode="auto">
          <a:xfrm>
            <a:off x="0" y="0"/>
            <a:ext cx="4278313" cy="336550"/>
          </a:xfrm>
          <a:prstGeom prst="rect">
            <a:avLst/>
          </a:prstGeom>
          <a:noFill/>
          <a:ln>
            <a:noFill/>
          </a:ln>
        </p:spPr>
        <p:txBody>
          <a:bodyPr vert="horz" wrap="square" lIns="91551" tIns="45775" rIns="91551" bIns="45775" numCol="1" anchor="t" anchorCtr="0" compatLnSpc="1">
            <a:prstTxWarp prst="textNoShape">
              <a:avLst/>
            </a:prstTxWarp>
          </a:bodyPr>
          <a:lstStyle>
            <a:lvl1pPr defTabSz="915887" eaLnBrk="0" hangingPunct="0">
              <a:defRPr sz="1000">
                <a:latin typeface="Times New Roman" pitchFamily="18" charset="0"/>
              </a:defRPr>
            </a:lvl1pPr>
          </a:lstStyle>
          <a:p>
            <a:pPr>
              <a:defRPr/>
            </a:pPr>
            <a:r>
              <a:rPr lang="ja-JP" altLang="en-US"/>
              <a:t>兵庫県企画管理部管理局統計課</a:t>
            </a:r>
          </a:p>
        </p:txBody>
      </p:sp>
      <p:sp>
        <p:nvSpPr>
          <p:cNvPr id="12291" name="Rectangle 3">
            <a:extLst>
              <a:ext uri="{FF2B5EF4-FFF2-40B4-BE49-F238E27FC236}">
                <a16:creationId xmlns:a16="http://schemas.microsoft.com/office/drawing/2014/main" id="{FA493B7E-F3C2-4CF2-8CB8-B5A91B2871EE}"/>
              </a:ext>
            </a:extLst>
          </p:cNvPr>
          <p:cNvSpPr>
            <a:spLocks noGrp="1" noChangeArrowheads="1"/>
          </p:cNvSpPr>
          <p:nvPr>
            <p:ph type="dt" sz="quarter" idx="1"/>
          </p:nvPr>
        </p:nvSpPr>
        <p:spPr bwMode="auto">
          <a:xfrm>
            <a:off x="5591175" y="0"/>
            <a:ext cx="4275138" cy="336550"/>
          </a:xfrm>
          <a:prstGeom prst="rect">
            <a:avLst/>
          </a:prstGeom>
          <a:noFill/>
          <a:ln>
            <a:noFill/>
          </a:ln>
        </p:spPr>
        <p:txBody>
          <a:bodyPr vert="horz" wrap="square" lIns="91551" tIns="45775" rIns="91551" bIns="45775" numCol="1" anchor="t" anchorCtr="0" compatLnSpc="1">
            <a:prstTxWarp prst="textNoShape">
              <a:avLst/>
            </a:prstTxWarp>
          </a:bodyPr>
          <a:lstStyle>
            <a:lvl1pPr algn="r" defTabSz="915887" eaLnBrk="0" hangingPunct="0">
              <a:defRPr sz="1000">
                <a:latin typeface="Times New Roman" pitchFamily="18" charset="0"/>
              </a:defRPr>
            </a:lvl1pPr>
          </a:lstStyle>
          <a:p>
            <a:pPr>
              <a:defRPr/>
            </a:pPr>
            <a:endParaRPr lang="en-US" altLang="ja-JP"/>
          </a:p>
        </p:txBody>
      </p:sp>
      <p:sp>
        <p:nvSpPr>
          <p:cNvPr id="12292" name="Rectangle 4">
            <a:extLst>
              <a:ext uri="{FF2B5EF4-FFF2-40B4-BE49-F238E27FC236}">
                <a16:creationId xmlns:a16="http://schemas.microsoft.com/office/drawing/2014/main" id="{0F899D01-8871-4A95-93E5-58A6CB85E425}"/>
              </a:ext>
            </a:extLst>
          </p:cNvPr>
          <p:cNvSpPr>
            <a:spLocks noGrp="1" noChangeArrowheads="1"/>
          </p:cNvSpPr>
          <p:nvPr>
            <p:ph type="ftr" sz="quarter" idx="2"/>
          </p:nvPr>
        </p:nvSpPr>
        <p:spPr bwMode="auto">
          <a:xfrm>
            <a:off x="0" y="6399213"/>
            <a:ext cx="4278313" cy="336550"/>
          </a:xfrm>
          <a:prstGeom prst="rect">
            <a:avLst/>
          </a:prstGeom>
          <a:noFill/>
          <a:ln>
            <a:noFill/>
          </a:ln>
        </p:spPr>
        <p:txBody>
          <a:bodyPr vert="horz" wrap="square" lIns="91551" tIns="45775" rIns="91551" bIns="45775" numCol="1" anchor="b" anchorCtr="0" compatLnSpc="1">
            <a:prstTxWarp prst="textNoShape">
              <a:avLst/>
            </a:prstTxWarp>
          </a:bodyPr>
          <a:lstStyle>
            <a:lvl1pPr defTabSz="915887" eaLnBrk="0" hangingPunct="0">
              <a:defRPr sz="1000">
                <a:latin typeface="Times New Roman" pitchFamily="18" charset="0"/>
              </a:defRPr>
            </a:lvl1pPr>
          </a:lstStyle>
          <a:p>
            <a:pPr>
              <a:defRPr/>
            </a:pPr>
            <a:endParaRPr lang="ja-JP" altLang="en-US"/>
          </a:p>
        </p:txBody>
      </p:sp>
      <p:sp>
        <p:nvSpPr>
          <p:cNvPr id="12293" name="Rectangle 5">
            <a:extLst>
              <a:ext uri="{FF2B5EF4-FFF2-40B4-BE49-F238E27FC236}">
                <a16:creationId xmlns:a16="http://schemas.microsoft.com/office/drawing/2014/main" id="{5F37F70C-3552-413D-A60B-37BA0F592923}"/>
              </a:ext>
            </a:extLst>
          </p:cNvPr>
          <p:cNvSpPr>
            <a:spLocks noGrp="1" noChangeArrowheads="1"/>
          </p:cNvSpPr>
          <p:nvPr>
            <p:ph type="sldNum" sz="quarter" idx="3"/>
          </p:nvPr>
        </p:nvSpPr>
        <p:spPr bwMode="auto">
          <a:xfrm>
            <a:off x="5591175" y="6399213"/>
            <a:ext cx="4275138" cy="336550"/>
          </a:xfrm>
          <a:prstGeom prst="rect">
            <a:avLst/>
          </a:prstGeom>
          <a:noFill/>
          <a:ln>
            <a:noFill/>
          </a:ln>
        </p:spPr>
        <p:txBody>
          <a:bodyPr vert="horz" wrap="square" lIns="91551" tIns="45775" rIns="91551" bIns="45775" numCol="1" anchor="b" anchorCtr="0" compatLnSpc="1">
            <a:prstTxWarp prst="textNoShape">
              <a:avLst/>
            </a:prstTxWarp>
          </a:bodyPr>
          <a:lstStyle>
            <a:lvl1pPr algn="r">
              <a:defRPr sz="1000">
                <a:latin typeface="Times New Roman" panose="02020603050405020304" pitchFamily="18" charset="0"/>
              </a:defRPr>
            </a:lvl1pPr>
          </a:lstStyle>
          <a:p>
            <a:fld id="{DFC1E371-E3FC-4874-A886-55C9B9CBCB6C}"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249BA30-9CD7-47D0-8EDB-2CBA1362AD8D}"/>
              </a:ext>
            </a:extLst>
          </p:cNvPr>
          <p:cNvSpPr>
            <a:spLocks noGrp="1" noChangeArrowheads="1"/>
          </p:cNvSpPr>
          <p:nvPr>
            <p:ph type="hdr" sz="quarter"/>
          </p:nvPr>
        </p:nvSpPr>
        <p:spPr bwMode="auto">
          <a:xfrm>
            <a:off x="0" y="0"/>
            <a:ext cx="4278313" cy="336550"/>
          </a:xfrm>
          <a:prstGeom prst="rect">
            <a:avLst/>
          </a:prstGeom>
          <a:noFill/>
          <a:ln>
            <a:noFill/>
          </a:ln>
        </p:spPr>
        <p:txBody>
          <a:bodyPr vert="horz" wrap="square" lIns="19074" tIns="0" rIns="19074" bIns="0" numCol="1" anchor="t" anchorCtr="0" compatLnSpc="1">
            <a:prstTxWarp prst="textNoShape">
              <a:avLst/>
            </a:prstTxWarp>
          </a:bodyPr>
          <a:lstStyle>
            <a:lvl1pPr defTabSz="915887" eaLnBrk="0" hangingPunct="0">
              <a:defRPr sz="1000" i="1">
                <a:latin typeface="Arial" pitchFamily="34" charset="0"/>
              </a:defRPr>
            </a:lvl1pPr>
          </a:lstStyle>
          <a:p>
            <a:pPr>
              <a:defRPr/>
            </a:pPr>
            <a:r>
              <a:rPr lang="ja-JP" altLang="en-US"/>
              <a:t>*</a:t>
            </a:r>
            <a:endParaRPr lang="ja-JP" altLang="en-US" sz="1200"/>
          </a:p>
        </p:txBody>
      </p:sp>
      <p:sp>
        <p:nvSpPr>
          <p:cNvPr id="2051" name="Rectangle 3">
            <a:extLst>
              <a:ext uri="{FF2B5EF4-FFF2-40B4-BE49-F238E27FC236}">
                <a16:creationId xmlns:a16="http://schemas.microsoft.com/office/drawing/2014/main" id="{C5DFA6E0-A989-48C6-A8D8-DDD685A1BADA}"/>
              </a:ext>
            </a:extLst>
          </p:cNvPr>
          <p:cNvSpPr>
            <a:spLocks noGrp="1" noChangeArrowheads="1"/>
          </p:cNvSpPr>
          <p:nvPr>
            <p:ph type="dt" idx="1"/>
          </p:nvPr>
        </p:nvSpPr>
        <p:spPr bwMode="auto">
          <a:xfrm>
            <a:off x="5591175" y="0"/>
            <a:ext cx="4275138" cy="336550"/>
          </a:xfrm>
          <a:prstGeom prst="rect">
            <a:avLst/>
          </a:prstGeom>
          <a:noFill/>
          <a:ln>
            <a:noFill/>
          </a:ln>
        </p:spPr>
        <p:txBody>
          <a:bodyPr vert="horz" wrap="square" lIns="19074" tIns="0" rIns="19074" bIns="0" numCol="1" anchor="t" anchorCtr="0" compatLnSpc="1">
            <a:prstTxWarp prst="textNoShape">
              <a:avLst/>
            </a:prstTxWarp>
          </a:bodyPr>
          <a:lstStyle>
            <a:lvl1pPr algn="r" defTabSz="915887" eaLnBrk="0" hangingPunct="0">
              <a:defRPr sz="1000" i="1">
                <a:latin typeface="Arial" pitchFamily="34" charset="0"/>
              </a:defRPr>
            </a:lvl1pPr>
          </a:lstStyle>
          <a:p>
            <a:pPr>
              <a:defRPr/>
            </a:pPr>
            <a:r>
              <a:rPr lang="ja-JP" altLang="en-US"/>
              <a:t>07/16/96</a:t>
            </a:r>
            <a:endParaRPr lang="ja-JP" altLang="en-US" sz="1200"/>
          </a:p>
        </p:txBody>
      </p:sp>
      <p:sp>
        <p:nvSpPr>
          <p:cNvPr id="3076" name="Rectangle 4">
            <a:extLst>
              <a:ext uri="{FF2B5EF4-FFF2-40B4-BE49-F238E27FC236}">
                <a16:creationId xmlns:a16="http://schemas.microsoft.com/office/drawing/2014/main" id="{3BAB87B6-7C8C-49F2-98B0-505678026507}"/>
              </a:ext>
            </a:extLst>
          </p:cNvPr>
          <p:cNvSpPr>
            <a:spLocks noGrp="1" noRot="1" noChangeAspect="1" noChangeArrowheads="1"/>
          </p:cNvSpPr>
          <p:nvPr>
            <p:ph type="sldImg" idx="2"/>
          </p:nvPr>
        </p:nvSpPr>
        <p:spPr bwMode="auto">
          <a:xfrm>
            <a:off x="3252788" y="504825"/>
            <a:ext cx="3370262" cy="2527300"/>
          </a:xfrm>
          <a:prstGeom prst="rect">
            <a:avLst/>
          </a:prstGeom>
          <a:noFill/>
          <a:ln w="12700" cap="sq">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28234EFB-0884-4968-AB57-D9E82F8959C0}"/>
              </a:ext>
            </a:extLst>
          </p:cNvPr>
          <p:cNvSpPr>
            <a:spLocks noGrp="1" noChangeArrowheads="1"/>
          </p:cNvSpPr>
          <p:nvPr>
            <p:ph type="body" sz="quarter" idx="3"/>
          </p:nvPr>
        </p:nvSpPr>
        <p:spPr bwMode="auto">
          <a:xfrm>
            <a:off x="1316038" y="3198813"/>
            <a:ext cx="7234237" cy="3032125"/>
          </a:xfrm>
          <a:prstGeom prst="rect">
            <a:avLst/>
          </a:prstGeom>
          <a:noFill/>
          <a:ln>
            <a:noFill/>
          </a:ln>
        </p:spPr>
        <p:txBody>
          <a:bodyPr vert="horz" wrap="square" lIns="92187" tIns="46093" rIns="92187" bIns="46093" numCol="1" anchor="t"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054" name="Rectangle 6">
            <a:extLst>
              <a:ext uri="{FF2B5EF4-FFF2-40B4-BE49-F238E27FC236}">
                <a16:creationId xmlns:a16="http://schemas.microsoft.com/office/drawing/2014/main" id="{F7872A43-259E-4078-9929-18438A7ED580}"/>
              </a:ext>
            </a:extLst>
          </p:cNvPr>
          <p:cNvSpPr>
            <a:spLocks noGrp="1" noChangeArrowheads="1"/>
          </p:cNvSpPr>
          <p:nvPr>
            <p:ph type="ftr" sz="quarter" idx="4"/>
          </p:nvPr>
        </p:nvSpPr>
        <p:spPr bwMode="auto">
          <a:xfrm>
            <a:off x="0" y="6399213"/>
            <a:ext cx="4278313" cy="336550"/>
          </a:xfrm>
          <a:prstGeom prst="rect">
            <a:avLst/>
          </a:prstGeom>
          <a:noFill/>
          <a:ln>
            <a:noFill/>
          </a:ln>
        </p:spPr>
        <p:txBody>
          <a:bodyPr vert="horz" wrap="square" lIns="19074" tIns="0" rIns="19074" bIns="0" numCol="1" anchor="b" anchorCtr="0" compatLnSpc="1">
            <a:prstTxWarp prst="textNoShape">
              <a:avLst/>
            </a:prstTxWarp>
          </a:bodyPr>
          <a:lstStyle>
            <a:lvl1pPr defTabSz="915887" eaLnBrk="0" hangingPunct="0">
              <a:defRPr sz="1000" i="1">
                <a:latin typeface="Arial" pitchFamily="34" charset="0"/>
              </a:defRPr>
            </a:lvl1pPr>
          </a:lstStyle>
          <a:p>
            <a:pPr>
              <a:defRPr/>
            </a:pPr>
            <a:r>
              <a:rPr lang="ja-JP" altLang="en-US"/>
              <a:t>*</a:t>
            </a:r>
            <a:endParaRPr lang="ja-JP" altLang="en-US" sz="1200"/>
          </a:p>
        </p:txBody>
      </p:sp>
      <p:sp>
        <p:nvSpPr>
          <p:cNvPr id="2055" name="Rectangle 7">
            <a:extLst>
              <a:ext uri="{FF2B5EF4-FFF2-40B4-BE49-F238E27FC236}">
                <a16:creationId xmlns:a16="http://schemas.microsoft.com/office/drawing/2014/main" id="{40C4FF37-EEC3-4178-AA3B-ABFBAF9D0C2D}"/>
              </a:ext>
            </a:extLst>
          </p:cNvPr>
          <p:cNvSpPr>
            <a:spLocks noGrp="1" noChangeArrowheads="1"/>
          </p:cNvSpPr>
          <p:nvPr>
            <p:ph type="sldNum" sz="quarter" idx="5"/>
          </p:nvPr>
        </p:nvSpPr>
        <p:spPr bwMode="auto">
          <a:xfrm>
            <a:off x="5591175" y="6399213"/>
            <a:ext cx="4275138" cy="336550"/>
          </a:xfrm>
          <a:prstGeom prst="rect">
            <a:avLst/>
          </a:prstGeom>
          <a:noFill/>
          <a:ln>
            <a:noFill/>
          </a:ln>
        </p:spPr>
        <p:txBody>
          <a:bodyPr vert="horz" wrap="square" lIns="19074" tIns="0" rIns="19074" bIns="0" numCol="1" anchor="b" anchorCtr="0" compatLnSpc="1">
            <a:prstTxWarp prst="textNoShape">
              <a:avLst/>
            </a:prstTxWarp>
          </a:bodyPr>
          <a:lstStyle>
            <a:lvl1pPr algn="r" defTabSz="915887" eaLnBrk="0" hangingPunct="0">
              <a:defRPr sz="1000" i="1">
                <a:latin typeface="Arial" pitchFamily="34" charset="0"/>
              </a:defRPr>
            </a:lvl1pPr>
          </a:lstStyle>
          <a:p>
            <a:pPr>
              <a:defRPr/>
            </a:pPr>
            <a:r>
              <a:rPr lang="ja-JP" altLang="en-US"/>
              <a:t>##</a:t>
            </a:r>
            <a:endParaRPr lang="ja-JP" altLang="en-US" sz="120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95BC8AF-6283-44D1-84BD-08BF582754D3}"/>
              </a:ext>
            </a:extLst>
          </p:cNvPr>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7" name="Rectangle 3">
            <a:extLst>
              <a:ext uri="{FF2B5EF4-FFF2-40B4-BE49-F238E27FC236}">
                <a16:creationId xmlns:a16="http://schemas.microsoft.com/office/drawing/2014/main" id="{2DAEC7F4-D61B-4C50-B50E-513B0B9E1FE2}"/>
              </a:ext>
            </a:extLst>
          </p:cNvPr>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6148" name="Rectangle 6">
            <a:extLst>
              <a:ext uri="{FF2B5EF4-FFF2-40B4-BE49-F238E27FC236}">
                <a16:creationId xmlns:a16="http://schemas.microsoft.com/office/drawing/2014/main" id="{7C354751-789D-4ABF-827E-E97333715D52}"/>
              </a:ext>
            </a:extLst>
          </p:cNvPr>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9" name="Rectangle 7">
            <a:extLst>
              <a:ext uri="{FF2B5EF4-FFF2-40B4-BE49-F238E27FC236}">
                <a16:creationId xmlns:a16="http://schemas.microsoft.com/office/drawing/2014/main" id="{E50F41EC-0CC1-4A2C-8524-047F1133961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50" name="Rectangle 2050">
            <a:extLst>
              <a:ext uri="{FF2B5EF4-FFF2-40B4-BE49-F238E27FC236}">
                <a16:creationId xmlns:a16="http://schemas.microsoft.com/office/drawing/2014/main" id="{2F4E99CE-A61B-4691-9706-2C8020809C8F}"/>
              </a:ext>
            </a:extLst>
          </p:cNvPr>
          <p:cNvSpPr>
            <a:spLocks noGrp="1" noRot="1" noChangeAspect="1" noChangeArrowheads="1" noTextEdit="1"/>
          </p:cNvSpPr>
          <p:nvPr>
            <p:ph type="sldImg"/>
          </p:nvPr>
        </p:nvSpPr>
        <p:spPr>
          <a:ln/>
        </p:spPr>
      </p:sp>
      <p:sp>
        <p:nvSpPr>
          <p:cNvPr id="6151" name="Rectangle 2051">
            <a:extLst>
              <a:ext uri="{FF2B5EF4-FFF2-40B4-BE49-F238E27FC236}">
                <a16:creationId xmlns:a16="http://schemas.microsoft.com/office/drawing/2014/main" id="{6D0FDF27-8C1C-4C26-A37E-3DF5C060B76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ＭＳ Ｐゴシック" panose="020B0600070205080204" pitchFamily="50" charset="-128"/>
              </a:rPr>
              <a:t>経済統計の見方・使い方</a:t>
            </a:r>
            <a:r>
              <a:rPr lang="en-US" altLang="ja-JP" dirty="0">
                <a:latin typeface="ＭＳ Ｐゴシック" panose="020B0600070205080204" pitchFamily="50" charset="-128"/>
              </a:rPr>
              <a:t>(2024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9</a:t>
            </a:r>
            <a:r>
              <a:rPr lang="ja-JP" altLang="en-US" dirty="0">
                <a:latin typeface="ＭＳ Ｐゴシック" panose="020B0600070205080204" pitchFamily="50" charset="-128"/>
              </a:rPr>
              <a:t>月</a:t>
            </a:r>
            <a:r>
              <a:rPr lang="en-US" altLang="ja-JP">
                <a:latin typeface="ＭＳ Ｐゴシック" panose="020B0600070205080204" pitchFamily="50" charset="-128"/>
              </a:rPr>
              <a:t>16</a:t>
            </a:r>
            <a:r>
              <a:rPr lang="ja-JP" altLang="en-US">
                <a:latin typeface="ＭＳ Ｐゴシック" panose="020B0600070205080204" pitchFamily="50" charset="-128"/>
              </a:rPr>
              <a:t>日版</a:t>
            </a:r>
            <a:r>
              <a:rPr lang="ja-JP" altLang="en-US" dirty="0">
                <a:latin typeface="ＭＳ Ｐゴシック" panose="020B0600070205080204" pitchFamily="50" charset="-128"/>
              </a:rPr>
              <a:t>）</a:t>
            </a:r>
            <a:endParaRPr lang="en-US" altLang="ja-JP" dirty="0">
              <a:latin typeface="ＭＳ Ｐゴシック" panose="020B0600070205080204" pitchFamily="50" charset="-128"/>
            </a:endParaRPr>
          </a:p>
          <a:p>
            <a:pPr eaLnBrk="1" hangingPunct="1"/>
            <a:endParaRPr lang="ja-JP"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A06CAA4-1792-48E3-8397-A69B202D4FE7}"/>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0483" name="Rectangle 3">
            <a:extLst>
              <a:ext uri="{FF2B5EF4-FFF2-40B4-BE49-F238E27FC236}">
                <a16:creationId xmlns:a16="http://schemas.microsoft.com/office/drawing/2014/main" id="{9F4F2F78-787C-4CD4-A062-1739034C8063}"/>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20484" name="Rectangle 6">
            <a:extLst>
              <a:ext uri="{FF2B5EF4-FFF2-40B4-BE49-F238E27FC236}">
                <a16:creationId xmlns:a16="http://schemas.microsoft.com/office/drawing/2014/main" id="{14D0CD08-3272-4067-AD80-B756D994A8FD}"/>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0485" name="Rectangle 7">
            <a:extLst>
              <a:ext uri="{FF2B5EF4-FFF2-40B4-BE49-F238E27FC236}">
                <a16:creationId xmlns:a16="http://schemas.microsoft.com/office/drawing/2014/main" id="{D5442D5D-E4D9-449E-B497-3ACDCD45A4C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0486" name="Rectangle 2">
            <a:extLst>
              <a:ext uri="{FF2B5EF4-FFF2-40B4-BE49-F238E27FC236}">
                <a16:creationId xmlns:a16="http://schemas.microsoft.com/office/drawing/2014/main" id="{6AE97718-D7DA-4C91-9ED3-DADB93CA5EB5}"/>
              </a:ext>
            </a:extLst>
          </p:cNvPr>
          <p:cNvSpPr>
            <a:spLocks noGrp="1" noRot="1" noChangeAspect="1" noChangeArrowheads="1" noTextEdit="1"/>
          </p:cNvSpPr>
          <p:nvPr>
            <p:ph type="sldImg"/>
          </p:nvPr>
        </p:nvSpPr>
        <p:spPr>
          <a:xfrm>
            <a:off x="3284538" y="500063"/>
            <a:ext cx="3336925" cy="2503487"/>
          </a:xfrm>
          <a:ln/>
        </p:spPr>
      </p:sp>
      <p:sp>
        <p:nvSpPr>
          <p:cNvPr id="20487" name="Rectangle 3">
            <a:extLst>
              <a:ext uri="{FF2B5EF4-FFF2-40B4-BE49-F238E27FC236}">
                <a16:creationId xmlns:a16="http://schemas.microsoft.com/office/drawing/2014/main" id="{7135B6FE-CBDF-43FC-8336-325F7F8C3908}"/>
              </a:ext>
            </a:extLst>
          </p:cNvPr>
          <p:cNvSpPr>
            <a:spLocks noGrp="1" noChangeArrowheads="1"/>
          </p:cNvSpPr>
          <p:nvPr>
            <p:ph type="body" idx="1"/>
          </p:nvPr>
        </p:nvSpPr>
        <p:spPr>
          <a:xfrm>
            <a:off x="1320800" y="3171825"/>
            <a:ext cx="7262813" cy="30035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r>
              <a:rPr lang="ja-JP" altLang="en-US" dirty="0">
                <a:latin typeface="Arial" panose="020B0604020202020204" pitchFamily="34" charset="0"/>
              </a:rPr>
              <a:t>兵庫県民経済計算の概念と相互関連（</a:t>
            </a:r>
            <a:r>
              <a:rPr lang="en-US" altLang="ja-JP" dirty="0">
                <a:latin typeface="Arial" panose="020B0604020202020204" pitchFamily="34" charset="0"/>
              </a:rPr>
              <a:t>2021</a:t>
            </a:r>
            <a:r>
              <a:rPr lang="ja-JP" altLang="en-US" dirty="0">
                <a:latin typeface="Arial" panose="020B0604020202020204" pitchFamily="34" charset="0"/>
              </a:rPr>
              <a:t>年度）</a:t>
            </a:r>
            <a:endParaRPr lang="en-US" altLang="ja-JP" dirty="0">
              <a:latin typeface="Arial" panose="020B0604020202020204" pitchFamily="34" charset="0"/>
            </a:endParaRPr>
          </a:p>
          <a:p>
            <a:pPr eaLnBrk="1" hangingPunct="1"/>
            <a:r>
              <a:rPr lang="ja-JP" altLang="en-US" dirty="0">
                <a:latin typeface="Arial" panose="020B0604020202020204" pitchFamily="34" charset="0"/>
              </a:rPr>
              <a:t>この概念図から県民経済計算の</a:t>
            </a:r>
            <a:r>
              <a:rPr lang="en-US" altLang="ja-JP" dirty="0">
                <a:latin typeface="Arial" panose="020B0604020202020204" pitchFamily="34" charset="0"/>
              </a:rPr>
              <a:t>3</a:t>
            </a:r>
            <a:r>
              <a:rPr lang="ja-JP" altLang="en-US" dirty="0">
                <a:latin typeface="Arial" panose="020B0604020202020204" pitchFamily="34" charset="0"/>
              </a:rPr>
              <a:t>面等価等が確認できます。</a:t>
            </a:r>
            <a:endParaRPr lang="en-US" altLang="ja-JP" dirty="0">
              <a:latin typeface="Arial" panose="020B0604020202020204" pitchFamily="34" charset="0"/>
            </a:endParaRPr>
          </a:p>
          <a:p>
            <a:pPr eaLnBrk="1" hangingPunct="1"/>
            <a:r>
              <a:rPr lang="ja-JP" altLang="en-US" dirty="0">
                <a:latin typeface="Arial" panose="020B0604020202020204" pitchFamily="34" charset="0"/>
              </a:rPr>
              <a:t>生産系列</a:t>
            </a:r>
            <a:r>
              <a:rPr lang="en-US" altLang="ja-JP" dirty="0">
                <a:latin typeface="Arial" panose="020B0604020202020204" pitchFamily="34" charset="0"/>
              </a:rPr>
              <a:t>(</a:t>
            </a:r>
            <a:r>
              <a:rPr lang="ja-JP" altLang="en-US" dirty="0">
                <a:latin typeface="Arial" panose="020B0604020202020204" pitchFamily="34" charset="0"/>
              </a:rPr>
              <a:t>県内総生産生産側）＝支出系列</a:t>
            </a:r>
            <a:r>
              <a:rPr lang="en-US" altLang="ja-JP" dirty="0">
                <a:latin typeface="Arial" panose="020B0604020202020204" pitchFamily="34" charset="0"/>
              </a:rPr>
              <a:t>(</a:t>
            </a:r>
            <a:r>
              <a:rPr lang="ja-JP" altLang="en-US" dirty="0">
                <a:latin typeface="Arial" panose="020B0604020202020204" pitchFamily="34" charset="0"/>
              </a:rPr>
              <a:t>県内総生産支出側）</a:t>
            </a:r>
            <a:r>
              <a:rPr lang="en-US" altLang="ja-JP" dirty="0">
                <a:latin typeface="Arial" panose="020B0604020202020204" pitchFamily="34" charset="0"/>
              </a:rPr>
              <a:t>+</a:t>
            </a:r>
            <a:r>
              <a:rPr lang="ja-JP" altLang="en-US" dirty="0">
                <a:latin typeface="Arial" panose="020B0604020202020204" pitchFamily="34" charset="0"/>
              </a:rPr>
              <a:t>統計上の不突合</a:t>
            </a:r>
            <a:r>
              <a:rPr lang="en-US" altLang="ja-JP" dirty="0">
                <a:latin typeface="Arial" panose="020B0604020202020204" pitchFamily="34" charset="0"/>
              </a:rPr>
              <a:t>(</a:t>
            </a:r>
            <a:r>
              <a:rPr lang="ja-JP" altLang="en-US" dirty="0">
                <a:latin typeface="Arial" panose="020B0604020202020204" pitchFamily="34" charset="0"/>
              </a:rPr>
              <a:t>調整項目）</a:t>
            </a:r>
            <a:endParaRPr lang="en-US" altLang="ja-JP" dirty="0">
              <a:latin typeface="Arial" panose="020B0604020202020204" pitchFamily="34" charset="0"/>
            </a:endParaRPr>
          </a:p>
          <a:p>
            <a:pPr eaLnBrk="1" hangingPunct="1"/>
            <a:r>
              <a:rPr lang="ja-JP" altLang="en-US" dirty="0">
                <a:latin typeface="Arial" panose="020B0604020202020204" pitchFamily="34" charset="0"/>
              </a:rPr>
              <a:t>分配系列</a:t>
            </a:r>
            <a:r>
              <a:rPr lang="en-US" altLang="ja-JP" dirty="0">
                <a:latin typeface="Arial" panose="020B0604020202020204" pitchFamily="34" charset="0"/>
              </a:rPr>
              <a:t>(</a:t>
            </a:r>
            <a:r>
              <a:rPr lang="ja-JP" altLang="en-US" dirty="0">
                <a:latin typeface="Arial" panose="020B0604020202020204" pitchFamily="34" charset="0"/>
              </a:rPr>
              <a:t>県民所得）＝県内純生産（要素所得表示）</a:t>
            </a:r>
            <a:r>
              <a:rPr lang="en-US" altLang="ja-JP" dirty="0">
                <a:latin typeface="Arial" panose="020B0604020202020204" pitchFamily="34" charset="0"/>
              </a:rPr>
              <a:t>+</a:t>
            </a:r>
            <a:r>
              <a:rPr lang="ja-JP" altLang="en-US" dirty="0">
                <a:latin typeface="Arial" panose="020B0604020202020204" pitchFamily="34" charset="0"/>
              </a:rPr>
              <a:t>県外からの純所得</a:t>
            </a:r>
            <a:r>
              <a:rPr lang="en-US" altLang="ja-JP" dirty="0">
                <a:latin typeface="Arial" panose="020B0604020202020204" pitchFamily="34" charset="0"/>
              </a:rPr>
              <a:t>(</a:t>
            </a:r>
            <a:r>
              <a:rPr lang="ja-JP" altLang="en-US" dirty="0">
                <a:latin typeface="Arial" panose="020B0604020202020204" pitchFamily="34" charset="0"/>
              </a:rPr>
              <a:t>調整項目）</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Font typeface="Wingdings" panose="05000000000000000000" pitchFamily="2" charset="2"/>
              <a:buNone/>
            </a:pPr>
            <a:r>
              <a:rPr lang="ja-JP" altLang="en-US" sz="1200" dirty="0">
                <a:latin typeface="ＭＳ Ｐゴシック" panose="020B0600070205080204" pitchFamily="50" charset="-128"/>
              </a:rPr>
              <a:t>県民経済計算の推計方法を説明します。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１直接推計は、県基礎統計を使用します。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２複数指標の加工で、計算式（数量</a:t>
            </a:r>
            <a:r>
              <a:rPr lang="en-US" altLang="ja-JP" dirty="0">
                <a:latin typeface="ＭＳ Ｐゴシック" panose="020B0600070205080204" pitchFamily="50" charset="-128"/>
              </a:rPr>
              <a:t>×</a:t>
            </a:r>
            <a:r>
              <a:rPr lang="ja-JP" altLang="en-US" dirty="0">
                <a:latin typeface="ＭＳ Ｐゴシック" panose="020B0600070205080204" pitchFamily="50" charset="-128"/>
              </a:rPr>
              <a:t>単価）で算出します。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３構成比分割による推計で、総額（県基礎統計）</a:t>
            </a:r>
            <a:r>
              <a:rPr lang="en-US" altLang="ja-JP" dirty="0">
                <a:latin typeface="ＭＳ Ｐゴシック" panose="020B0600070205080204" pitchFamily="50" charset="-128"/>
              </a:rPr>
              <a:t>×</a:t>
            </a:r>
            <a:r>
              <a:rPr lang="ja-JP" altLang="en-US" dirty="0">
                <a:latin typeface="ＭＳ Ｐゴシック" panose="020B0600070205080204" pitchFamily="50" charset="-128"/>
              </a:rPr>
              <a:t>構成比（関連する統計から算出）により算出します。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４全国値分割による推計で、国値</a:t>
            </a:r>
            <a:r>
              <a:rPr lang="en-US" altLang="ja-JP" dirty="0">
                <a:latin typeface="ＭＳ Ｐゴシック" panose="020B0600070205080204" pitchFamily="50" charset="-128"/>
              </a:rPr>
              <a:t>×</a:t>
            </a:r>
            <a:r>
              <a:rPr lang="ja-JP" altLang="en-US" dirty="0">
                <a:latin typeface="ＭＳ Ｐゴシック" panose="020B0600070205080204" pitchFamily="50" charset="-128"/>
              </a:rPr>
              <a:t>（関連する統計から算出）により算出します。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５理論値による推計で、理論体系上で算出（統計上の不突合等）します。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６補間・補外推計は、隔年のデータしかない場合、前後のデータから推計します。両側データからの推計は、補間推計、片側データからの推計は、補外推計です。</a:t>
            </a:r>
            <a:endParaRPr lang="ja-JP" altLang="ja-JP"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739233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D448378-50B0-48D7-977B-6E2A4C6591BC}"/>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4579" name="Rectangle 3">
            <a:extLst>
              <a:ext uri="{FF2B5EF4-FFF2-40B4-BE49-F238E27FC236}">
                <a16:creationId xmlns:a16="http://schemas.microsoft.com/office/drawing/2014/main" id="{9AF9385D-3CEC-4B7C-AB8E-D28BBE0A948E}"/>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24580" name="Rectangle 6">
            <a:extLst>
              <a:ext uri="{FF2B5EF4-FFF2-40B4-BE49-F238E27FC236}">
                <a16:creationId xmlns:a16="http://schemas.microsoft.com/office/drawing/2014/main" id="{7021CDC8-FEAC-49E1-A12D-2D599F2478F6}"/>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4581" name="Rectangle 7">
            <a:extLst>
              <a:ext uri="{FF2B5EF4-FFF2-40B4-BE49-F238E27FC236}">
                <a16:creationId xmlns:a16="http://schemas.microsoft.com/office/drawing/2014/main" id="{0E7EAFC5-FEB1-4CDB-807F-0DF41E24BB2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4582" name="Rectangle 2">
            <a:extLst>
              <a:ext uri="{FF2B5EF4-FFF2-40B4-BE49-F238E27FC236}">
                <a16:creationId xmlns:a16="http://schemas.microsoft.com/office/drawing/2014/main" id="{F0EBCB77-7576-4C80-806A-B1CBCAF5675C}"/>
              </a:ext>
            </a:extLst>
          </p:cNvPr>
          <p:cNvSpPr>
            <a:spLocks noGrp="1" noRot="1" noChangeAspect="1" noChangeArrowheads="1" noTextEdit="1"/>
          </p:cNvSpPr>
          <p:nvPr>
            <p:ph type="sldImg"/>
          </p:nvPr>
        </p:nvSpPr>
        <p:spPr>
          <a:xfrm>
            <a:off x="3284538" y="500063"/>
            <a:ext cx="3336925" cy="2503487"/>
          </a:xfrm>
          <a:ln/>
        </p:spPr>
      </p:sp>
      <p:sp>
        <p:nvSpPr>
          <p:cNvPr id="24583" name="Rectangle 3">
            <a:extLst>
              <a:ext uri="{FF2B5EF4-FFF2-40B4-BE49-F238E27FC236}">
                <a16:creationId xmlns:a16="http://schemas.microsoft.com/office/drawing/2014/main" id="{249496B6-9AD1-476A-AB6C-D1084608E350}"/>
              </a:ext>
            </a:extLst>
          </p:cNvPr>
          <p:cNvSpPr>
            <a:spLocks noGrp="1" noChangeArrowheads="1"/>
          </p:cNvSpPr>
          <p:nvPr>
            <p:ph type="body" idx="1"/>
          </p:nvPr>
        </p:nvSpPr>
        <p:spPr>
          <a:xfrm>
            <a:off x="1320800" y="3171825"/>
            <a:ext cx="7262813" cy="30035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r>
              <a:rPr lang="ja-JP" altLang="en-US" sz="1800" dirty="0"/>
              <a:t>実質経済成長率の推移のグラフです。</a:t>
            </a:r>
            <a:br>
              <a:rPr lang="en-US" altLang="ja-JP" sz="1800" dirty="0"/>
            </a:br>
            <a:r>
              <a:rPr lang="ja-JP" altLang="en-US" sz="1200" dirty="0"/>
              <a:t>全国値は、内閣府「国民経済計算」、兵庫県値は、、兵庫県統計課「県民経済計算」です。</a:t>
            </a:r>
            <a:endParaRPr lang="en-US" altLang="ja-JP" sz="1200" dirty="0"/>
          </a:p>
          <a:p>
            <a:pPr eaLnBrk="1" hangingPunct="1"/>
            <a:r>
              <a:rPr lang="en-US" altLang="ja-JP" sz="1200" dirty="0">
                <a:latin typeface="Arial" panose="020B0604020202020204" pitchFamily="34" charset="0"/>
              </a:rPr>
              <a:t>2020</a:t>
            </a:r>
            <a:r>
              <a:rPr lang="ja-JP" altLang="en-US" sz="1200" dirty="0">
                <a:latin typeface="Arial" panose="020B0604020202020204" pitchFamily="34" charset="0"/>
              </a:rPr>
              <a:t>年度は、コロナ禍の行動制限により、経済活動が制約されたため、一時的にマイナス成長になりました。</a:t>
            </a:r>
            <a:endParaRPr lang="ja-JP"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4704FC5-15CD-47DD-BC5B-3203D1551C17}"/>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6627" name="Rectangle 3">
            <a:extLst>
              <a:ext uri="{FF2B5EF4-FFF2-40B4-BE49-F238E27FC236}">
                <a16:creationId xmlns:a16="http://schemas.microsoft.com/office/drawing/2014/main" id="{157D5476-B068-4576-B61E-39BED869A254}"/>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26628" name="Rectangle 6">
            <a:extLst>
              <a:ext uri="{FF2B5EF4-FFF2-40B4-BE49-F238E27FC236}">
                <a16:creationId xmlns:a16="http://schemas.microsoft.com/office/drawing/2014/main" id="{C8AD0604-E4F8-47D6-BDBC-4AE199CB0622}"/>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6629" name="Rectangle 7">
            <a:extLst>
              <a:ext uri="{FF2B5EF4-FFF2-40B4-BE49-F238E27FC236}">
                <a16:creationId xmlns:a16="http://schemas.microsoft.com/office/drawing/2014/main" id="{3165F097-AB40-43FA-9847-E33F7320A81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3425" indent="-282575"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0300"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2738"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5175" indent="-225425"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3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95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67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3975" indent="-225425"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26630" name="Rectangle 2">
            <a:extLst>
              <a:ext uri="{FF2B5EF4-FFF2-40B4-BE49-F238E27FC236}">
                <a16:creationId xmlns:a16="http://schemas.microsoft.com/office/drawing/2014/main" id="{48CB5E1A-0F38-46BB-A27F-83F9C6508200}"/>
              </a:ext>
            </a:extLst>
          </p:cNvPr>
          <p:cNvSpPr>
            <a:spLocks noGrp="1" noRot="1" noChangeAspect="1" noChangeArrowheads="1" noTextEdit="1"/>
          </p:cNvSpPr>
          <p:nvPr>
            <p:ph type="sldImg"/>
          </p:nvPr>
        </p:nvSpPr>
        <p:spPr>
          <a:xfrm>
            <a:off x="3284538" y="500063"/>
            <a:ext cx="3336925" cy="2503487"/>
          </a:xfrm>
          <a:ln/>
        </p:spPr>
      </p:sp>
      <p:sp>
        <p:nvSpPr>
          <p:cNvPr id="26631" name="Rectangle 3">
            <a:extLst>
              <a:ext uri="{FF2B5EF4-FFF2-40B4-BE49-F238E27FC236}">
                <a16:creationId xmlns:a16="http://schemas.microsoft.com/office/drawing/2014/main" id="{E20BF9A5-2FA6-4D41-ABE5-6121B96A0CE5}"/>
              </a:ext>
            </a:extLst>
          </p:cNvPr>
          <p:cNvSpPr>
            <a:spLocks noGrp="1" noChangeArrowheads="1"/>
          </p:cNvSpPr>
          <p:nvPr>
            <p:ph type="body" idx="1"/>
          </p:nvPr>
        </p:nvSpPr>
        <p:spPr>
          <a:xfrm>
            <a:off x="1320800" y="3171825"/>
            <a:ext cx="7262813" cy="30035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r>
              <a:rPr lang="ja-JP" altLang="en-US" sz="1800" dirty="0">
                <a:latin typeface="ＭＳ Ｐゴシック" panose="020B0600070205080204" pitchFamily="50" charset="-128"/>
              </a:rPr>
              <a:t>需要項目別増加寄与度</a:t>
            </a:r>
            <a:br>
              <a:rPr lang="en-US" altLang="ja-JP" sz="1800" dirty="0">
                <a:latin typeface="ＭＳ Ｐゴシック" panose="020B0600070205080204" pitchFamily="50" charset="-128"/>
              </a:rPr>
            </a:br>
            <a:r>
              <a:rPr lang="ja-JP" altLang="en-US" sz="1800" dirty="0">
                <a:latin typeface="ＭＳ Ｐゴシック" panose="020B0600070205080204" pitchFamily="50" charset="-128"/>
              </a:rPr>
              <a:t>実質県内総生産の</a:t>
            </a:r>
            <a:r>
              <a:rPr lang="en-US" altLang="ja-JP" sz="1800" dirty="0">
                <a:latin typeface="ＭＳ Ｐゴシック" panose="020B0600070205080204" pitchFamily="50" charset="-128"/>
              </a:rPr>
              <a:t>2017</a:t>
            </a:r>
            <a:r>
              <a:rPr lang="ja-JP" altLang="en-US" sz="1800" dirty="0">
                <a:latin typeface="ＭＳ Ｐゴシック" panose="020B0600070205080204" pitchFamily="50" charset="-128"/>
              </a:rPr>
              <a:t>年度から</a:t>
            </a:r>
            <a:r>
              <a:rPr lang="en-US" altLang="ja-JP" sz="1800" dirty="0">
                <a:latin typeface="ＭＳ Ｐゴシック" panose="020B0600070205080204" pitchFamily="50" charset="-128"/>
              </a:rPr>
              <a:t>2023</a:t>
            </a:r>
            <a:r>
              <a:rPr lang="ja-JP" altLang="en-US" sz="1800" dirty="0">
                <a:latin typeface="ＭＳ Ｐゴシック" panose="020B0600070205080204" pitchFamily="50" charset="-128"/>
              </a:rPr>
              <a:t>年度の推移を</a:t>
            </a:r>
            <a:r>
              <a:rPr lang="ja-JP" altLang="en-US" sz="1200" dirty="0">
                <a:latin typeface="ＭＳ Ｐゴシック" panose="020B0600070205080204" pitchFamily="50" charset="-128"/>
              </a:rPr>
              <a:t>民間需要、公的需要、外需別寄与度別に整理したグラフです。</a:t>
            </a:r>
            <a:endParaRPr lang="en-US" altLang="ja-JP" sz="1200" dirty="0">
              <a:latin typeface="ＭＳ Ｐゴシック" panose="020B0600070205080204" pitchFamily="50" charset="-128"/>
            </a:endParaRPr>
          </a:p>
          <a:p>
            <a:pPr eaLnBrk="1" hangingPunct="1"/>
            <a:r>
              <a:rPr lang="ja-JP" altLang="en-US" sz="1200" dirty="0">
                <a:latin typeface="ＭＳ Ｐゴシック" panose="020B0600070205080204" pitchFamily="50" charset="-128"/>
              </a:rPr>
              <a:t>折れ線グラフが</a:t>
            </a:r>
            <a:r>
              <a:rPr lang="en-US" altLang="ja-JP" sz="1200" dirty="0">
                <a:latin typeface="ＭＳ Ｐゴシック" panose="020B0600070205080204" pitchFamily="50" charset="-128"/>
              </a:rPr>
              <a:t>GDP</a:t>
            </a:r>
            <a:r>
              <a:rPr lang="ja-JP" altLang="en-US" sz="1200" dirty="0">
                <a:latin typeface="ＭＳ Ｐゴシック" panose="020B0600070205080204" pitchFamily="50" charset="-128"/>
              </a:rPr>
              <a:t>全体の推移、棒グラフが需要項目別</a:t>
            </a:r>
            <a:r>
              <a:rPr lang="en-US" altLang="ja-JP" sz="1200" dirty="0">
                <a:latin typeface="ＭＳ Ｐゴシック" panose="020B0600070205080204" pitchFamily="50" charset="-128"/>
              </a:rPr>
              <a:t>GDP</a:t>
            </a:r>
            <a:r>
              <a:rPr lang="ja-JP" altLang="en-US" sz="1200" dirty="0">
                <a:latin typeface="ＭＳ Ｐゴシック" panose="020B0600070205080204" pitchFamily="50" charset="-128"/>
              </a:rPr>
              <a:t>の推移をあらわしています。</a:t>
            </a:r>
            <a:endParaRPr lang="ja-JP"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7CBA393-4E8D-444A-88C4-3449D46CD17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defTabSz="914400"/>
            <a:fld id="{6F3C3441-4E7B-4A7D-92CE-DEF01D10B9BA}" type="slidenum">
              <a:rPr lang="ja-JP" altLang="en-US" smtClean="0">
                <a:latin typeface="Times New Roman" panose="02020603050405020304" pitchFamily="18" charset="0"/>
              </a:rPr>
              <a:pPr defTabSz="914400"/>
              <a:t>14</a:t>
            </a:fld>
            <a:endParaRPr lang="en-US" altLang="ja-JP">
              <a:latin typeface="Times New Roman" panose="02020603050405020304" pitchFamily="18" charset="0"/>
            </a:endParaRPr>
          </a:p>
        </p:txBody>
      </p:sp>
      <p:sp>
        <p:nvSpPr>
          <p:cNvPr id="28675" name="Rectangle 2">
            <a:extLst>
              <a:ext uri="{FF2B5EF4-FFF2-40B4-BE49-F238E27FC236}">
                <a16:creationId xmlns:a16="http://schemas.microsoft.com/office/drawing/2014/main" id="{697666F2-0CDA-4286-AE3F-F426FA552F5B}"/>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2DA27499-9275-4C8C-80A9-DA6799987C4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defRPr/>
            </a:pPr>
            <a:r>
              <a:rPr lang="en-US" altLang="ja-JP" sz="1200" dirty="0">
                <a:latin typeface="+mn-ea"/>
                <a:ea typeface="+mn-ea"/>
              </a:rPr>
              <a:t>GDP</a:t>
            </a:r>
            <a:r>
              <a:rPr lang="ja-JP" altLang="en-US" sz="1200" dirty="0">
                <a:latin typeface="+mn-ea"/>
                <a:ea typeface="+mn-ea"/>
              </a:rPr>
              <a:t>速報（</a:t>
            </a:r>
            <a:r>
              <a:rPr lang="en-US" altLang="ja-JP" sz="1200" dirty="0">
                <a:latin typeface="+mn-ea"/>
                <a:ea typeface="+mn-ea"/>
              </a:rPr>
              <a:t>QE</a:t>
            </a:r>
            <a:r>
              <a:rPr lang="ja-JP" altLang="en-US" sz="1200" dirty="0">
                <a:latin typeface="+mn-ea"/>
                <a:ea typeface="+mn-ea"/>
              </a:rPr>
              <a:t>）の推移</a:t>
            </a:r>
            <a:endParaRPr lang="en-US" altLang="ja-JP" dirty="0">
              <a:latin typeface="ＭＳ Ｐゴシック" panose="020B0600070205080204" pitchFamily="50" charset="-128"/>
            </a:endParaRPr>
          </a:p>
          <a:p>
            <a:pPr marL="0" indent="0" eaLnBrk="1" hangingPunct="1">
              <a:buNone/>
              <a:defRPr/>
            </a:pPr>
            <a:r>
              <a:rPr lang="en-US" altLang="ja-JP" dirty="0">
                <a:latin typeface="ＭＳ Ｐゴシック" panose="020B0600070205080204" pitchFamily="50" charset="-128"/>
              </a:rPr>
              <a:t>2024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月期季節調整系列</a:t>
            </a:r>
            <a:r>
              <a:rPr lang="en-US" altLang="ja-JP" dirty="0">
                <a:latin typeface="ＭＳ Ｐゴシック" panose="020B0600070205080204" pitchFamily="50" charset="-128"/>
              </a:rPr>
              <a:t>(</a:t>
            </a:r>
            <a:r>
              <a:rPr lang="ja-JP" altLang="en-US" dirty="0">
                <a:latin typeface="ＭＳ Ｐゴシック" panose="020B0600070205080204" pitchFamily="50" charset="-128"/>
              </a:rPr>
              <a:t>対前期比）の推移のグラフです。</a:t>
            </a:r>
            <a:endParaRPr lang="en-US" altLang="ja-JP" dirty="0">
              <a:latin typeface="ＭＳ Ｐゴシック" panose="020B0600070205080204" pitchFamily="50" charset="-128"/>
            </a:endParaRPr>
          </a:p>
          <a:p>
            <a:pPr marL="0" indent="0" eaLnBrk="1" hangingPunct="1">
              <a:buNone/>
              <a:defRPr/>
            </a:pPr>
            <a:r>
              <a:rPr lang="ja-JP" altLang="en-US" sz="1200" dirty="0">
                <a:latin typeface="ＭＳ Ｐゴシック" panose="020B0600070205080204" pitchFamily="50" charset="-128"/>
              </a:rPr>
              <a:t>四半期速報データは、季節的な変動パターンを除いたデータ（季節調整済）で対前期比で比較します。</a:t>
            </a:r>
          </a:p>
          <a:p>
            <a:pPr eaLnBrk="1" hangingPunct="1"/>
            <a:endParaRPr lang="ja-JP"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D96C75A4-D6CB-4D31-9EEB-F553EB6B89A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defTabSz="914400"/>
            <a:fld id="{BF5A3A3C-4D1B-4D13-864F-3105D12BFD95}" type="slidenum">
              <a:rPr lang="ja-JP" altLang="en-US" smtClean="0">
                <a:latin typeface="Times New Roman" panose="02020603050405020304" pitchFamily="18" charset="0"/>
              </a:rPr>
              <a:pPr defTabSz="914400"/>
              <a:t>15</a:t>
            </a:fld>
            <a:endParaRPr lang="en-US" altLang="ja-JP">
              <a:latin typeface="Times New Roman" panose="02020603050405020304" pitchFamily="18" charset="0"/>
            </a:endParaRPr>
          </a:p>
        </p:txBody>
      </p:sp>
      <p:sp>
        <p:nvSpPr>
          <p:cNvPr id="30723" name="Rectangle 2">
            <a:extLst>
              <a:ext uri="{FF2B5EF4-FFF2-40B4-BE49-F238E27FC236}">
                <a16:creationId xmlns:a16="http://schemas.microsoft.com/office/drawing/2014/main" id="{C131B37A-4669-4D48-91E6-486A12754ED1}"/>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1D9B03A1-34D7-48E6-B9FD-D95B2652DF4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defRPr/>
            </a:pPr>
            <a:r>
              <a:rPr lang="en-US" altLang="ja-JP" sz="1200" dirty="0">
                <a:latin typeface="+mn-ea"/>
                <a:ea typeface="+mn-ea"/>
              </a:rPr>
              <a:t>QE</a:t>
            </a:r>
            <a:r>
              <a:rPr lang="ja-JP" altLang="en-US" sz="1200" dirty="0">
                <a:latin typeface="+mn-ea"/>
                <a:ea typeface="+mn-ea"/>
              </a:rPr>
              <a:t>データの作成と課題について説明します。</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このデータから次のことがわかります。</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・最新年度（暦年）速報値（</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か月後公表）</a:t>
            </a:r>
          </a:p>
          <a:p>
            <a:pPr marL="0" indent="0" eaLnBrk="1" hangingPunct="1">
              <a:buNone/>
              <a:defRPr/>
            </a:pPr>
            <a:r>
              <a:rPr lang="ja-JP" altLang="en-US" dirty="0">
                <a:latin typeface="ＭＳ Ｐゴシック" panose="020B0600070205080204" pitchFamily="50" charset="-128"/>
              </a:rPr>
              <a:t>・四半期別推移</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4-6</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7-9</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10-12</a:t>
            </a:r>
            <a:r>
              <a:rPr lang="ja-JP" altLang="en-US" dirty="0">
                <a:latin typeface="ＭＳ Ｐゴシック" panose="020B0600070205080204" pitchFamily="50" charset="-128"/>
              </a:rPr>
              <a:t>期）と暦年速報、年度速報</a:t>
            </a:r>
          </a:p>
          <a:p>
            <a:pPr marL="0" indent="0" eaLnBrk="1" hangingPunct="1">
              <a:buNone/>
              <a:defRPr/>
            </a:pPr>
            <a:r>
              <a:rPr lang="ja-JP" altLang="en-US" dirty="0">
                <a:latin typeface="ＭＳ Ｐゴシック" panose="020B0600070205080204" pitchFamily="50" charset="-128"/>
              </a:rPr>
              <a:t>・需要項目別の寄与（消費、投資、外需）</a:t>
            </a:r>
          </a:p>
          <a:p>
            <a:pPr marL="0" indent="0" eaLnBrk="1" hangingPunct="1">
              <a:buNone/>
              <a:defRPr/>
            </a:pPr>
            <a:r>
              <a:rPr lang="ja-JP" altLang="en-US" dirty="0">
                <a:latin typeface="ＭＳ Ｐゴシック" panose="020B0600070205080204" pitchFamily="50" charset="-128"/>
              </a:rPr>
              <a:t>・国</a:t>
            </a:r>
            <a:r>
              <a:rPr lang="en-US" altLang="ja-JP" dirty="0">
                <a:latin typeface="ＭＳ Ｐゴシック" panose="020B0600070205080204" pitchFamily="50" charset="-128"/>
              </a:rPr>
              <a:t>QE</a:t>
            </a:r>
            <a:r>
              <a:rPr lang="ja-JP" altLang="en-US" dirty="0">
                <a:latin typeface="ＭＳ Ｐゴシック" panose="020B0600070205080204" pitchFamily="50" charset="-128"/>
              </a:rPr>
              <a:t>との水準、方向性（増減）との確認</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作成課題は、次のとおりです。</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・データ公表の速報化</a:t>
            </a:r>
            <a:r>
              <a:rPr lang="en-US" altLang="ja-JP" dirty="0">
                <a:latin typeface="ＭＳ Ｐゴシック" panose="020B0600070205080204" pitchFamily="50" charset="-128"/>
              </a:rPr>
              <a:t>(</a:t>
            </a:r>
            <a:r>
              <a:rPr lang="ja-JP" altLang="en-US" dirty="0">
                <a:latin typeface="ＭＳ Ｐゴシック" panose="020B0600070205080204" pitchFamily="50" charset="-128"/>
              </a:rPr>
              <a:t>公表</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か月以内から公表時期の短縮）</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・統計精度の向上（目標：確報との乖離</a:t>
            </a:r>
            <a:r>
              <a:rPr lang="en-US" altLang="ja-JP" dirty="0">
                <a:latin typeface="ＭＳ Ｐゴシック" panose="020B0600070205080204" pitchFamily="50" charset="-128"/>
              </a:rPr>
              <a:t>5%</a:t>
            </a:r>
            <a:r>
              <a:rPr lang="ja-JP" altLang="en-US" dirty="0">
                <a:latin typeface="ＭＳ Ｐゴシック" panose="020B0600070205080204" pitchFamily="50" charset="-128"/>
              </a:rPr>
              <a:t>以内、超える場合は推計モデルの変更を検討）</a:t>
            </a:r>
            <a:endParaRPr lang="ja-JP"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600" dirty="0">
                <a:solidFill>
                  <a:schemeClr val="tx1"/>
                </a:solidFill>
                <a:latin typeface="+mn-ea"/>
                <a:ea typeface="+mn-ea"/>
              </a:rPr>
              <a:t>３ 経済統計</a:t>
            </a:r>
            <a:r>
              <a:rPr lang="ja-JP" altLang="en-US" sz="1600">
                <a:solidFill>
                  <a:schemeClr val="tx1"/>
                </a:solidFill>
                <a:latin typeface="+mn-ea"/>
                <a:ea typeface="+mn-ea"/>
              </a:rPr>
              <a:t>概要２　経済指数</a:t>
            </a:r>
            <a:br>
              <a:rPr lang="en-US" altLang="ja-JP" sz="1600" dirty="0">
                <a:solidFill>
                  <a:schemeClr val="tx1"/>
                </a:solidFill>
                <a:latin typeface="+mn-ea"/>
                <a:ea typeface="+mn-ea"/>
              </a:rPr>
            </a:br>
            <a:r>
              <a:rPr lang="ja-JP" altLang="en-US" sz="1400" dirty="0">
                <a:solidFill>
                  <a:schemeClr val="tx1"/>
                </a:solidFill>
                <a:latin typeface="+mn-ea"/>
                <a:ea typeface="+mn-ea"/>
              </a:rPr>
              <a:t>経済指数の概要について説明します。</a:t>
            </a:r>
            <a:endParaRPr lang="en-US" altLang="ja-JP" sz="1600" dirty="0">
              <a:latin typeface="+mn-ea"/>
            </a:endParaRPr>
          </a:p>
          <a:p>
            <a:pPr eaLnBrk="1" hangingPunct="1">
              <a:buFont typeface="Wingdings" panose="05000000000000000000" pitchFamily="2" charset="2"/>
              <a:buNone/>
              <a:defRPr/>
            </a:pPr>
            <a:r>
              <a:rPr lang="ja-JP" altLang="en-US" sz="1600" dirty="0">
                <a:latin typeface="+mn-ea"/>
              </a:rPr>
              <a:t>・価格指数の例として消費者物価指数</a:t>
            </a:r>
            <a:r>
              <a:rPr lang="en-US" altLang="ja-JP" sz="1600" dirty="0">
                <a:latin typeface="+mn-ea"/>
              </a:rPr>
              <a:t>(</a:t>
            </a:r>
            <a:r>
              <a:rPr lang="ja-JP" altLang="en-US" sz="1600" dirty="0">
                <a:latin typeface="+mn-ea"/>
              </a:rPr>
              <a:t>総務省統計局）を紹介します。</a:t>
            </a:r>
            <a:endParaRPr lang="en-US" altLang="ja-JP" sz="1600" dirty="0">
              <a:latin typeface="+mn-ea"/>
            </a:endParaRPr>
          </a:p>
          <a:p>
            <a:pPr eaLnBrk="1" hangingPunct="1">
              <a:buFont typeface="Wingdings" panose="05000000000000000000" pitchFamily="2" charset="2"/>
              <a:buNone/>
              <a:defRPr/>
            </a:pPr>
            <a:r>
              <a:rPr lang="ja-JP" altLang="en-US" sz="1600" dirty="0">
                <a:latin typeface="+mn-ea"/>
              </a:rPr>
              <a:t>　</a:t>
            </a:r>
            <a:r>
              <a:rPr lang="ja-JP" altLang="en-US" sz="1200" dirty="0">
                <a:latin typeface="+mn-ea"/>
              </a:rPr>
              <a:t>全国の世帯が購入する財・サービスの価格変動を時系列的に示す指数です。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小売物価統計と家計調査データ等から作成します。</a:t>
            </a:r>
            <a:endParaRPr lang="en-US" altLang="ja-JP" sz="1200" dirty="0">
              <a:latin typeface="+mn-ea"/>
            </a:endParaRPr>
          </a:p>
          <a:p>
            <a:pPr eaLnBrk="1" hangingPunct="1">
              <a:buFont typeface="Wingdings" panose="05000000000000000000" pitchFamily="2" charset="2"/>
              <a:buNone/>
              <a:defRPr/>
            </a:pPr>
            <a:r>
              <a:rPr lang="ja-JP" altLang="en-US" sz="1600" dirty="0">
                <a:latin typeface="+mn-ea"/>
              </a:rPr>
              <a:t>・数量指数の例として鉱工業指数</a:t>
            </a:r>
            <a:r>
              <a:rPr lang="en-US" altLang="ja-JP" sz="1600" dirty="0">
                <a:latin typeface="+mn-ea"/>
              </a:rPr>
              <a:t>(</a:t>
            </a:r>
            <a:r>
              <a:rPr lang="ja-JP" altLang="en-US" sz="1600" dirty="0">
                <a:latin typeface="+mn-ea"/>
              </a:rPr>
              <a:t>経済産業省）を紹介します。</a:t>
            </a:r>
            <a:endParaRPr lang="en-US" altLang="ja-JP" sz="1600" dirty="0">
              <a:latin typeface="+mn-ea"/>
            </a:endParaRPr>
          </a:p>
          <a:p>
            <a:pPr eaLnBrk="1" hangingPunct="1">
              <a:buFont typeface="Wingdings" panose="05000000000000000000" pitchFamily="2" charset="2"/>
              <a:buNone/>
              <a:defRPr/>
            </a:pPr>
            <a:r>
              <a:rPr lang="ja-JP" altLang="en-US" sz="1600" dirty="0">
                <a:latin typeface="+mn-ea"/>
              </a:rPr>
              <a:t>　</a:t>
            </a:r>
            <a:r>
              <a:rPr lang="ja-JP" altLang="en-US" sz="1200" dirty="0">
                <a:latin typeface="+mn-ea"/>
              </a:rPr>
              <a:t>鉱工業製品を生産する国内事業所の生産、出荷、在庫に関わる動向を示す指数です。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生産動態統計、業界団体データ等から作成します。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704256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80000"/>
              </a:lnSpc>
              <a:buFont typeface="Wingdings" panose="05000000000000000000" pitchFamily="2" charset="2"/>
              <a:buNone/>
            </a:pPr>
            <a:r>
              <a:rPr lang="ja-JP" altLang="ja-JP" sz="1600" dirty="0"/>
              <a:t>鉱工業指数</a:t>
            </a:r>
            <a:r>
              <a:rPr lang="ja-JP" altLang="en-US" sz="1600" dirty="0"/>
              <a:t>は、</a:t>
            </a:r>
            <a:r>
              <a:rPr lang="ja-JP" altLang="en-US" sz="1200" dirty="0"/>
              <a:t>生産、出荷、在庫、在庫率の４指数が作成されています。</a:t>
            </a:r>
            <a:endParaRPr lang="en-US" altLang="ja-JP" sz="12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1200" dirty="0">
                <a:latin typeface="ＭＳ Ｐゴシック" panose="020B0600070205080204" pitchFamily="50" charset="-128"/>
              </a:rPr>
              <a:t>１</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生産指数（付加価値ウェイト）</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生産水準の推移を見</a:t>
            </a:r>
            <a:r>
              <a:rPr lang="ja-JP" altLang="en-US" sz="1200" dirty="0">
                <a:latin typeface="ＭＳ Ｐゴシック" panose="020B0600070205080204" pitchFamily="50" charset="-128"/>
              </a:rPr>
              <a:t>る指数です。</a:t>
            </a:r>
            <a:r>
              <a:rPr lang="ja-JP" altLang="ja-JP" sz="1200" dirty="0">
                <a:latin typeface="ＭＳ Ｐゴシック" panose="020B0600070205080204" pitchFamily="50" charset="-128"/>
              </a:rPr>
              <a:t>　</a:t>
            </a:r>
          </a:p>
          <a:p>
            <a:pPr eaLnBrk="1" hangingPunct="1">
              <a:lnSpc>
                <a:spcPct val="80000"/>
              </a:lnSpc>
              <a:buFont typeface="Wingdings" panose="05000000000000000000" pitchFamily="2" charset="2"/>
              <a:buNone/>
            </a:pPr>
            <a:r>
              <a:rPr lang="ja-JP" altLang="ja-JP" sz="1200" dirty="0">
                <a:latin typeface="ＭＳ Ｐゴシック" panose="020B0600070205080204" pitchFamily="50" charset="-128"/>
              </a:rPr>
              <a:t>２</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生産者出荷指数（出荷指数）</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産出された製品の出荷を表すことにより鉱工業の需要の動向を観察する</a:t>
            </a:r>
            <a:r>
              <a:rPr lang="ja-JP" altLang="en-US" sz="1200" dirty="0">
                <a:latin typeface="ＭＳ Ｐゴシック" panose="020B0600070205080204" pitchFamily="50" charset="-128"/>
              </a:rPr>
              <a:t>ことができる指数です。</a:t>
            </a:r>
            <a:endParaRPr lang="ja-JP" altLang="ja-JP" sz="12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1200" dirty="0">
                <a:latin typeface="ＭＳ Ｐゴシック" panose="020B0600070205080204" pitchFamily="50" charset="-128"/>
              </a:rPr>
              <a:t>３</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生産者製品在庫指数（在庫指数）</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産出された製品が出荷されず生産者の段階に残っている在庫の動き</a:t>
            </a:r>
            <a:r>
              <a:rPr lang="ja-JP" altLang="en-US" sz="1200" dirty="0">
                <a:latin typeface="ＭＳ Ｐゴシック" panose="020B0600070205080204" pitchFamily="50" charset="-128"/>
              </a:rPr>
              <a:t>を見る指数です。</a:t>
            </a:r>
          </a:p>
          <a:p>
            <a:pPr eaLnBrk="1" hangingPunct="1">
              <a:lnSpc>
                <a:spcPct val="80000"/>
              </a:lnSpc>
              <a:buFont typeface="Wingdings" panose="05000000000000000000" pitchFamily="2" charset="2"/>
              <a:buNone/>
            </a:pPr>
            <a:r>
              <a:rPr lang="ja-JP" altLang="ja-JP" sz="1200" dirty="0">
                <a:latin typeface="ＭＳ Ｐゴシック" panose="020B0600070205080204" pitchFamily="50" charset="-128"/>
              </a:rPr>
              <a:t>４</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生産者製品在庫率指数（在庫率指数）</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出荷に対する在庫の比率</a:t>
            </a:r>
            <a:r>
              <a:rPr lang="ja-JP" altLang="en-US" sz="1200" dirty="0">
                <a:latin typeface="ＭＳ Ｐゴシック" panose="020B0600070205080204" pitchFamily="50" charset="-128"/>
              </a:rPr>
              <a:t>で</a:t>
            </a:r>
            <a:r>
              <a:rPr lang="ja-JP" altLang="ja-JP" sz="1200" dirty="0">
                <a:latin typeface="ＭＳ Ｐゴシック" panose="020B0600070205080204" pitchFamily="50" charset="-128"/>
              </a:rPr>
              <a:t>鉱工業製品の需給の動向を示す</a:t>
            </a:r>
            <a:r>
              <a:rPr lang="ja-JP" altLang="en-US" sz="1200" dirty="0">
                <a:latin typeface="ＭＳ Ｐゴシック" panose="020B0600070205080204" pitchFamily="50" charset="-128"/>
              </a:rPr>
              <a:t>指数です。</a:t>
            </a:r>
            <a:endParaRPr lang="ja-JP"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849729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ja-JP" sz="1200" dirty="0">
                <a:latin typeface="ＭＳ Ｐゴシック" panose="020B0600070205080204" pitchFamily="50" charset="-128"/>
              </a:rPr>
              <a:t>指数作成の方法</a:t>
            </a:r>
            <a:r>
              <a:rPr lang="ja-JP" altLang="en-US" sz="1200" dirty="0">
                <a:latin typeface="ＭＳ Ｐゴシック" panose="020B0600070205080204" pitchFamily="50" charset="-128"/>
              </a:rPr>
              <a:t>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１基準時は、</a:t>
            </a:r>
            <a:r>
              <a:rPr lang="en-US" altLang="ja-JP" dirty="0">
                <a:latin typeface="ＭＳ Ｐゴシック" panose="020B0600070205080204" pitchFamily="50" charset="-128"/>
              </a:rPr>
              <a:t>2020</a:t>
            </a:r>
            <a:r>
              <a:rPr lang="ja-JP" altLang="en-US" dirty="0">
                <a:latin typeface="ＭＳ Ｐゴシック" panose="020B0600070205080204" pitchFamily="50" charset="-128"/>
              </a:rPr>
              <a:t>年（月次権指数の年平均値）</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で、西暦末尾が</a:t>
            </a:r>
            <a:r>
              <a:rPr lang="en-US" altLang="ja-JP" dirty="0">
                <a:latin typeface="ＭＳ Ｐゴシック" panose="020B0600070205080204" pitchFamily="50" charset="-128"/>
              </a:rPr>
              <a:t>0</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5</a:t>
            </a:r>
            <a:r>
              <a:rPr lang="ja-JP" altLang="en-US" dirty="0">
                <a:latin typeface="ＭＳ Ｐゴシック" panose="020B0600070205080204" pitchFamily="50" charset="-128"/>
              </a:rPr>
              <a:t>年で、</a:t>
            </a:r>
            <a:r>
              <a:rPr lang="en-US" altLang="ja-JP" dirty="0">
                <a:latin typeface="ＭＳ Ｐゴシック" panose="020B0600070205080204" pitchFamily="50" charset="-128"/>
              </a:rPr>
              <a:t>5</a:t>
            </a:r>
            <a:r>
              <a:rPr lang="ja-JP" altLang="en-US" dirty="0">
                <a:latin typeface="ＭＳ Ｐゴシック" panose="020B0600070205080204" pitchFamily="50" charset="-128"/>
              </a:rPr>
              <a:t>年毎改定されます。</a:t>
            </a:r>
          </a:p>
          <a:p>
            <a:pPr eaLnBrk="1" hangingPunct="1">
              <a:buFont typeface="Wingdings" panose="05000000000000000000" pitchFamily="2" charset="2"/>
              <a:buNone/>
            </a:pPr>
            <a:r>
              <a:rPr lang="ja-JP" altLang="en-US" dirty="0">
                <a:latin typeface="ＭＳ Ｐゴシック" panose="020B0600070205080204" pitchFamily="50" charset="-128"/>
              </a:rPr>
              <a:t>２採用品目は、業種ごとに重要度が高いものを約</a:t>
            </a:r>
            <a:r>
              <a:rPr lang="en-US" altLang="ja-JP" dirty="0">
                <a:latin typeface="ＭＳ Ｐゴシック" panose="020B0600070205080204" pitchFamily="50" charset="-128"/>
              </a:rPr>
              <a:t>300</a:t>
            </a:r>
            <a:r>
              <a:rPr lang="ja-JP" altLang="en-US" dirty="0">
                <a:latin typeface="ＭＳ Ｐゴシック" panose="020B0600070205080204" pitchFamily="50" charset="-128"/>
              </a:rPr>
              <a:t>品目を採用します。</a:t>
            </a:r>
          </a:p>
          <a:p>
            <a:pPr eaLnBrk="1" hangingPunct="1">
              <a:buFont typeface="Wingdings" panose="05000000000000000000" pitchFamily="2" charset="2"/>
              <a:buNone/>
            </a:pPr>
            <a:r>
              <a:rPr lang="ja-JP" altLang="en-US" dirty="0">
                <a:latin typeface="ＭＳ Ｐゴシック" panose="020B0600070205080204" pitchFamily="50" charset="-128"/>
              </a:rPr>
              <a:t>３ウェイトは、その品目</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基準時</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の重要度（</a:t>
            </a:r>
            <a:r>
              <a:rPr lang="en-US" altLang="ja-JP" dirty="0">
                <a:latin typeface="ＭＳ Ｐゴシック" panose="020B0600070205080204" pitchFamily="50" charset="-128"/>
              </a:rPr>
              <a:t>1</a:t>
            </a:r>
            <a:r>
              <a:rPr lang="ja-JP" altLang="en-US" dirty="0">
                <a:latin typeface="ＭＳ Ｐゴシック" panose="020B0600070205080204" pitchFamily="50" charset="-128"/>
              </a:rPr>
              <a:t>万分比）をあらわします。</a:t>
            </a:r>
          </a:p>
          <a:p>
            <a:pPr eaLnBrk="1" hangingPunct="1">
              <a:buFont typeface="Wingdings" panose="05000000000000000000" pitchFamily="2" charset="2"/>
              <a:buNone/>
            </a:pPr>
            <a:r>
              <a:rPr lang="ja-JP" altLang="ja-JP" dirty="0">
                <a:latin typeface="ＭＳ Ｐゴシック" panose="020B0600070205080204" pitchFamily="50" charset="-128"/>
              </a:rPr>
              <a:t>４指数の算式</a:t>
            </a:r>
            <a:r>
              <a:rPr lang="ja-JP" altLang="en-US" dirty="0">
                <a:latin typeface="ＭＳ Ｐゴシック" panose="020B0600070205080204" pitchFamily="50" charset="-128"/>
              </a:rPr>
              <a:t>は、</a:t>
            </a:r>
            <a:r>
              <a:rPr lang="ja-JP" altLang="ja-JP" dirty="0">
                <a:latin typeface="ＭＳ Ｐゴシック" panose="020B0600070205080204" pitchFamily="50" charset="-128"/>
              </a:rPr>
              <a:t>ラスパイレス方式</a:t>
            </a:r>
            <a:r>
              <a:rPr lang="ja-JP" altLang="en-US" dirty="0">
                <a:latin typeface="ＭＳ Ｐゴシック" panose="020B0600070205080204" pitchFamily="50" charset="-128"/>
              </a:rPr>
              <a:t>で、</a:t>
            </a:r>
            <a:r>
              <a:rPr lang="ja-JP" altLang="ja-JP" dirty="0">
                <a:latin typeface="ＭＳ Ｐゴシック" panose="020B0600070205080204" pitchFamily="50" charset="-128"/>
              </a:rPr>
              <a:t>基準時のウェイトで総合化</a:t>
            </a:r>
            <a:r>
              <a:rPr lang="ja-JP" altLang="en-US" dirty="0">
                <a:latin typeface="ＭＳ Ｐゴシック" panose="020B0600070205080204" pitchFamily="50" charset="-128"/>
              </a:rPr>
              <a:t>し、加重平均により算出します。</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５新旧指数接続処理</a:t>
            </a:r>
            <a:r>
              <a:rPr lang="ja-JP" altLang="en-US" dirty="0">
                <a:latin typeface="ＭＳ Ｐゴシック" panose="020B0600070205080204" pitchFamily="50" charset="-128"/>
              </a:rPr>
              <a:t>は、</a:t>
            </a:r>
            <a:r>
              <a:rPr lang="ja-JP" altLang="ja-JP" dirty="0">
                <a:latin typeface="ＭＳ Ｐゴシック" panose="020B0600070205080204" pitchFamily="50" charset="-128"/>
              </a:rPr>
              <a:t>指数の連続性の確保</a:t>
            </a:r>
            <a:r>
              <a:rPr lang="ja-JP" altLang="en-US" dirty="0">
                <a:latin typeface="ＭＳ Ｐゴシック" panose="020B0600070205080204" pitchFamily="50" charset="-128"/>
              </a:rPr>
              <a:t>するため、接続係数を作成して接続処理をします。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1100" dirty="0">
                <a:latin typeface="ＭＳ Ｐゴシック" panose="020B0600070205080204" pitchFamily="50" charset="-128"/>
              </a:rPr>
              <a:t>　　新基準接続指数＝旧基準指数</a:t>
            </a:r>
            <a:r>
              <a:rPr lang="en-US" altLang="ja-JP" sz="1100" dirty="0">
                <a:latin typeface="ＭＳ Ｐゴシック" panose="020B0600070205080204" pitchFamily="50" charset="-128"/>
              </a:rPr>
              <a:t>(2015</a:t>
            </a:r>
            <a:r>
              <a:rPr lang="ja-JP" altLang="en-US" sz="1100" dirty="0">
                <a:latin typeface="ＭＳ Ｐゴシック" panose="020B0600070205080204" pitchFamily="50" charset="-128"/>
              </a:rPr>
              <a:t>年基準指数）</a:t>
            </a:r>
            <a:r>
              <a:rPr lang="en-US" altLang="ja-JP" sz="1100" dirty="0">
                <a:latin typeface="ＭＳ Ｐゴシック" panose="020B0600070205080204" pitchFamily="50" charset="-128"/>
              </a:rPr>
              <a:t>×</a:t>
            </a:r>
            <a:r>
              <a:rPr lang="ja-JP" altLang="en-US" sz="1100" dirty="0">
                <a:latin typeface="ＭＳ Ｐゴシック" panose="020B0600070205080204" pitchFamily="50" charset="-128"/>
              </a:rPr>
              <a:t>接続係数（リンク係数）</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4167496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t>鉱工業</a:t>
            </a:r>
            <a:r>
              <a:rPr lang="ja-JP" altLang="ja-JP" sz="1200" dirty="0"/>
              <a:t>指数の改定状況</a:t>
            </a:r>
            <a:r>
              <a:rPr lang="ja-JP" altLang="en-US" sz="1200" dirty="0"/>
              <a:t>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en-US" dirty="0"/>
              <a:t>速報値は、毎月作成され、最新月の当初値です。</a:t>
            </a:r>
          </a:p>
          <a:p>
            <a:pPr eaLnBrk="1" hangingPunct="1">
              <a:buFont typeface="Wingdings" panose="05000000000000000000" pitchFamily="2" charset="2"/>
              <a:buNone/>
            </a:pPr>
            <a:r>
              <a:rPr lang="ja-JP" altLang="en-US" dirty="0"/>
              <a:t>２ 確報値は、毎月作成され、前月値の値で、速報値から改定された場合は、</a:t>
            </a:r>
            <a:r>
              <a:rPr lang="en-US" altLang="ja-JP" dirty="0"/>
              <a:t>r</a:t>
            </a:r>
            <a:r>
              <a:rPr lang="ja-JP" altLang="en-US" dirty="0"/>
              <a:t>値が指数の前につけます。</a:t>
            </a:r>
          </a:p>
          <a:p>
            <a:pPr eaLnBrk="1" hangingPunct="1">
              <a:buFont typeface="Wingdings" panose="05000000000000000000" pitchFamily="2" charset="2"/>
              <a:buNone/>
            </a:pPr>
            <a:r>
              <a:rPr lang="ja-JP" altLang="en-US" dirty="0"/>
              <a:t>３ 年間補正（確報値）が、年１回行われ、　直近年（１年分）の確報値が確定し、、直近年（１年分）を加えた季節調整値は直近</a:t>
            </a:r>
            <a:r>
              <a:rPr lang="en-US" altLang="ja-JP" dirty="0"/>
              <a:t>1</a:t>
            </a:r>
            <a:r>
              <a:rPr lang="ja-JP" altLang="en-US" dirty="0"/>
              <a:t>年の季節要素が修正されます。</a:t>
            </a:r>
          </a:p>
          <a:p>
            <a:pPr eaLnBrk="1" hangingPunct="1">
              <a:buFont typeface="Wingdings" panose="05000000000000000000" pitchFamily="2" charset="2"/>
              <a:buNone/>
            </a:pPr>
            <a:r>
              <a:rPr lang="ja-JP" altLang="en-US" dirty="0"/>
              <a:t>４ 基準改定値は、基準年が５年に１回変更になり、指数採用品目及びウェイトの変更により指数が入れ替わります。</a:t>
            </a:r>
            <a:endParaRPr lang="en-US" altLang="ja-JP" dirty="0"/>
          </a:p>
          <a:p>
            <a:pPr eaLnBrk="1" hangingPunct="1">
              <a:buFont typeface="Wingdings" panose="05000000000000000000" pitchFamily="2" charset="2"/>
              <a:buNone/>
            </a:pPr>
            <a:r>
              <a:rPr lang="ja-JP" altLang="en-US" dirty="0"/>
              <a:t>なお、基準年が異なる長期時系列データの接続は、新たに作成された接続指数により行われます。</a:t>
            </a:r>
            <a:endParaRPr lang="ja-JP" altLang="ja-JP"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837117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buFont typeface="Wingdings" panose="05000000000000000000" pitchFamily="2" charset="2"/>
              <a:buNone/>
              <a:defRPr/>
            </a:pPr>
            <a:r>
              <a:rPr lang="ja-JP" altLang="en-US" sz="1200" dirty="0"/>
              <a:t>報告</a:t>
            </a:r>
            <a:r>
              <a:rPr lang="ja-JP" altLang="ja-JP" sz="1200" dirty="0"/>
              <a:t>の</a:t>
            </a:r>
            <a:r>
              <a:rPr lang="ja-JP" altLang="en-US" sz="1200" dirty="0"/>
              <a:t>内容は次のとおりです。</a:t>
            </a:r>
            <a:endParaRPr lang="en-US" altLang="ja-JP" sz="1200"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ja-JP" sz="1200" dirty="0">
                <a:latin typeface="ＭＳ Ｐゴシック" panose="020B0600070205080204" pitchFamily="50" charset="-128"/>
              </a:rPr>
              <a:t>１</a:t>
            </a:r>
            <a:r>
              <a:rPr lang="ja-JP" altLang="en-US" sz="1200" dirty="0">
                <a:latin typeface="ＭＳ Ｐゴシック" panose="020B0600070205080204" pitchFamily="50" charset="-128"/>
              </a:rPr>
              <a:t> 地域経済統計の概要</a:t>
            </a:r>
            <a:endParaRPr lang="ja-JP" altLang="ja-JP" sz="1200"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1200" dirty="0">
                <a:latin typeface="ＭＳ Ｐゴシック" panose="020B0600070205080204" pitchFamily="50" charset="-128"/>
              </a:rPr>
              <a:t>２ 地域経済統計</a:t>
            </a:r>
            <a:r>
              <a:rPr lang="en-US" altLang="ja-JP" sz="1200" dirty="0">
                <a:latin typeface="ＭＳ Ｐゴシック" panose="020B0600070205080204" pitchFamily="50" charset="-128"/>
              </a:rPr>
              <a:t>1 </a:t>
            </a:r>
            <a:r>
              <a:rPr lang="ja-JP" altLang="en-US" dirty="0">
                <a:latin typeface="ＭＳ Ｐゴシック" panose="020B0600070205080204" pitchFamily="50" charset="-128"/>
              </a:rPr>
              <a:t>県民経済計算</a:t>
            </a:r>
            <a:endParaRPr lang="en-US" altLang="ja-JP"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1200" dirty="0">
                <a:latin typeface="ＭＳ Ｐゴシック" panose="020B0600070205080204" pitchFamily="50" charset="-128"/>
              </a:rPr>
              <a:t>３ 地域経済統計</a:t>
            </a:r>
            <a:r>
              <a:rPr lang="en-US" altLang="ja-JP" sz="1200" dirty="0">
                <a:latin typeface="ＭＳ Ｐゴシック" panose="020B0600070205080204" pitchFamily="50" charset="-128"/>
              </a:rPr>
              <a:t>2 </a:t>
            </a:r>
            <a:r>
              <a:rPr lang="ja-JP" altLang="en-US" dirty="0">
                <a:latin typeface="ＭＳ Ｐゴシック" panose="020B0600070205080204" pitchFamily="50" charset="-128"/>
              </a:rPr>
              <a:t>経済指数</a:t>
            </a:r>
            <a:endParaRPr lang="en-US" altLang="ja-JP"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1200" dirty="0">
                <a:latin typeface="ＭＳ Ｐゴシック" panose="020B0600070205080204" pitchFamily="50" charset="-128"/>
              </a:rPr>
              <a:t>４ 経済データ加工の方法</a:t>
            </a:r>
            <a:endParaRPr lang="en-US" altLang="ja-JP" sz="120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745737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鉱工業指数の基調判断</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情報）について説明します。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pPr>
            <a:r>
              <a:rPr lang="ja-JP" altLang="ja-JP" sz="1200" dirty="0">
                <a:latin typeface="ＭＳ Ｐゴシック" panose="020B0600070205080204" pitchFamily="50" charset="-128"/>
              </a:rPr>
              <a:t>１</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上昇</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微増傾向、緩やかな上昇傾向、上昇傾向</a:t>
            </a:r>
            <a:r>
              <a:rPr lang="ja-JP" altLang="en-US" sz="1200" dirty="0">
                <a:latin typeface="ＭＳ Ｐゴシック" panose="020B0600070205080204" pitchFamily="50" charset="-128"/>
              </a:rPr>
              <a:t>などです。</a:t>
            </a:r>
            <a:endParaRPr lang="ja-JP" altLang="ja-JP" sz="1200" dirty="0">
              <a:latin typeface="ＭＳ Ｐゴシック" panose="020B0600070205080204" pitchFamily="50" charset="-128"/>
            </a:endParaRPr>
          </a:p>
          <a:p>
            <a:pPr eaLnBrk="1" hangingPunct="1">
              <a:buFont typeface="Wingdings" panose="05000000000000000000" pitchFamily="2" charset="2"/>
              <a:buNone/>
            </a:pPr>
            <a:r>
              <a:rPr lang="ja-JP" altLang="ja-JP" sz="1200" dirty="0">
                <a:latin typeface="ＭＳ Ｐゴシック" panose="020B0600070205080204" pitchFamily="50" charset="-128"/>
              </a:rPr>
              <a:t>２</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横ばい</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停滞、横ばい傾向</a:t>
            </a:r>
            <a:r>
              <a:rPr lang="ja-JP" altLang="en-US" sz="1200" dirty="0">
                <a:latin typeface="ＭＳ Ｐゴシック" panose="020B0600070205080204" pitchFamily="50" charset="-128"/>
              </a:rPr>
              <a:t>で、一進一退は、方向トレンドが不明時に使用します。</a:t>
            </a:r>
            <a:endParaRPr lang="ja-JP" altLang="ja-JP" sz="1200" dirty="0">
              <a:latin typeface="ＭＳ Ｐゴシック" panose="020B0600070205080204" pitchFamily="50" charset="-128"/>
            </a:endParaRPr>
          </a:p>
          <a:p>
            <a:pPr eaLnBrk="1" hangingPunct="1">
              <a:buFont typeface="Wingdings" panose="05000000000000000000" pitchFamily="2" charset="2"/>
              <a:buNone/>
            </a:pPr>
            <a:r>
              <a:rPr lang="ja-JP" altLang="ja-JP" sz="1200" dirty="0">
                <a:latin typeface="ＭＳ Ｐゴシック" panose="020B0600070205080204" pitchFamily="50" charset="-128"/>
              </a:rPr>
              <a:t>３</a:t>
            </a:r>
            <a:r>
              <a:rPr lang="en-US" altLang="ja-JP" sz="1200" dirty="0">
                <a:latin typeface="ＭＳ Ｐゴシック" panose="020B0600070205080204" pitchFamily="50" charset="-128"/>
              </a:rPr>
              <a:t> </a:t>
            </a:r>
            <a:r>
              <a:rPr lang="ja-JP" altLang="ja-JP" sz="1200" dirty="0">
                <a:latin typeface="ＭＳ Ｐゴシック" panose="020B0600070205080204" pitchFamily="50" charset="-128"/>
              </a:rPr>
              <a:t>低下</a:t>
            </a:r>
            <a:r>
              <a:rPr lang="ja-JP" altLang="en-US" sz="1200" dirty="0">
                <a:latin typeface="ＭＳ Ｐゴシック" panose="020B0600070205080204" pitchFamily="50" charset="-128"/>
              </a:rPr>
              <a:t>は、政策的要請から、２つに区分されます。</a:t>
            </a:r>
          </a:p>
          <a:p>
            <a:pPr eaLnBrk="1" hangingPunct="1">
              <a:buFont typeface="Wingdings" panose="05000000000000000000" pitchFamily="2" charset="2"/>
              <a:buNone/>
            </a:pPr>
            <a:r>
              <a:rPr lang="ja-JP" altLang="en-US" sz="1200" dirty="0">
                <a:latin typeface="ＭＳ Ｐゴシック" panose="020B0600070205080204" pitchFamily="50" charset="-128"/>
              </a:rPr>
              <a:t>　①低下傾向が拡大の場合、弱含み傾向、低下傾向、引き続き低下傾向、一段と低下傾向、急速に低下などです。</a:t>
            </a:r>
          </a:p>
          <a:p>
            <a:pPr eaLnBrk="1" hangingPunct="1">
              <a:buFont typeface="Wingdings" panose="05000000000000000000" pitchFamily="2" charset="2"/>
              <a:buNone/>
            </a:pPr>
            <a:r>
              <a:rPr lang="ja-JP" altLang="en-US" sz="1200" dirty="0">
                <a:latin typeface="ＭＳ Ｐゴシック" panose="020B0600070205080204" pitchFamily="50" charset="-128"/>
              </a:rPr>
              <a:t>　②低下傾向が縮小の場合、底固めへの動き、底固い動き、持ち直しの動きなどです。</a:t>
            </a:r>
            <a:endParaRPr lang="ja-JP" altLang="ja-JP" sz="1200" b="1"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2712712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ja-JP" sz="1600" dirty="0">
                <a:latin typeface="ＭＳ Ｐゴシック" panose="020B0600070205080204" pitchFamily="50" charset="-128"/>
              </a:rPr>
              <a:t>鉱工業生産</a:t>
            </a:r>
            <a:r>
              <a:rPr lang="ja-JP" altLang="en-US" sz="1600" dirty="0">
                <a:latin typeface="ＭＳ Ｐゴシック" panose="020B0600070205080204" pitchFamily="50" charset="-128"/>
              </a:rPr>
              <a:t>指数</a:t>
            </a:r>
            <a:r>
              <a:rPr lang="en-US" altLang="ja-JP" sz="1600" dirty="0">
                <a:latin typeface="ＭＳ Ｐゴシック" panose="020B0600070205080204" pitchFamily="50" charset="-128"/>
              </a:rPr>
              <a:t>(</a:t>
            </a:r>
            <a:r>
              <a:rPr kumimoji="1" lang="ja-JP" altLang="en-US" sz="1600" dirty="0">
                <a:latin typeface="ＭＳ Ｐゴシック" panose="020B0600070205080204" pitchFamily="50" charset="-128"/>
              </a:rPr>
              <a:t>基準年</a:t>
            </a:r>
            <a:r>
              <a:rPr kumimoji="1" lang="en-US" altLang="ja-JP" sz="1600" dirty="0">
                <a:latin typeface="ＭＳ Ｐゴシック" panose="020B0600070205080204" pitchFamily="50" charset="-128"/>
              </a:rPr>
              <a:t>2020</a:t>
            </a:r>
            <a:r>
              <a:rPr kumimoji="1" lang="ja-JP" altLang="en-US" sz="1600" dirty="0">
                <a:latin typeface="ＭＳ Ｐゴシック" panose="020B0600070205080204" pitchFamily="50" charset="-128"/>
              </a:rPr>
              <a:t>年</a:t>
            </a:r>
            <a:r>
              <a:rPr kumimoji="1" lang="en-US" altLang="ja-JP" sz="1600" dirty="0">
                <a:latin typeface="ＭＳ Ｐゴシック" panose="020B0600070205080204" pitchFamily="50" charset="-128"/>
              </a:rPr>
              <a:t>=100)</a:t>
            </a:r>
            <a:r>
              <a:rPr lang="ja-JP" altLang="ja-JP" sz="1600" dirty="0">
                <a:latin typeface="ＭＳ Ｐゴシック" panose="020B0600070205080204" pitchFamily="50" charset="-128"/>
              </a:rPr>
              <a:t>の</a:t>
            </a:r>
            <a:r>
              <a:rPr lang="ja-JP" altLang="en-US" sz="1600" dirty="0">
                <a:latin typeface="ＭＳ Ｐゴシック" panose="020B0600070205080204" pitchFamily="50" charset="-128"/>
              </a:rPr>
              <a:t>年次の推移のグラフです。</a:t>
            </a:r>
            <a:endParaRPr lang="en-US" altLang="ja-JP" sz="1600" dirty="0">
              <a:latin typeface="ＭＳ Ｐゴシック" panose="020B0600070205080204" pitchFamily="50" charset="-128"/>
            </a:endParaRPr>
          </a:p>
          <a:p>
            <a:r>
              <a:rPr lang="ja-JP" altLang="en-US" sz="1200" dirty="0">
                <a:latin typeface="ＭＳ Ｐゴシック" panose="020B0600070205080204" pitchFamily="50" charset="-128"/>
              </a:rPr>
              <a:t>国は、経済産業省、兵庫県は兵庫県統計課が作成したデータの年平均値</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月次原指数の年平均値）により作成しました。</a:t>
            </a:r>
            <a:endParaRPr lang="en-US" altLang="ja-JP" sz="1200" dirty="0">
              <a:latin typeface="ＭＳ Ｐゴシック" panose="020B0600070205080204" pitchFamily="50" charset="-128"/>
            </a:endParaRPr>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4435543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鉱工業指数</a:t>
            </a:r>
            <a:r>
              <a:rPr lang="ja-JP" altLang="en-US" sz="1600" dirty="0">
                <a:latin typeface="+mn-ea"/>
                <a:ea typeface="+mn-ea"/>
              </a:rPr>
              <a:t>の推移</a:t>
            </a:r>
            <a:endParaRPr lang="en-US" altLang="ja-JP" sz="1600" dirty="0">
              <a:latin typeface="+mn-ea"/>
              <a:ea typeface="+mn-ea"/>
            </a:endParaRPr>
          </a:p>
          <a:p>
            <a:r>
              <a:rPr lang="ja-JP" altLang="en-US" sz="1600" dirty="0">
                <a:latin typeface="+mn-ea"/>
                <a:ea typeface="+mn-ea"/>
              </a:rPr>
              <a:t>鉱工業指数の近年の推移です。</a:t>
            </a:r>
            <a:r>
              <a:rPr lang="ja-JP" altLang="en-US" sz="1200" dirty="0">
                <a:latin typeface="+mn-ea"/>
                <a:ea typeface="+mn-ea"/>
              </a:rPr>
              <a:t>原指数は対前年同月比、季節調整済指数は対前月比で比較します。</a:t>
            </a:r>
            <a:endParaRPr lang="en-US" altLang="ja-JP" sz="1200" dirty="0">
              <a:latin typeface="+mn-ea"/>
              <a:ea typeface="+mn-ea"/>
            </a:endParaRPr>
          </a:p>
          <a:p>
            <a:r>
              <a:rPr lang="ja-JP" altLang="en-US" sz="1200" dirty="0">
                <a:latin typeface="+mn-ea"/>
                <a:ea typeface="+mn-ea"/>
              </a:rPr>
              <a:t>また、基調判断情報により足元のトレンドを確認します。</a:t>
            </a:r>
            <a:r>
              <a:rPr lang="en-US" altLang="ja-JP" sz="1200" dirty="0">
                <a:latin typeface="+mn-ea"/>
                <a:ea typeface="+mn-ea"/>
              </a:rPr>
              <a:t>2024</a:t>
            </a:r>
            <a:r>
              <a:rPr lang="ja-JP" altLang="en-US" sz="1200" dirty="0">
                <a:latin typeface="+mn-ea"/>
                <a:ea typeface="+mn-ea"/>
              </a:rPr>
              <a:t>年</a:t>
            </a:r>
            <a:r>
              <a:rPr lang="en-US" altLang="ja-JP" sz="1200" dirty="0">
                <a:latin typeface="+mn-ea"/>
                <a:ea typeface="+mn-ea"/>
              </a:rPr>
              <a:t>1</a:t>
            </a:r>
            <a:r>
              <a:rPr lang="ja-JP" altLang="en-US" sz="1200" dirty="0">
                <a:latin typeface="+mn-ea"/>
                <a:ea typeface="+mn-ea"/>
              </a:rPr>
              <a:t>月以降、横ばいから弱い動き</a:t>
            </a:r>
            <a:r>
              <a:rPr lang="en-US" altLang="ja-JP" sz="1200" dirty="0">
                <a:latin typeface="+mn-ea"/>
                <a:ea typeface="+mn-ea"/>
              </a:rPr>
              <a:t>(</a:t>
            </a:r>
            <a:r>
              <a:rPr lang="ja-JP" altLang="en-US" sz="1200" dirty="0">
                <a:latin typeface="+mn-ea"/>
                <a:ea typeface="+mn-ea"/>
              </a:rPr>
              <a:t>低下傾向）に基調判断が下方修正されました。</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2426127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ja-JP" sz="1200" dirty="0"/>
              <a:t>鉱工業指数作成の課題</a:t>
            </a:r>
            <a:r>
              <a:rPr lang="ja-JP" altLang="en-US" sz="1200" dirty="0"/>
              <a:t>について説明します。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１統計精度の維持</a:t>
            </a:r>
            <a:r>
              <a:rPr lang="ja-JP" altLang="en-US" dirty="0">
                <a:latin typeface="ＭＳ Ｐゴシック" panose="020B0600070205080204" pitchFamily="50" charset="-128"/>
              </a:rPr>
              <a:t>で、</a:t>
            </a:r>
            <a:r>
              <a:rPr lang="ja-JP" altLang="ja-JP" sz="1200" dirty="0">
                <a:latin typeface="ＭＳ Ｐゴシック" panose="020B0600070205080204" pitchFamily="50" charset="-128"/>
              </a:rPr>
              <a:t>基準年以降に新設、廃業された事業所の活動が反映されない</a:t>
            </a:r>
            <a:r>
              <a:rPr lang="ja-JP" altLang="en-US" sz="1200" dirty="0">
                <a:latin typeface="ＭＳ Ｐゴシック" panose="020B0600070205080204" pitchFamily="50" charset="-128"/>
              </a:rPr>
              <a:t>ことです。</a:t>
            </a:r>
            <a:endParaRPr lang="ja-JP" altLang="ja-JP" sz="1200"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他の経済指標との整合性</a:t>
            </a:r>
            <a:r>
              <a:rPr lang="ja-JP" altLang="en-US" dirty="0">
                <a:latin typeface="ＭＳ Ｐゴシック" panose="020B0600070205080204" pitchFamily="50" charset="-128"/>
              </a:rPr>
              <a:t>で、</a:t>
            </a:r>
            <a:r>
              <a:rPr lang="ja-JP" altLang="ja-JP" sz="1200" dirty="0">
                <a:latin typeface="ＭＳ Ｐゴシック" panose="020B0600070205080204" pitchFamily="50" charset="-128"/>
              </a:rPr>
              <a:t>付加価値率が変化すると</a:t>
            </a:r>
            <a:r>
              <a:rPr lang="ja-JP" altLang="en-US" sz="1200" dirty="0">
                <a:latin typeface="ＭＳ Ｐゴシック" panose="020B0600070205080204" pitchFamily="50" charset="-128"/>
              </a:rPr>
              <a:t>付加価値の指標である</a:t>
            </a:r>
            <a:r>
              <a:rPr lang="en-US" altLang="ja-JP" sz="1200" dirty="0">
                <a:latin typeface="ＭＳ Ｐゴシック" panose="020B0600070205080204" pitchFamily="50" charset="-128"/>
              </a:rPr>
              <a:t>GDP</a:t>
            </a:r>
            <a:r>
              <a:rPr lang="ja-JP" altLang="en-US" sz="1200" dirty="0">
                <a:latin typeface="ＭＳ Ｐゴシック" panose="020B0600070205080204" pitchFamily="50" charset="-128"/>
              </a:rPr>
              <a:t>との乖離する場合があります。</a:t>
            </a:r>
          </a:p>
          <a:p>
            <a:pPr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季節調整の問題</a:t>
            </a:r>
            <a:r>
              <a:rPr lang="ja-JP" altLang="en-US" dirty="0">
                <a:latin typeface="ＭＳ Ｐゴシック" panose="020B0600070205080204" pitchFamily="50" charset="-128"/>
              </a:rPr>
              <a:t>で、</a:t>
            </a:r>
            <a:r>
              <a:rPr lang="ja-JP" altLang="ja-JP" sz="1200" dirty="0">
                <a:latin typeface="ＭＳ Ｐゴシック" panose="020B0600070205080204" pitchFamily="50" charset="-128"/>
              </a:rPr>
              <a:t>季節パターンが変化すると実態以上に季節調整値が</a:t>
            </a:r>
            <a:r>
              <a:rPr lang="ja-JP" altLang="en-US" sz="1200" dirty="0">
                <a:latin typeface="ＭＳ Ｐゴシック" panose="020B0600070205080204" pitchFamily="50" charset="-128"/>
              </a:rPr>
              <a:t>実態以上に</a:t>
            </a:r>
            <a:r>
              <a:rPr lang="ja-JP" altLang="ja-JP" sz="1200" dirty="0">
                <a:latin typeface="ＭＳ Ｐゴシック" panose="020B0600070205080204" pitchFamily="50" charset="-128"/>
              </a:rPr>
              <a:t>振幅</a:t>
            </a:r>
            <a:r>
              <a:rPr lang="ja-JP" altLang="en-US" sz="1200" dirty="0">
                <a:latin typeface="ＭＳ Ｐゴシック" panose="020B0600070205080204" pitchFamily="50" charset="-128"/>
              </a:rPr>
              <a:t>します。</a:t>
            </a:r>
            <a:endParaRPr lang="ja-JP" altLang="ja-JP" sz="1200" b="1"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457844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812800" indent="-812800" eaLnBrk="1" hangingPunct="1">
              <a:buFont typeface="Wingdings" panose="05000000000000000000" pitchFamily="2" charset="2"/>
              <a:buNone/>
            </a:pPr>
            <a:r>
              <a:rPr lang="ja-JP" altLang="ja-JP" sz="1200" dirty="0">
                <a:latin typeface="ＭＳ Ｐゴシック" panose="020B0600070205080204" pitchFamily="50" charset="-128"/>
              </a:rPr>
              <a:t>県景気動向指数(DI)・県景気総合指数(CI)</a:t>
            </a:r>
            <a:r>
              <a:rPr lang="ja-JP" altLang="en-US" sz="1200" dirty="0">
                <a:latin typeface="ＭＳ Ｐゴシック" panose="020B0600070205080204" pitchFamily="50" charset="-128"/>
              </a:rPr>
              <a:t>を説明します。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経済には、景気循環のサイクルがあります。回復</a:t>
            </a:r>
            <a:r>
              <a:rPr lang="en-US" altLang="ja-JP" dirty="0">
                <a:latin typeface="ＭＳ Ｐゴシック" panose="020B0600070205080204" pitchFamily="50" charset="-128"/>
              </a:rPr>
              <a:t>→</a:t>
            </a:r>
            <a:r>
              <a:rPr lang="ja-JP" altLang="en-US" dirty="0">
                <a:latin typeface="ＭＳ Ｐゴシック" panose="020B0600070205080204" pitchFamily="50" charset="-128"/>
              </a:rPr>
              <a:t>好況（拡張）</a:t>
            </a:r>
            <a:r>
              <a:rPr lang="en-US" altLang="ja-JP" dirty="0">
                <a:latin typeface="ＭＳ Ｐゴシック" panose="020B0600070205080204" pitchFamily="50" charset="-128"/>
              </a:rPr>
              <a:t>→</a:t>
            </a:r>
            <a:r>
              <a:rPr lang="ja-JP" altLang="en-US" dirty="0">
                <a:latin typeface="ＭＳ Ｐゴシック" panose="020B0600070205080204" pitchFamily="50" charset="-128"/>
              </a:rPr>
              <a:t>後退</a:t>
            </a:r>
            <a:r>
              <a:rPr lang="en-US" altLang="ja-JP" dirty="0">
                <a:latin typeface="ＭＳ Ｐゴシック" panose="020B0600070205080204" pitchFamily="50" charset="-128"/>
              </a:rPr>
              <a:t>→</a:t>
            </a:r>
            <a:r>
              <a:rPr lang="ja-JP" altLang="en-US" dirty="0">
                <a:latin typeface="ＭＳ Ｐゴシック" panose="020B0600070205080204" pitchFamily="50" charset="-128"/>
              </a:rPr>
              <a:t>不況（収縮）を繰り返しています。</a:t>
            </a:r>
            <a:endParaRPr lang="en-US" altLang="ja-JP" dirty="0">
              <a:latin typeface="ＭＳ Ｐゴシック" panose="020B0600070205080204" pitchFamily="50" charset="-128"/>
            </a:endParaRPr>
          </a:p>
          <a:p>
            <a:pPr marL="812800" marR="0" lvl="0" indent="-81280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r>
              <a:rPr lang="ja-JP" altLang="ja-JP" dirty="0">
                <a:latin typeface="ＭＳ Ｐゴシック" panose="020B0600070205080204" pitchFamily="50" charset="-128"/>
              </a:rPr>
              <a:t>景気の現況や先行</a:t>
            </a:r>
            <a:r>
              <a:rPr lang="ja-JP" altLang="en-US" dirty="0">
                <a:latin typeface="ＭＳ Ｐゴシック" panose="020B0600070205080204" pitchFamily="50" charset="-128"/>
              </a:rPr>
              <a:t>き</a:t>
            </a:r>
            <a:r>
              <a:rPr lang="ja-JP" altLang="ja-JP" dirty="0">
                <a:latin typeface="ＭＳ Ｐゴシック" panose="020B0600070205080204" pitchFamily="50" charset="-128"/>
              </a:rPr>
              <a:t>の見通しに関する統計指標</a:t>
            </a:r>
            <a:r>
              <a:rPr lang="ja-JP" altLang="en-US" dirty="0">
                <a:latin typeface="ＭＳ Ｐゴシック" panose="020B0600070205080204" pitchFamily="50" charset="-128"/>
              </a:rPr>
              <a:t>で</a:t>
            </a:r>
            <a:r>
              <a:rPr lang="ja-JP" altLang="ja-JP" dirty="0">
                <a:latin typeface="ＭＳ Ｐゴシック" panose="020B0600070205080204" pitchFamily="50" charset="-128"/>
              </a:rPr>
              <a:t>２か月後（翌々月30日頃）に公表</a:t>
            </a:r>
            <a:r>
              <a:rPr lang="ja-JP" altLang="en-US" dirty="0">
                <a:latin typeface="ＭＳ Ｐゴシック" panose="020B0600070205080204" pitchFamily="50" charset="-128"/>
              </a:rPr>
              <a:t>される経済指標です。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景気動向指数には、</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つの指数があります。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・先行指数は、景気に先行した波で４～</a:t>
            </a:r>
            <a:r>
              <a:rPr lang="en-US" altLang="ja-JP" dirty="0">
                <a:latin typeface="ＭＳ Ｐゴシック" panose="020B0600070205080204" pitchFamily="50" charset="-128"/>
              </a:rPr>
              <a:t>6</a:t>
            </a:r>
            <a:r>
              <a:rPr lang="ja-JP" altLang="en-US" dirty="0">
                <a:latin typeface="ＭＳ Ｐゴシック" panose="020B0600070205080204" pitchFamily="50" charset="-128"/>
              </a:rPr>
              <a:t>ヵ月程度先行した波をあらわす指標です。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・一致指数は、景気</a:t>
            </a:r>
            <a:r>
              <a:rPr lang="en-US" altLang="ja-JP" dirty="0">
                <a:latin typeface="ＭＳ Ｐゴシック" panose="020B0600070205080204" pitchFamily="50" charset="-128"/>
              </a:rPr>
              <a:t>(</a:t>
            </a:r>
            <a:r>
              <a:rPr lang="ja-JP" altLang="en-US" dirty="0">
                <a:latin typeface="ＭＳ Ｐゴシック" panose="020B0600070205080204" pitchFamily="50" charset="-128"/>
              </a:rPr>
              <a:t>公表時</a:t>
            </a:r>
            <a:r>
              <a:rPr lang="en-US" altLang="ja-JP" dirty="0">
                <a:latin typeface="ＭＳ Ｐゴシック" panose="020B0600070205080204" pitchFamily="50" charset="-128"/>
              </a:rPr>
              <a:t>2</a:t>
            </a:r>
            <a:r>
              <a:rPr lang="ja-JP" altLang="en-US" dirty="0">
                <a:latin typeface="ＭＳ Ｐゴシック" panose="020B0600070205080204" pitchFamily="50" charset="-128"/>
              </a:rPr>
              <a:t>か月遅れ）にほぼ一致した波をあらわす指標です。</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・遅行指数は、景気に遅行した波で</a:t>
            </a:r>
            <a:r>
              <a:rPr lang="en-US" altLang="ja-JP" dirty="0">
                <a:latin typeface="ＭＳ Ｐゴシック" panose="020B0600070205080204" pitchFamily="50" charset="-128"/>
              </a:rPr>
              <a:t>6</a:t>
            </a:r>
            <a:r>
              <a:rPr lang="ja-JP" altLang="en-US" dirty="0">
                <a:latin typeface="ＭＳ Ｐゴシック" panose="020B0600070205080204" pitchFamily="50" charset="-128"/>
              </a:rPr>
              <a:t>ヵ月程度遅行をあらわす指標です。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3968943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800" dirty="0">
                <a:latin typeface="ＭＳ Ｐゴシック" panose="020B0600070205080204" pitchFamily="50" charset="-128"/>
              </a:rPr>
              <a:t>兵庫</a:t>
            </a:r>
            <a:r>
              <a:rPr lang="ja-JP" altLang="ja-JP" sz="1800" dirty="0">
                <a:latin typeface="ＭＳ Ｐゴシック" panose="020B0600070205080204" pitchFamily="50" charset="-128"/>
              </a:rPr>
              <a:t>県景気総合指数(CI)</a:t>
            </a:r>
            <a:r>
              <a:rPr lang="ja-JP" altLang="en-US" sz="1800" dirty="0">
                <a:latin typeface="ＭＳ Ｐゴシック" panose="020B0600070205080204" pitchFamily="50" charset="-128"/>
              </a:rPr>
              <a:t>の概況を説明します。</a:t>
            </a:r>
            <a:br>
              <a:rPr lang="en-US" altLang="ja-JP" sz="1800" dirty="0">
                <a:latin typeface="ＭＳ Ｐゴシック" panose="020B0600070205080204" pitchFamily="50" charset="-128"/>
              </a:rPr>
            </a:br>
            <a:r>
              <a:rPr lang="ja-JP" altLang="en-US" sz="1800" dirty="0">
                <a:latin typeface="ＭＳ Ｐゴシック" panose="020B0600070205080204" pitchFamily="50" charset="-128"/>
              </a:rPr>
              <a:t>　</a:t>
            </a:r>
            <a:r>
              <a:rPr lang="ja-JP" altLang="en-US" sz="1400" dirty="0">
                <a:latin typeface="ＭＳ Ｐゴシック" panose="020B0600070205080204" pitchFamily="50" charset="-128"/>
              </a:rPr>
              <a:t>　</a:t>
            </a:r>
            <a:r>
              <a:rPr lang="en-US" altLang="ja-JP" sz="1400" dirty="0">
                <a:latin typeface="ＭＳ Ｐゴシック" panose="020B0600070205080204" pitchFamily="50" charset="-128"/>
              </a:rPr>
              <a:t>2024</a:t>
            </a:r>
            <a:r>
              <a:rPr lang="ja-JP" altLang="en-US" sz="1200" dirty="0">
                <a:latin typeface="ＭＳ Ｐゴシック" panose="020B0600070205080204" pitchFamily="50" charset="-128"/>
              </a:rPr>
              <a:t>年</a:t>
            </a:r>
            <a:r>
              <a:rPr lang="en-US" altLang="ja-JP" sz="1200" dirty="0">
                <a:latin typeface="ＭＳ Ｐゴシック" panose="020B0600070205080204" pitchFamily="50" charset="-128"/>
              </a:rPr>
              <a:t>3</a:t>
            </a:r>
            <a:r>
              <a:rPr lang="ja-JP" altLang="en-US" sz="1200" dirty="0">
                <a:latin typeface="ＭＳ Ｐゴシック" panose="020B0600070205080204" pitchFamily="50" charset="-128"/>
              </a:rPr>
              <a:t>月から上方への局面変化</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横ばい）にのち、足元</a:t>
            </a:r>
            <a:r>
              <a:rPr lang="en-US" altLang="ja-JP" sz="1200" dirty="0">
                <a:latin typeface="ＭＳ Ｐゴシック" panose="020B0600070205080204" pitchFamily="50" charset="-128"/>
              </a:rPr>
              <a:t>(2024</a:t>
            </a:r>
            <a:r>
              <a:rPr lang="ja-JP" altLang="en-US" sz="1200" dirty="0">
                <a:latin typeface="ＭＳ Ｐゴシック" panose="020B0600070205080204" pitchFamily="50" charset="-128"/>
              </a:rPr>
              <a:t>年</a:t>
            </a:r>
            <a:r>
              <a:rPr lang="en-US" altLang="ja-JP" sz="1200" dirty="0">
                <a:latin typeface="ＭＳ Ｐゴシック" panose="020B0600070205080204" pitchFamily="50" charset="-128"/>
              </a:rPr>
              <a:t>6</a:t>
            </a:r>
            <a:r>
              <a:rPr lang="ja-JP" altLang="en-US" sz="1200" dirty="0">
                <a:latin typeface="ＭＳ Ｐゴシック" panose="020B0600070205080204" pitchFamily="50" charset="-128"/>
              </a:rPr>
              <a:t>月）は悪化を示しています。</a:t>
            </a:r>
            <a:br>
              <a:rPr lang="en-US" altLang="ja-JP" sz="1200" dirty="0">
                <a:latin typeface="ＭＳ Ｐゴシック" panose="020B0600070205080204" pitchFamily="50" charset="-128"/>
              </a:rPr>
            </a:br>
            <a:r>
              <a:rPr lang="ja-JP" altLang="en-US" sz="1200" dirty="0">
                <a:latin typeface="ＭＳ Ｐゴシック" panose="020B0600070205080204" pitchFamily="50" charset="-128"/>
              </a:rPr>
              <a:t>直近の景気の谷　</a:t>
            </a:r>
            <a:r>
              <a:rPr lang="en-US" altLang="ja-JP" sz="1200" dirty="0">
                <a:latin typeface="ＭＳ Ｐゴシック" panose="020B0600070205080204" pitchFamily="50" charset="-128"/>
              </a:rPr>
              <a:t>92.4(2020</a:t>
            </a:r>
            <a:r>
              <a:rPr lang="ja-JP" altLang="en-US" sz="1200" dirty="0">
                <a:latin typeface="ＭＳ Ｐゴシック" panose="020B0600070205080204" pitchFamily="50" charset="-128"/>
              </a:rPr>
              <a:t>年</a:t>
            </a:r>
            <a:r>
              <a:rPr lang="en-US" altLang="ja-JP" sz="1200" dirty="0">
                <a:latin typeface="ＭＳ Ｐゴシック" panose="020B0600070205080204" pitchFamily="50" charset="-128"/>
              </a:rPr>
              <a:t>5</a:t>
            </a:r>
            <a:r>
              <a:rPr lang="ja-JP" altLang="en-US" sz="1200" dirty="0">
                <a:latin typeface="ＭＳ Ｐゴシック" panose="020B0600070205080204" pitchFamily="50" charset="-128"/>
              </a:rPr>
              <a:t>月）と比較すると、</a:t>
            </a:r>
            <a:r>
              <a:rPr lang="en-US" altLang="ja-JP" sz="1200" dirty="0">
                <a:latin typeface="ＭＳ Ｐゴシック" panose="020B0600070205080204" pitchFamily="50" charset="-128"/>
              </a:rPr>
              <a:t>103.0(2024</a:t>
            </a:r>
            <a:r>
              <a:rPr lang="ja-JP" altLang="en-US" sz="1200" dirty="0">
                <a:latin typeface="ＭＳ Ｐゴシック" panose="020B0600070205080204" pitchFamily="50" charset="-128"/>
              </a:rPr>
              <a:t>年</a:t>
            </a:r>
            <a:r>
              <a:rPr lang="en-US" altLang="ja-JP" sz="1200" dirty="0">
                <a:latin typeface="ＭＳ Ｐゴシック" panose="020B0600070205080204" pitchFamily="50" charset="-128"/>
              </a:rPr>
              <a:t>6</a:t>
            </a:r>
            <a:r>
              <a:rPr lang="ja-JP" altLang="en-US" sz="1200" dirty="0">
                <a:latin typeface="ＭＳ Ｐゴシック" panose="020B0600070205080204" pitchFamily="50" charset="-128"/>
              </a:rPr>
              <a:t>月）と上向きの傾向を示していますが、足元は横ばい傾向が見られます。</a:t>
            </a:r>
            <a:br>
              <a:rPr lang="en-US" altLang="ja-JP" sz="1200" dirty="0">
                <a:latin typeface="ＭＳ Ｐゴシック" panose="020B0600070205080204" pitchFamily="50" charset="-128"/>
              </a:rPr>
            </a:b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42287241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ja-JP" sz="1200" dirty="0">
                <a:solidFill>
                  <a:schemeClr val="tx1"/>
                </a:solidFill>
              </a:rPr>
              <a:t>兵庫県景気動向指数の概要</a:t>
            </a:r>
            <a:r>
              <a:rPr lang="ja-JP" altLang="en-US" sz="1200" dirty="0">
                <a:solidFill>
                  <a:schemeClr val="tx1"/>
                </a:solidFill>
              </a:rPr>
              <a:t>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１先行系列は、７指標から構成され、</a:t>
            </a:r>
            <a:r>
              <a:rPr lang="ja-JP" altLang="en-US" sz="1200" dirty="0">
                <a:latin typeface="ＭＳ Ｐゴシック" panose="020B0600070205080204" pitchFamily="50" charset="-128"/>
              </a:rPr>
              <a:t>景気に先行した波を描きます。（４～</a:t>
            </a:r>
            <a:r>
              <a:rPr lang="en-US" altLang="ja-JP" sz="1200" dirty="0">
                <a:latin typeface="ＭＳ Ｐゴシック" panose="020B0600070205080204" pitchFamily="50" charset="-128"/>
              </a:rPr>
              <a:t>6</a:t>
            </a:r>
            <a:r>
              <a:rPr lang="ja-JP" altLang="en-US" sz="1200" dirty="0">
                <a:latin typeface="ＭＳ Ｐゴシック" panose="020B0600070205080204" pitchFamily="50" charset="-128"/>
              </a:rPr>
              <a:t>ヵ月程度先行）</a:t>
            </a:r>
          </a:p>
          <a:p>
            <a:pPr eaLnBrk="1" hangingPunct="1">
              <a:buFont typeface="Wingdings" panose="05000000000000000000" pitchFamily="2" charset="2"/>
              <a:buNone/>
            </a:pPr>
            <a:r>
              <a:rPr lang="ja-JP" altLang="en-US" dirty="0">
                <a:latin typeface="ＭＳ Ｐゴシック" panose="020B0600070205080204" pitchFamily="50" charset="-128"/>
              </a:rPr>
              <a:t>２一致系列は、９指標から構成され、</a:t>
            </a:r>
            <a:r>
              <a:rPr lang="ja-JP" altLang="en-US" sz="1200" dirty="0">
                <a:latin typeface="ＭＳ Ｐゴシック" panose="020B0600070205080204" pitchFamily="50" charset="-128"/>
              </a:rPr>
              <a:t>景気にほぼ一致した波を描きます。</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公表時</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か月前の現況）</a:t>
            </a:r>
          </a:p>
          <a:p>
            <a:pPr eaLnBrk="1" hangingPunct="1">
              <a:buFont typeface="Wingdings" panose="05000000000000000000" pitchFamily="2" charset="2"/>
              <a:buNone/>
            </a:pPr>
            <a:r>
              <a:rPr lang="ja-JP" altLang="en-US" dirty="0">
                <a:latin typeface="ＭＳ Ｐゴシック" panose="020B0600070205080204" pitchFamily="50" charset="-128"/>
              </a:rPr>
              <a:t>３遅行系列は、９指標から構成され、</a:t>
            </a:r>
            <a:r>
              <a:rPr lang="ja-JP" altLang="en-US" sz="1200" dirty="0">
                <a:latin typeface="ＭＳ Ｐゴシック" panose="020B0600070205080204" pitchFamily="50" charset="-128"/>
              </a:rPr>
              <a:t>景気に遅行した波を描きます。（６ヵ月程度遅行）</a:t>
            </a:r>
          </a:p>
          <a:p>
            <a:pPr eaLnBrk="1" hangingPunct="1">
              <a:buFont typeface="Wingdings" panose="05000000000000000000" pitchFamily="2" charset="2"/>
              <a:buNone/>
            </a:pPr>
            <a:r>
              <a:rPr lang="ja-JP" altLang="en-US" sz="1200" dirty="0">
                <a:latin typeface="ＭＳ Ｐゴシック" panose="020B0600070205080204" pitchFamily="50" charset="-128"/>
              </a:rPr>
              <a:t>なお、一致指数が３ヵ月連続して</a:t>
            </a:r>
            <a:r>
              <a:rPr lang="en-US" altLang="ja-JP" sz="1200" dirty="0">
                <a:latin typeface="ＭＳ Ｐゴシック" panose="020B0600070205080204" pitchFamily="50" charset="-128"/>
              </a:rPr>
              <a:t>50</a:t>
            </a:r>
            <a:r>
              <a:rPr lang="ja-JP" altLang="en-US" sz="1200" dirty="0">
                <a:latin typeface="ＭＳ Ｐゴシック" panose="020B0600070205080204" pitchFamily="50" charset="-128"/>
              </a:rPr>
              <a:t>％超（未満）のとき概ね景気が上昇（後退）局面の目安 になります。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667012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a:solidFill>
                  <a:schemeClr val="tx1"/>
                </a:solidFill>
              </a:rPr>
              <a:t>景気の転換点</a:t>
            </a:r>
            <a:r>
              <a:rPr lang="ja-JP" altLang="en-US" sz="1200" dirty="0">
                <a:solidFill>
                  <a:schemeClr val="tx1"/>
                </a:solidFill>
              </a:rPr>
              <a:t>の見方について説明します。</a:t>
            </a:r>
            <a:endParaRPr lang="en-US" altLang="ja-JP" sz="1200" dirty="0">
              <a:solidFill>
                <a:schemeClr val="tx1"/>
              </a:solidFill>
            </a:endParaRPr>
          </a:p>
          <a:p>
            <a:r>
              <a:rPr kumimoji="1" lang="ja-JP" altLang="en-US" sz="1200" dirty="0">
                <a:solidFill>
                  <a:schemeClr val="tx1"/>
                </a:solidFill>
              </a:rPr>
              <a:t>景気の転換点には、「景気の山」と「景気の谷」があります。これが交互に繰り返される景気循環があります。</a:t>
            </a:r>
            <a:endParaRPr kumimoji="1" lang="en-US" altLang="ja-JP" sz="1200" dirty="0">
              <a:solidFill>
                <a:schemeClr val="tx1"/>
              </a:solidFill>
            </a:endParaRPr>
          </a:p>
          <a:p>
            <a:r>
              <a:rPr kumimoji="1" lang="ja-JP" altLang="en-US" sz="1200" dirty="0">
                <a:solidFill>
                  <a:schemeClr val="tx1"/>
                </a:solidFill>
              </a:rPr>
              <a:t>景気動向指数の一致指数で見ると、過半数の系列の割合が上昇から下降に向かう過程で</a:t>
            </a:r>
            <a:r>
              <a:rPr kumimoji="1" lang="en-US" altLang="ja-JP" sz="1200" dirty="0">
                <a:solidFill>
                  <a:schemeClr val="tx1"/>
                </a:solidFill>
              </a:rPr>
              <a:t>50</a:t>
            </a:r>
            <a:r>
              <a:rPr kumimoji="1" lang="ja-JP" altLang="en-US" sz="1200" dirty="0">
                <a:solidFill>
                  <a:schemeClr val="tx1"/>
                </a:solidFill>
              </a:rPr>
              <a:t>％を切った点が「景気の山」で、下降から上昇に向かう過程で</a:t>
            </a:r>
            <a:r>
              <a:rPr kumimoji="1" lang="en-US" altLang="ja-JP" sz="1200" dirty="0">
                <a:solidFill>
                  <a:schemeClr val="tx1"/>
                </a:solidFill>
              </a:rPr>
              <a:t>50</a:t>
            </a:r>
            <a:r>
              <a:rPr kumimoji="1" lang="ja-JP" altLang="en-US" sz="1200" dirty="0">
                <a:solidFill>
                  <a:schemeClr val="tx1"/>
                </a:solidFill>
              </a:rPr>
              <a:t>％を上回った点が「景気の谷」です。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3947917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pPr>
            <a:r>
              <a:rPr lang="ja-JP" altLang="ja-JP" sz="1200" dirty="0">
                <a:latin typeface="ＭＳ Ｐゴシック" panose="020B0600070205080204" pitchFamily="50" charset="-128"/>
              </a:rPr>
              <a:t>景気動向指数(DI)の算出方法</a:t>
            </a:r>
            <a:endParaRPr lang="en-US" altLang="ja-JP" sz="1200" dirty="0">
              <a:latin typeface="ＭＳ Ｐゴシック" panose="020B0600070205080204" pitchFamily="50" charset="-128"/>
            </a:endParaRPr>
          </a:p>
          <a:p>
            <a:pPr eaLnBrk="1" hangingPunct="1">
              <a:lnSpc>
                <a:spcPct val="90000"/>
              </a:lnSpc>
              <a:buFont typeface="Wingdings" panose="05000000000000000000" pitchFamily="2" charset="2"/>
              <a:buNone/>
            </a:pPr>
            <a:r>
              <a:rPr lang="en-US" altLang="ja-JP" dirty="0">
                <a:latin typeface="ＭＳ Ｐゴシック" panose="020B0600070205080204" pitchFamily="50" charset="-128"/>
              </a:rPr>
              <a:t>DI</a:t>
            </a:r>
            <a:r>
              <a:rPr lang="ja-JP" altLang="en-US" dirty="0">
                <a:latin typeface="ＭＳ Ｐゴシック" panose="020B0600070205080204" pitchFamily="50" charset="-128"/>
              </a:rPr>
              <a:t>（景気動向指数）は、</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か月前と比べ、上昇した指標の割合（％）で算出する。</a:t>
            </a:r>
            <a:endParaRPr lang="en-US" altLang="ja-JP"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保合い（もちあい）は価格などが上がりも下がりもしない状態です。</a:t>
            </a:r>
          </a:p>
          <a:p>
            <a:pPr marL="0" marR="0" lvl="0" indent="0" algn="l" defTabSz="914400" rtl="0" eaLnBrk="1" fontAlgn="base" latinLnBrk="0" hangingPunct="1">
              <a:lnSpc>
                <a:spcPct val="90000"/>
              </a:lnSpc>
              <a:spcBef>
                <a:spcPct val="30000"/>
              </a:spcBef>
              <a:spcAft>
                <a:spcPct val="0"/>
              </a:spcAft>
              <a:buClrTx/>
              <a:buSzTx/>
              <a:buFont typeface="Wingdings" panose="05000000000000000000" pitchFamily="2" charset="2"/>
              <a:buNone/>
              <a:tabLst/>
              <a:defRPr/>
            </a:pPr>
            <a:r>
              <a:rPr lang="ja-JP" altLang="en-US" dirty="0">
                <a:latin typeface="ＭＳ Ｐゴシック" panose="020B0600070205080204" pitchFamily="50" charset="-128"/>
              </a:rPr>
              <a:t>逆サイクル指標は、上昇、下降局面が景気局面と反対の指標です。たとえば、鉱工業製品在庫率指数、企業倒産件数、雇用保険受給者実人員などです。</a:t>
            </a: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9904179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ja-JP" sz="1200" dirty="0">
                <a:solidFill>
                  <a:schemeClr val="tx1"/>
                </a:solidFill>
                <a:latin typeface="ＭＳ Ｐゴシック" panose="020B0600070205080204" pitchFamily="50" charset="-128"/>
              </a:rPr>
              <a:t>CI</a:t>
            </a:r>
            <a:r>
              <a:rPr lang="en-US" altLang="ja-JP" sz="1200" dirty="0">
                <a:solidFill>
                  <a:schemeClr val="tx1"/>
                </a:solidFill>
                <a:latin typeface="ＭＳ Ｐゴシック" panose="020B0600070205080204" pitchFamily="50" charset="-128"/>
              </a:rPr>
              <a:t>(</a:t>
            </a:r>
            <a:r>
              <a:rPr lang="ja-JP" altLang="en-US" sz="1200" dirty="0">
                <a:solidFill>
                  <a:schemeClr val="tx1"/>
                </a:solidFill>
                <a:latin typeface="ＭＳ Ｐゴシック" panose="020B0600070205080204" pitchFamily="50" charset="-128"/>
              </a:rPr>
              <a:t>景気総合指数）</a:t>
            </a:r>
            <a:r>
              <a:rPr lang="ja-JP" altLang="ja-JP" sz="1200" dirty="0">
                <a:solidFill>
                  <a:schemeClr val="tx1"/>
                </a:solidFill>
                <a:latin typeface="ＭＳ Ｐゴシック" panose="020B0600070205080204" pitchFamily="50" charset="-128"/>
              </a:rPr>
              <a:t>の基調判断</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en-US" altLang="ja-JP" dirty="0">
                <a:latin typeface="ＭＳ Ｐゴシック" panose="020B0600070205080204" pitchFamily="50" charset="-128"/>
              </a:rPr>
              <a:t>CI</a:t>
            </a:r>
            <a:r>
              <a:rPr lang="ja-JP" altLang="en-US" dirty="0">
                <a:latin typeface="ＭＳ Ｐゴシック" panose="020B0600070205080204" pitchFamily="50" charset="-128"/>
              </a:rPr>
              <a:t>一致指数前月差は一時的要因に左右され安定しないため次により判断します。</a:t>
            </a:r>
          </a:p>
          <a:p>
            <a:pPr eaLnBrk="1" hangingPunct="1">
              <a:buFont typeface="Wingdings" panose="05000000000000000000" pitchFamily="2" charset="2"/>
              <a:buNone/>
            </a:pPr>
            <a:r>
              <a:rPr lang="en-US" altLang="ja-JP" sz="1200" dirty="0">
                <a:latin typeface="ＭＳ Ｐゴシック" panose="020B0600070205080204" pitchFamily="50" charset="-128"/>
              </a:rPr>
              <a:t>3</a:t>
            </a:r>
            <a:r>
              <a:rPr lang="ja-JP" altLang="en-US" sz="1200" dirty="0">
                <a:latin typeface="ＭＳ Ｐゴシック" panose="020B0600070205080204" pitchFamily="50" charset="-128"/>
              </a:rPr>
              <a:t>か月移動平均前月差は、足下の基調の確認に使います。</a:t>
            </a:r>
          </a:p>
          <a:p>
            <a:pPr eaLnBrk="1" hangingPunct="1">
              <a:buFont typeface="Wingdings" panose="05000000000000000000" pitchFamily="2" charset="2"/>
              <a:buNone/>
            </a:pPr>
            <a:r>
              <a:rPr lang="en-US" altLang="ja-JP" sz="1200" dirty="0">
                <a:latin typeface="ＭＳ Ｐゴシック" panose="020B0600070205080204" pitchFamily="50" charset="-128"/>
              </a:rPr>
              <a:t>7</a:t>
            </a:r>
            <a:r>
              <a:rPr lang="ja-JP" altLang="en-US" sz="1200" dirty="0">
                <a:latin typeface="ＭＳ Ｐゴシック" panose="020B0600070205080204" pitchFamily="50" charset="-128"/>
              </a:rPr>
              <a:t>か月（または</a:t>
            </a:r>
            <a:r>
              <a:rPr lang="en-US" altLang="ja-JP" sz="1200" dirty="0">
                <a:latin typeface="ＭＳ Ｐゴシック" panose="020B0600070205080204" pitchFamily="50" charset="-128"/>
              </a:rPr>
              <a:t>5</a:t>
            </a:r>
            <a:r>
              <a:rPr lang="ja-JP" altLang="en-US" sz="1200" dirty="0">
                <a:latin typeface="ＭＳ Ｐゴシック" panose="020B0600070205080204" pitchFamily="50" charset="-128"/>
              </a:rPr>
              <a:t>か月）移動平均前月差は、基調判断の確認に使います。</a:t>
            </a:r>
          </a:p>
          <a:p>
            <a:pPr eaLnBrk="1" hangingPunct="1">
              <a:buFont typeface="Wingdings" panose="05000000000000000000" pitchFamily="2" charset="2"/>
              <a:buNone/>
            </a:pPr>
            <a:r>
              <a:rPr lang="ja-JP" altLang="en-US" sz="1200" dirty="0">
                <a:latin typeface="ＭＳ Ｐゴシック" panose="020B0600070205080204" pitchFamily="50" charset="-128"/>
              </a:rPr>
              <a:t>景気動向指数尾の基調判断が次の通りです。</a:t>
            </a:r>
          </a:p>
          <a:p>
            <a:pPr eaLnBrk="1" hangingPunct="1">
              <a:buFont typeface="Wingdings" panose="05000000000000000000" pitchFamily="2" charset="2"/>
              <a:buNone/>
            </a:pPr>
            <a:r>
              <a:rPr lang="en-US" altLang="ja-JP" sz="1200" dirty="0">
                <a:latin typeface="ＭＳ Ｐゴシック" panose="020B0600070205080204" pitchFamily="50" charset="-128"/>
              </a:rPr>
              <a:t>①</a:t>
            </a:r>
            <a:r>
              <a:rPr lang="ja-JP" altLang="en-US" sz="1200" dirty="0">
                <a:latin typeface="ＭＳ Ｐゴシック" panose="020B0600070205080204" pitchFamily="50" charset="-128"/>
              </a:rPr>
              <a:t>明確は、改善、悪化です。</a:t>
            </a:r>
          </a:p>
          <a:p>
            <a:pPr eaLnBrk="1" hangingPunct="1">
              <a:buFont typeface="Wingdings" panose="05000000000000000000" pitchFamily="2" charset="2"/>
              <a:buNone/>
            </a:pPr>
            <a:r>
              <a:rPr lang="en-US" altLang="ja-JP" sz="1200" dirty="0">
                <a:latin typeface="ＭＳ Ｐゴシック" panose="020B0600070205080204" pitchFamily="50" charset="-128"/>
              </a:rPr>
              <a:t>②</a:t>
            </a:r>
            <a:r>
              <a:rPr lang="ja-JP" altLang="en-US" sz="1200" dirty="0">
                <a:latin typeface="ＭＳ Ｐゴシック" panose="020B0600070205080204" pitchFamily="50" charset="-128"/>
              </a:rPr>
              <a:t>変化は、弱含み・下げ止まり、局面変化です。</a:t>
            </a:r>
          </a:p>
          <a:p>
            <a:pPr eaLnBrk="1" hangingPunct="1">
              <a:buFont typeface="Wingdings" panose="05000000000000000000" pitchFamily="2" charset="2"/>
              <a:buNone/>
            </a:pPr>
            <a:r>
              <a:rPr lang="en-US" altLang="ja-JP" sz="1200" dirty="0">
                <a:latin typeface="ＭＳ Ｐゴシック" panose="020B0600070205080204" pitchFamily="50" charset="-128"/>
              </a:rPr>
              <a:t>③</a:t>
            </a:r>
            <a:r>
              <a:rPr lang="ja-JP" altLang="en-US" sz="1200" dirty="0">
                <a:latin typeface="ＭＳ Ｐゴシック" panose="020B0600070205080204" pitchFamily="50" charset="-128"/>
              </a:rPr>
              <a:t>不明確は、基調判断は変えず、横ばい（一進一退）です。</a:t>
            </a:r>
            <a:r>
              <a:rPr lang="ja-JP" altLang="ja-JP" dirty="0">
                <a:latin typeface="ＭＳ Ｐゴシック" panose="020B0600070205080204" pitchFamily="50" charset="-128"/>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35758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18CAF22B-8A74-415D-B695-DD7882383EE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defTabSz="90328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defTabSz="9032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defTabSz="9032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defTabSz="9032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defTabSz="9032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defTabSz="9032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defTabSz="9032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defTabSz="9032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51EB541-E0AD-4D1D-8A2E-9C10B6224577}" type="slidenum">
              <a:rPr lang="ja-JP" altLang="en-US" sz="1000" smtClean="0">
                <a:latin typeface="Times New Roman" panose="02020603050405020304" pitchFamily="18" charset="0"/>
                <a:ea typeface="ＭＳ Ｐゴシック" panose="020B0600070205080204" pitchFamily="50" charset="-128"/>
              </a:rPr>
              <a:pPr>
                <a:spcBef>
                  <a:spcPct val="0"/>
                </a:spcBef>
              </a:pPr>
              <a:t>3</a:t>
            </a:fld>
            <a:endParaRPr lang="en-US" altLang="ja-JP" sz="1000">
              <a:latin typeface="Times New Roman" panose="02020603050405020304" pitchFamily="18" charset="0"/>
              <a:ea typeface="ＭＳ Ｐゴシック" panose="020B0600070205080204" pitchFamily="50" charset="-128"/>
            </a:endParaRPr>
          </a:p>
        </p:txBody>
      </p:sp>
      <p:sp>
        <p:nvSpPr>
          <p:cNvPr id="9219" name="Rectangle 2">
            <a:extLst>
              <a:ext uri="{FF2B5EF4-FFF2-40B4-BE49-F238E27FC236}">
                <a16:creationId xmlns:a16="http://schemas.microsoft.com/office/drawing/2014/main" id="{6DE8CE99-C67C-471D-A1D3-608C0FCDA14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DEBEB14A-7E3B-4AB0-AA24-AE51C9189C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12800" indent="-812800" eaLnBrk="1" hangingPunct="1">
              <a:buFont typeface="Wingdings" panose="05000000000000000000" pitchFamily="2" charset="2"/>
              <a:buNone/>
              <a:defRPr/>
            </a:pPr>
            <a:r>
              <a:rPr lang="ja-JP" altLang="en-US" sz="1200" dirty="0">
                <a:solidFill>
                  <a:schemeClr val="tx1"/>
                </a:solidFill>
                <a:latin typeface="+mn-ea"/>
                <a:ea typeface="+mn-ea"/>
              </a:rPr>
              <a:t>１ 地域経済統計の概要</a:t>
            </a:r>
            <a:endParaRPr lang="en-US" altLang="ja-JP" sz="1200" dirty="0">
              <a:solidFill>
                <a:schemeClr val="tx1"/>
              </a:solidFill>
              <a:latin typeface="+mn-ea"/>
              <a:ea typeface="+mn-ea"/>
            </a:endParaRPr>
          </a:p>
          <a:p>
            <a:pPr marL="812800" indent="-812800" eaLnBrk="1" hangingPunct="1">
              <a:buFont typeface="Wingdings" panose="05000000000000000000" pitchFamily="2" charset="2"/>
              <a:buNone/>
              <a:defRPr/>
            </a:pPr>
            <a:r>
              <a:rPr lang="ja-JP" altLang="en-US" sz="1200" dirty="0">
                <a:solidFill>
                  <a:schemeClr val="tx1"/>
                </a:solidFill>
                <a:latin typeface="+mn-ea"/>
                <a:ea typeface="+mn-ea"/>
              </a:rPr>
              <a:t>経済統計から見た地域指標</a:t>
            </a:r>
            <a:endParaRPr lang="en-US" altLang="ja-JP" dirty="0">
              <a:latin typeface="+mn-ea"/>
            </a:endParaRPr>
          </a:p>
          <a:p>
            <a:pPr marL="812800" indent="-812800" eaLnBrk="1" hangingPunct="1">
              <a:buFont typeface="Wingdings" panose="05000000000000000000" pitchFamily="2" charset="2"/>
              <a:buNone/>
              <a:defRPr/>
            </a:pPr>
            <a:r>
              <a:rPr lang="ja-JP" altLang="en-US" dirty="0">
                <a:latin typeface="+mn-ea"/>
              </a:rPr>
              <a:t>１ 鉱工業指数（毎月作成）は　</a:t>
            </a:r>
            <a:r>
              <a:rPr lang="ja-JP" altLang="ja-JP" sz="1200" dirty="0">
                <a:latin typeface="+mn-ea"/>
              </a:rPr>
              <a:t>製造業等の生産</a:t>
            </a:r>
            <a:r>
              <a:rPr lang="ja-JP" altLang="en-US" sz="1200" dirty="0">
                <a:latin typeface="+mn-ea"/>
              </a:rPr>
              <a:t>・出荷・在庫等の</a:t>
            </a:r>
            <a:r>
              <a:rPr lang="ja-JP" altLang="ja-JP" sz="1200" dirty="0">
                <a:latin typeface="+mn-ea"/>
              </a:rPr>
              <a:t>活動状況を推計</a:t>
            </a:r>
            <a:r>
              <a:rPr lang="ja-JP" altLang="en-US" sz="1200" dirty="0">
                <a:latin typeface="+mn-ea"/>
              </a:rPr>
              <a:t>しています。</a:t>
            </a:r>
          </a:p>
          <a:p>
            <a:pPr marL="812800" indent="-812800" eaLnBrk="1" hangingPunct="1">
              <a:buFont typeface="Wingdings" panose="05000000000000000000" pitchFamily="2" charset="2"/>
              <a:buNone/>
              <a:defRPr/>
            </a:pPr>
            <a:r>
              <a:rPr lang="ja-JP" altLang="en-US" dirty="0">
                <a:latin typeface="+mn-ea"/>
              </a:rPr>
              <a:t>２ 景気総合指数・景気動向指数</a:t>
            </a:r>
            <a:r>
              <a:rPr lang="en-US" altLang="ja-JP" dirty="0">
                <a:latin typeface="+mn-ea"/>
              </a:rPr>
              <a:t>(</a:t>
            </a:r>
            <a:r>
              <a:rPr lang="ja-JP" altLang="en-US" dirty="0">
                <a:latin typeface="+mn-ea"/>
              </a:rPr>
              <a:t>毎月作成）は、</a:t>
            </a:r>
            <a:r>
              <a:rPr lang="ja-JP" altLang="en-US" sz="1200" dirty="0">
                <a:latin typeface="+mn-ea"/>
              </a:rPr>
              <a:t>月次景気動向、</a:t>
            </a:r>
            <a:r>
              <a:rPr lang="ja-JP" altLang="ja-JP" sz="1200" dirty="0">
                <a:latin typeface="+mn-ea"/>
              </a:rPr>
              <a:t>景気循環のサイクル（</a:t>
            </a:r>
            <a:r>
              <a:rPr lang="ja-JP" altLang="en-US" sz="1200" dirty="0">
                <a:latin typeface="+mn-ea"/>
              </a:rPr>
              <a:t>景気基準日付</a:t>
            </a:r>
            <a:r>
              <a:rPr lang="ja-JP" altLang="ja-JP" sz="1200" dirty="0">
                <a:latin typeface="+mn-ea"/>
              </a:rPr>
              <a:t>）を推定</a:t>
            </a:r>
            <a:r>
              <a:rPr lang="ja-JP" altLang="en-US" sz="1200" dirty="0">
                <a:latin typeface="+mn-ea"/>
              </a:rPr>
              <a:t>しています。</a:t>
            </a:r>
          </a:p>
          <a:p>
            <a:pPr marL="812800" indent="-812800" eaLnBrk="1" hangingPunct="1">
              <a:buFont typeface="Wingdings" panose="05000000000000000000" pitchFamily="2" charset="2"/>
              <a:buNone/>
              <a:defRPr/>
            </a:pPr>
            <a:r>
              <a:rPr lang="ja-JP" altLang="en-US" dirty="0">
                <a:latin typeface="+mn-ea"/>
              </a:rPr>
              <a:t>３ 県内</a:t>
            </a:r>
            <a:r>
              <a:rPr lang="en-US" altLang="ja-JP" dirty="0">
                <a:latin typeface="+mn-ea"/>
              </a:rPr>
              <a:t>GDP</a:t>
            </a:r>
            <a:r>
              <a:rPr lang="ja-JP" altLang="en-US" dirty="0">
                <a:latin typeface="+mn-ea"/>
              </a:rPr>
              <a:t>（毎年作成、</a:t>
            </a:r>
            <a:r>
              <a:rPr lang="en-US" altLang="ja-JP" dirty="0">
                <a:latin typeface="+mn-ea"/>
              </a:rPr>
              <a:t>※</a:t>
            </a:r>
            <a:r>
              <a:rPr lang="ja-JP" altLang="en-US" dirty="0">
                <a:latin typeface="+mn-ea"/>
              </a:rPr>
              <a:t>四半期毎速報も作成）は、</a:t>
            </a:r>
            <a:r>
              <a:rPr lang="ja-JP" altLang="en-US" sz="1200" dirty="0">
                <a:latin typeface="+mn-ea"/>
              </a:rPr>
              <a:t>付加価値額</a:t>
            </a:r>
            <a:r>
              <a:rPr lang="en-US" altLang="ja-JP" sz="1200" dirty="0">
                <a:latin typeface="+mn-ea"/>
              </a:rPr>
              <a:t>(</a:t>
            </a:r>
            <a:r>
              <a:rPr lang="ja-JP" altLang="en-US" sz="1200" dirty="0">
                <a:latin typeface="+mn-ea"/>
              </a:rPr>
              <a:t>県内生産額）、経済成長率を推計しています。</a:t>
            </a:r>
          </a:p>
          <a:p>
            <a:pPr eaLnBrk="1" hangingPunct="1"/>
            <a:endParaRPr lang="ja-JP" altLang="en-US" dirty="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800" dirty="0">
                <a:solidFill>
                  <a:schemeClr val="tx1"/>
                </a:solidFill>
                <a:latin typeface="ＭＳ Ｐゴシック" panose="020B0600070205080204" pitchFamily="50" charset="-128"/>
              </a:rPr>
              <a:t>CI基調判断の推移</a:t>
            </a:r>
            <a:r>
              <a:rPr lang="ja-JP" altLang="en-US" sz="1800" dirty="0">
                <a:solidFill>
                  <a:schemeClr val="tx1"/>
                </a:solidFill>
                <a:latin typeface="ＭＳ Ｐゴシック" panose="020B0600070205080204" pitchFamily="50" charset="-128"/>
              </a:rPr>
              <a:t>を紹介します。</a:t>
            </a:r>
            <a:br>
              <a:rPr lang="en-US" altLang="ja-JP" sz="1800" dirty="0">
                <a:solidFill>
                  <a:schemeClr val="tx1"/>
                </a:solidFill>
                <a:latin typeface="ＭＳ Ｐゴシック" panose="020B0600070205080204" pitchFamily="50" charset="-128"/>
              </a:rPr>
            </a:br>
            <a:r>
              <a:rPr lang="ja-JP" altLang="en-US" sz="1200" dirty="0">
                <a:solidFill>
                  <a:schemeClr val="tx1"/>
                </a:solidFill>
                <a:latin typeface="ＭＳ Ｐゴシック" panose="020B0600070205080204" pitchFamily="50" charset="-128"/>
              </a:rPr>
              <a:t>①明確は改善、悪化、②変化は弱含み・下げ止まり、局面変化（上方、下方）、不明確は、③変化なしは横ばい、一進一退があります。</a:t>
            </a:r>
            <a:endParaRPr lang="en-US" altLang="ja-JP" sz="1200" dirty="0">
              <a:solidFill>
                <a:schemeClr val="tx1"/>
              </a:solidFill>
              <a:latin typeface="ＭＳ Ｐゴシック" panose="020B0600070205080204" pitchFamily="50" charset="-128"/>
            </a:endParaRPr>
          </a:p>
          <a:p>
            <a:r>
              <a:rPr lang="en-US" altLang="ja-JP" sz="1200" dirty="0">
                <a:solidFill>
                  <a:schemeClr val="tx1"/>
                </a:solidFill>
                <a:latin typeface="ＭＳ Ｐゴシック" panose="020B0600070205080204" pitchFamily="50" charset="-128"/>
              </a:rPr>
              <a:t>2024</a:t>
            </a:r>
            <a:r>
              <a:rPr lang="ja-JP" altLang="en-US" sz="1200" dirty="0">
                <a:solidFill>
                  <a:schemeClr val="tx1"/>
                </a:solidFill>
                <a:latin typeface="ＭＳ Ｐゴシック" panose="020B0600070205080204" pitchFamily="50" charset="-128"/>
              </a:rPr>
              <a:t>年</a:t>
            </a:r>
            <a:r>
              <a:rPr lang="en-US" altLang="ja-JP" sz="1200" dirty="0">
                <a:solidFill>
                  <a:schemeClr val="tx1"/>
                </a:solidFill>
                <a:latin typeface="ＭＳ Ｐゴシック" panose="020B0600070205080204" pitchFamily="50" charset="-128"/>
              </a:rPr>
              <a:t>1</a:t>
            </a:r>
            <a:r>
              <a:rPr lang="ja-JP" altLang="en-US" sz="1200" dirty="0">
                <a:solidFill>
                  <a:schemeClr val="tx1"/>
                </a:solidFill>
                <a:latin typeface="ＭＳ Ｐゴシック" panose="020B0600070205080204" pitchFamily="50" charset="-128"/>
              </a:rPr>
              <a:t>月頃は下げ止まり、</a:t>
            </a:r>
            <a:r>
              <a:rPr lang="en-US" altLang="ja-JP" sz="1200" dirty="0">
                <a:solidFill>
                  <a:schemeClr val="tx1"/>
                </a:solidFill>
                <a:latin typeface="ＭＳ Ｐゴシック" panose="020B0600070205080204" pitchFamily="50" charset="-128"/>
              </a:rPr>
              <a:t>3</a:t>
            </a:r>
            <a:r>
              <a:rPr lang="ja-JP" altLang="en-US" sz="1200" dirty="0">
                <a:solidFill>
                  <a:schemeClr val="tx1"/>
                </a:solidFill>
                <a:latin typeface="ＭＳ Ｐゴシック" panose="020B0600070205080204" pitchFamily="50" charset="-128"/>
              </a:rPr>
              <a:t>月以降は、横ばい局面であったが、足元の</a:t>
            </a:r>
            <a:r>
              <a:rPr lang="en-US" altLang="ja-JP" sz="1200" dirty="0">
                <a:solidFill>
                  <a:schemeClr val="tx1"/>
                </a:solidFill>
                <a:latin typeface="ＭＳ Ｐゴシック" panose="020B0600070205080204" pitchFamily="50" charset="-128"/>
              </a:rPr>
              <a:t>6</a:t>
            </a:r>
            <a:r>
              <a:rPr lang="ja-JP" altLang="en-US" sz="1200" dirty="0">
                <a:solidFill>
                  <a:schemeClr val="tx1"/>
                </a:solidFill>
                <a:latin typeface="ＭＳ Ｐゴシック" panose="020B0600070205080204" pitchFamily="50" charset="-128"/>
              </a:rPr>
              <a:t>月は悪化となっています。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5380985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pPr>
            <a:r>
              <a:rPr lang="ja-JP" altLang="ja-JP" sz="1600" dirty="0">
                <a:solidFill>
                  <a:schemeClr val="tx1"/>
                </a:solidFill>
              </a:rPr>
              <a:t>景気動向指数の課題</a:t>
            </a:r>
            <a:r>
              <a:rPr lang="ja-JP" altLang="en-US" sz="1600" dirty="0">
                <a:solidFill>
                  <a:schemeClr val="tx1"/>
                </a:solidFill>
              </a:rPr>
              <a:t>について説明します。</a:t>
            </a:r>
            <a:endParaRPr lang="en-US" altLang="ja-JP" sz="1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ja-JP" sz="1600" dirty="0">
                <a:latin typeface="ＭＳ Ｐゴシック" panose="020B0600070205080204" pitchFamily="50" charset="-128"/>
              </a:rPr>
              <a:t>１</a:t>
            </a:r>
            <a:r>
              <a:rPr lang="en-US" altLang="ja-JP" sz="1600" dirty="0">
                <a:latin typeface="ＭＳ Ｐゴシック" panose="020B0600070205080204" pitchFamily="50" charset="-128"/>
              </a:rPr>
              <a:t> </a:t>
            </a:r>
            <a:r>
              <a:rPr lang="ja-JP" altLang="ja-JP" sz="1600" dirty="0">
                <a:latin typeface="ＭＳ Ｐゴシック" panose="020B0600070205080204" pitchFamily="50" charset="-128"/>
              </a:rPr>
              <a:t>個別指標の見直し</a:t>
            </a:r>
            <a:endParaRPr lang="en-US" altLang="ja-JP" sz="1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1600" dirty="0">
                <a:latin typeface="ＭＳ Ｐゴシック" panose="020B0600070205080204" pitchFamily="50" charset="-128"/>
              </a:rPr>
              <a:t>　</a:t>
            </a:r>
            <a:r>
              <a:rPr lang="ja-JP" altLang="ja-JP" sz="1200" dirty="0">
                <a:latin typeface="ＭＳ Ｐゴシック" panose="020B0600070205080204" pitchFamily="50" charset="-128"/>
              </a:rPr>
              <a:t>景気に対する反応が鈍くなった個別系列から敏感に反応する系列に入れ換える</a:t>
            </a:r>
            <a:r>
              <a:rPr lang="ja-JP" altLang="en-US" sz="1200" dirty="0">
                <a:latin typeface="ＭＳ Ｐゴシック" panose="020B0600070205080204" pitchFamily="50" charset="-128"/>
              </a:rPr>
              <a:t>必要があります。景気の</a:t>
            </a:r>
            <a:r>
              <a:rPr lang="ja-JP" altLang="ja-JP" sz="1200" dirty="0">
                <a:latin typeface="ＭＳ Ｐゴシック" panose="020B0600070205080204" pitchFamily="50" charset="-128"/>
              </a:rPr>
              <a:t>１循環サイクルで</a:t>
            </a:r>
            <a:r>
              <a:rPr lang="ja-JP" altLang="en-US" sz="1200" dirty="0">
                <a:latin typeface="ＭＳ Ｐゴシック" panose="020B0600070205080204" pitchFamily="50" charset="-128"/>
              </a:rPr>
              <a:t>個別指標の</a:t>
            </a:r>
            <a:r>
              <a:rPr lang="ja-JP" altLang="ja-JP" sz="1200" dirty="0">
                <a:latin typeface="ＭＳ Ｐゴシック" panose="020B0600070205080204" pitchFamily="50" charset="-128"/>
              </a:rPr>
              <a:t>見直し</a:t>
            </a:r>
            <a:r>
              <a:rPr lang="ja-JP" altLang="en-US" sz="1200" dirty="0">
                <a:latin typeface="ＭＳ Ｐゴシック" panose="020B0600070205080204" pitchFamily="50" charset="-128"/>
              </a:rPr>
              <a:t>の検討がされています。</a:t>
            </a:r>
            <a:endParaRPr lang="ja-JP" altLang="ja-JP" sz="12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ja-JP" sz="1600" dirty="0">
                <a:latin typeface="ＭＳ Ｐゴシック" panose="020B0600070205080204" pitchFamily="50" charset="-128"/>
              </a:rPr>
              <a:t>２</a:t>
            </a:r>
            <a:r>
              <a:rPr lang="en-US" altLang="ja-JP" sz="1600" dirty="0">
                <a:latin typeface="ＭＳ Ｐゴシック" panose="020B0600070205080204" pitchFamily="50" charset="-128"/>
              </a:rPr>
              <a:t> </a:t>
            </a:r>
            <a:r>
              <a:rPr lang="ja-JP" altLang="ja-JP" sz="1600" dirty="0">
                <a:latin typeface="ＭＳ Ｐゴシック" panose="020B0600070205080204" pitchFamily="50" charset="-128"/>
              </a:rPr>
              <a:t>DIのパフォーマンス</a:t>
            </a:r>
            <a:endParaRPr lang="en-US" altLang="ja-JP" sz="1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1600" dirty="0">
                <a:latin typeface="ＭＳ Ｐゴシック" panose="020B0600070205080204" pitchFamily="50" charset="-128"/>
              </a:rPr>
              <a:t>　　</a:t>
            </a:r>
            <a:r>
              <a:rPr lang="ja-JP" altLang="ja-JP" sz="1200" dirty="0">
                <a:latin typeface="ＭＳ Ｐゴシック" panose="020B0600070205080204" pitchFamily="50" charset="-128"/>
              </a:rPr>
              <a:t>中間踊り場での足踏み現象、外的ショック等による一時的変化</a:t>
            </a:r>
            <a:r>
              <a:rPr lang="ja-JP" altLang="en-US" sz="1200" dirty="0">
                <a:latin typeface="ＭＳ Ｐゴシック" panose="020B0600070205080204" pitchFamily="50" charset="-128"/>
              </a:rPr>
              <a:t>があり、景気循環のトレンドが読みにくなる場合があります</a:t>
            </a:r>
          </a:p>
          <a:p>
            <a:pPr eaLnBrk="1" hangingPunct="1">
              <a:lnSpc>
                <a:spcPct val="90000"/>
              </a:lnSpc>
              <a:buFont typeface="Wingdings" panose="05000000000000000000" pitchFamily="2" charset="2"/>
              <a:buNone/>
            </a:pPr>
            <a:r>
              <a:rPr lang="ja-JP" altLang="ja-JP" sz="1600" dirty="0">
                <a:latin typeface="ＭＳ Ｐゴシック" panose="020B0600070205080204" pitchFamily="50" charset="-128"/>
              </a:rPr>
              <a:t>３</a:t>
            </a:r>
            <a:r>
              <a:rPr lang="en-US" altLang="ja-JP" sz="1600" dirty="0">
                <a:latin typeface="ＭＳ Ｐゴシック" panose="020B0600070205080204" pitchFamily="50" charset="-128"/>
              </a:rPr>
              <a:t> </a:t>
            </a:r>
            <a:r>
              <a:rPr lang="ja-JP" altLang="ja-JP" sz="1600" dirty="0">
                <a:latin typeface="ＭＳ Ｐゴシック" panose="020B0600070205080204" pitchFamily="50" charset="-128"/>
              </a:rPr>
              <a:t>個別指標のパフォーマンス</a:t>
            </a:r>
            <a:endParaRPr lang="en-US" altLang="ja-JP" sz="1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1600" dirty="0">
                <a:latin typeface="ＭＳ Ｐゴシック" panose="020B0600070205080204" pitchFamily="50" charset="-128"/>
              </a:rPr>
              <a:t>　　</a:t>
            </a:r>
            <a:r>
              <a:rPr lang="ja-JP" altLang="en-US" sz="1200" dirty="0">
                <a:latin typeface="ＭＳ Ｐゴシック" panose="020B0600070205080204" pitchFamily="50" charset="-128"/>
              </a:rPr>
              <a:t>景気循環が明瞭でないサービス化の影響、デフレの影響による名目系列のパフォーマンスの劣化が指摘されています。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6620703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solidFill>
                  <a:schemeClr val="tx1"/>
                </a:solidFill>
                <a:latin typeface="+mn-ea"/>
                <a:ea typeface="+mn-ea"/>
              </a:rPr>
              <a:t>４ 経済データ加工の方法</a:t>
            </a:r>
            <a:br>
              <a:rPr lang="en-US" altLang="ja-JP" sz="1200" dirty="0">
                <a:solidFill>
                  <a:schemeClr val="tx1"/>
                </a:solidFill>
                <a:latin typeface="+mn-ea"/>
                <a:ea typeface="+mn-ea"/>
              </a:rPr>
            </a:br>
            <a:r>
              <a:rPr lang="ja-JP" altLang="en-US" sz="1200" dirty="0">
                <a:solidFill>
                  <a:schemeClr val="tx1"/>
                </a:solidFill>
                <a:latin typeface="+mn-ea"/>
                <a:ea typeface="+mn-ea"/>
              </a:rPr>
              <a:t>　</a:t>
            </a:r>
            <a:r>
              <a:rPr lang="ja-JP" altLang="en-US" sz="1100" dirty="0">
                <a:solidFill>
                  <a:schemeClr val="tx1"/>
                </a:solidFill>
                <a:latin typeface="+mn-ea"/>
                <a:ea typeface="+mn-ea"/>
              </a:rPr>
              <a:t>名目値と実質値について説明します。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・名目値は、現行価格で推計した金額です。</a:t>
            </a:r>
          </a:p>
          <a:p>
            <a:pPr eaLnBrk="1" hangingPunct="1">
              <a:buFont typeface="Wingdings" panose="05000000000000000000" pitchFamily="2" charset="2"/>
              <a:buNone/>
              <a:defRPr/>
            </a:pPr>
            <a:r>
              <a:rPr lang="ja-JP" altLang="en-US" dirty="0">
                <a:latin typeface="+mn-ea"/>
              </a:rPr>
              <a:t>・実質値は、金額を物価水準</a:t>
            </a:r>
            <a:r>
              <a:rPr lang="en-US" altLang="ja-JP" dirty="0">
                <a:latin typeface="+mn-ea"/>
              </a:rPr>
              <a:t>(</a:t>
            </a:r>
            <a:r>
              <a:rPr lang="ja-JP" altLang="en-US" dirty="0">
                <a:latin typeface="+mn-ea"/>
              </a:rPr>
              <a:t>現行</a:t>
            </a:r>
            <a:r>
              <a:rPr lang="en-US" altLang="ja-JP" dirty="0">
                <a:latin typeface="+mn-ea"/>
              </a:rPr>
              <a:t>2015</a:t>
            </a:r>
            <a:r>
              <a:rPr lang="ja-JP" altLang="en-US" dirty="0">
                <a:latin typeface="+mn-ea"/>
              </a:rPr>
              <a:t>年）で調整した数値です。</a:t>
            </a:r>
          </a:p>
          <a:p>
            <a:pPr eaLnBrk="1" hangingPunct="1">
              <a:buFont typeface="Wingdings" panose="05000000000000000000" pitchFamily="2" charset="2"/>
              <a:buNone/>
              <a:defRPr/>
            </a:pPr>
            <a:r>
              <a:rPr lang="ja-JP" altLang="en-US" dirty="0">
                <a:latin typeface="+mn-ea"/>
              </a:rPr>
              <a:t>・実質化は、名目値から実質値を作成することで、直接推計は、困難で、次により算出します。</a:t>
            </a:r>
            <a:endParaRPr lang="en-US" altLang="ja-JP" dirty="0">
              <a:latin typeface="+mn-ea"/>
            </a:endParaRPr>
          </a:p>
          <a:p>
            <a:pPr marL="0" marR="0" lvl="0" indent="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r>
              <a:rPr lang="ja-JP" altLang="en-US" dirty="0">
                <a:latin typeface="+mn-ea"/>
              </a:rPr>
              <a:t>　</a:t>
            </a:r>
            <a:r>
              <a:rPr lang="ja-JP" altLang="en-US" sz="1200" dirty="0">
                <a:latin typeface="+mn-ea"/>
              </a:rPr>
              <a:t>実質値＝名目値／デフレーター（物価調整指数）</a:t>
            </a:r>
            <a:endParaRPr lang="ja-JP" altLang="en-US" dirty="0">
              <a:latin typeface="+mn-ea"/>
            </a:endParaRPr>
          </a:p>
          <a:p>
            <a:pPr eaLnBrk="1" hangingPunct="1">
              <a:buFont typeface="Wingdings" panose="05000000000000000000" pitchFamily="2" charset="2"/>
              <a:buNone/>
              <a:defRPr/>
            </a:pPr>
            <a:r>
              <a:rPr lang="ja-JP" altLang="en-US" dirty="0">
                <a:latin typeface="+mn-ea"/>
              </a:rPr>
              <a:t>利用例は次のとおりです。</a:t>
            </a:r>
            <a:endParaRPr lang="en-US" altLang="ja-JP" dirty="0">
              <a:latin typeface="+mn-ea"/>
            </a:endParaRPr>
          </a:p>
          <a:p>
            <a:pPr eaLnBrk="1" hangingPunct="1">
              <a:buFont typeface="Wingdings" panose="05000000000000000000" pitchFamily="2" charset="2"/>
              <a:buNone/>
              <a:defRPr/>
            </a:pPr>
            <a:r>
              <a:rPr lang="ja-JP" altLang="en-US" sz="1200" dirty="0">
                <a:latin typeface="+mn-ea"/>
              </a:rPr>
              <a:t>名目値は、主に構成比の分析や他府県との比較などに用いられます。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実質値は、実質的な成長をみるような時系列比較には実質値が用いられます。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6528657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dirty="0">
                <a:latin typeface="ＭＳ Ｐゴシック" panose="020B0600070205080204" pitchFamily="50" charset="-128"/>
              </a:rPr>
              <a:t>移動平均は、不規則変動を取り除き傾向を判断する方法の一つです。</a:t>
            </a:r>
          </a:p>
          <a:p>
            <a:pPr eaLnBrk="1" hangingPunct="1">
              <a:buFont typeface="Wingdings" panose="05000000000000000000" pitchFamily="2" charset="2"/>
              <a:buNone/>
              <a:defRPr/>
            </a:pPr>
            <a:r>
              <a:rPr lang="ja-JP" altLang="en-US" dirty="0">
                <a:latin typeface="ＭＳ Ｐゴシック" panose="020B0600070205080204" pitchFamily="50" charset="-128"/>
              </a:rPr>
              <a:t>周期と同じ期間の移動平均値計算により波動を除去します。　</a:t>
            </a:r>
          </a:p>
          <a:p>
            <a:pPr eaLnBrk="1" hangingPunct="1">
              <a:buFont typeface="Wingdings" panose="05000000000000000000" pitchFamily="2" charset="2"/>
              <a:buNone/>
              <a:defRPr/>
            </a:pPr>
            <a:r>
              <a:rPr lang="en-US" altLang="ja-JP" dirty="0">
                <a:latin typeface="ＭＳ Ｐゴシック" panose="020B0600070205080204" pitchFamily="50" charset="-128"/>
              </a:rPr>
              <a:t>3</a:t>
            </a:r>
            <a:r>
              <a:rPr lang="ja-JP" altLang="ja-JP" dirty="0">
                <a:latin typeface="ＭＳ Ｐゴシック" panose="020B0600070205080204" pitchFamily="50" charset="-128"/>
              </a:rPr>
              <a:t>ヵ月移動平均</a:t>
            </a:r>
            <a:r>
              <a:rPr lang="ja-JP" altLang="en-US" dirty="0">
                <a:latin typeface="ＭＳ Ｐゴシック" panose="020B0600070205080204" pitchFamily="50" charset="-128"/>
              </a:rPr>
              <a:t>は、</a:t>
            </a:r>
            <a:r>
              <a:rPr lang="ja-JP" altLang="ja-JP" dirty="0">
                <a:latin typeface="ＭＳ Ｐゴシック" panose="020B0600070205080204" pitchFamily="50" charset="-128"/>
              </a:rPr>
              <a:t>足元把握の簡便な方法</a:t>
            </a:r>
            <a:r>
              <a:rPr lang="ja-JP" altLang="en-US" dirty="0">
                <a:latin typeface="ＭＳ Ｐゴシック" panose="020B0600070205080204" pitchFamily="50" charset="-128"/>
              </a:rPr>
              <a:t>です。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en-US" altLang="ja-JP" dirty="0">
                <a:latin typeface="ＭＳ Ｐゴシック" panose="020B0600070205080204" pitchFamily="50" charset="-128"/>
              </a:rPr>
              <a:t>7</a:t>
            </a:r>
            <a:r>
              <a:rPr lang="ja-JP" altLang="ja-JP" dirty="0">
                <a:latin typeface="ＭＳ Ｐゴシック" panose="020B0600070205080204" pitchFamily="50" charset="-128"/>
              </a:rPr>
              <a:t>ヵ月移動平均</a:t>
            </a:r>
            <a:r>
              <a:rPr lang="ja-JP" altLang="en-US" dirty="0">
                <a:latin typeface="ＭＳ Ｐゴシック" panose="020B0600070205080204" pitchFamily="50" charset="-128"/>
              </a:rPr>
              <a:t>は、景気トレンド</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基調）把握の方法です。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これは、兵庫</a:t>
            </a:r>
            <a:r>
              <a:rPr lang="en-US" altLang="ja-JP" dirty="0">
                <a:latin typeface="ＭＳ Ｐゴシック" panose="020B0600070205080204" pitchFamily="50" charset="-128"/>
              </a:rPr>
              <a:t>CI</a:t>
            </a:r>
            <a:r>
              <a:rPr lang="ja-JP" altLang="en-US" dirty="0">
                <a:latin typeface="ＭＳ Ｐゴシック" panose="020B0600070205080204" pitchFamily="50" charset="-128"/>
              </a:rPr>
              <a:t>先行指数月別指数のグラフに、</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か月移動平均、</a:t>
            </a:r>
            <a:r>
              <a:rPr lang="en-US" altLang="ja-JP" dirty="0">
                <a:latin typeface="ＭＳ Ｐゴシック" panose="020B0600070205080204" pitchFamily="50" charset="-128"/>
              </a:rPr>
              <a:t>7</a:t>
            </a:r>
            <a:r>
              <a:rPr lang="ja-JP" altLang="en-US" dirty="0">
                <a:latin typeface="ＭＳ Ｐゴシック" panose="020B0600070205080204" pitchFamily="50" charset="-128"/>
              </a:rPr>
              <a:t>か月移動平均のグラフを追加しました。</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4665450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None/>
              <a:defRPr/>
            </a:pPr>
            <a:r>
              <a:rPr lang="ja-JP" altLang="ja-JP" sz="1200" dirty="0"/>
              <a:t>季節調整</a:t>
            </a:r>
            <a:r>
              <a:rPr lang="ja-JP" altLang="en-US" sz="1200" dirty="0"/>
              <a:t>について説明します。</a:t>
            </a:r>
            <a:endParaRPr lang="en-US" altLang="ja-JP" sz="1200" dirty="0"/>
          </a:p>
          <a:p>
            <a:pPr eaLnBrk="1" hangingPunct="1">
              <a:buNone/>
              <a:defRPr/>
            </a:pPr>
            <a:r>
              <a:rPr lang="ja-JP" altLang="en-US" sz="1200" dirty="0"/>
              <a:t>・</a:t>
            </a:r>
            <a:r>
              <a:rPr lang="ja-JP" altLang="ja-JP" sz="1200" dirty="0"/>
              <a:t>季節調整とは季節要因による変動を除去すること</a:t>
            </a:r>
            <a:r>
              <a:rPr lang="ja-JP" altLang="en-US" sz="1200" dirty="0"/>
              <a:t>で、天候等自然要因や暦等社会的慣習等が要因で変動します。</a:t>
            </a:r>
            <a:endParaRPr lang="ja-JP" altLang="ja-JP" sz="1200" dirty="0"/>
          </a:p>
          <a:p>
            <a:pPr eaLnBrk="1" hangingPunct="1">
              <a:buNone/>
              <a:defRPr/>
            </a:pPr>
            <a:r>
              <a:rPr lang="ja-JP" altLang="en-US" sz="1200" dirty="0"/>
              <a:t>・</a:t>
            </a:r>
            <a:r>
              <a:rPr lang="ja-JP" altLang="ja-JP" sz="1200" dirty="0"/>
              <a:t>移動平均</a:t>
            </a:r>
            <a:r>
              <a:rPr lang="ja-JP" altLang="en-US" sz="1200" dirty="0"/>
              <a:t>は、不規則変動をならす方法で、季節調整は次により算出します。</a:t>
            </a:r>
          </a:p>
          <a:p>
            <a:pPr eaLnBrk="1" hangingPunct="1">
              <a:buFont typeface="Wingdings" panose="05000000000000000000" pitchFamily="2" charset="2"/>
              <a:buNone/>
              <a:defRPr/>
            </a:pPr>
            <a:r>
              <a:rPr lang="ja-JP" altLang="en-US" sz="1200" dirty="0">
                <a:latin typeface="ＭＳ Ｐゴシック" panose="020B0600070205080204" pitchFamily="50" charset="-128"/>
              </a:rPr>
              <a:t>・季節調整値＝原系列指数／季節要素</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平年値）</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季節要素は、平年値（</a:t>
            </a:r>
            <a:r>
              <a:rPr lang="en-US" altLang="ja-JP" sz="1200" dirty="0">
                <a:latin typeface="ＭＳ Ｐゴシック" panose="020B0600070205080204" pitchFamily="50" charset="-128"/>
              </a:rPr>
              <a:t>8</a:t>
            </a:r>
            <a:r>
              <a:rPr lang="ja-JP" altLang="en-US" sz="1200" dirty="0">
                <a:latin typeface="ＭＳ Ｐゴシック" panose="020B0600070205080204" pitchFamily="50" charset="-128"/>
              </a:rPr>
              <a:t>年～</a:t>
            </a:r>
            <a:r>
              <a:rPr lang="en-US" altLang="ja-JP" sz="1200" dirty="0">
                <a:latin typeface="ＭＳ Ｐゴシック" panose="020B0600070205080204" pitchFamily="50" charset="-128"/>
              </a:rPr>
              <a:t>10</a:t>
            </a:r>
            <a:r>
              <a:rPr lang="ja-JP" altLang="en-US" sz="1200" dirty="0">
                <a:latin typeface="ＭＳ Ｐゴシック" panose="020B0600070205080204" pitchFamily="50" charset="-128"/>
              </a:rPr>
              <a:t>年以上の平均値）です。</a:t>
            </a:r>
          </a:p>
          <a:p>
            <a:pPr eaLnBrk="1" hangingPunct="1">
              <a:buFont typeface="Wingdings" panose="05000000000000000000" pitchFamily="2" charset="2"/>
              <a:buNone/>
              <a:defRPr/>
            </a:pPr>
            <a:r>
              <a:rPr lang="ja-JP" altLang="en-US" sz="1200" dirty="0">
                <a:latin typeface="ＭＳ Ｐゴシック" panose="020B0600070205080204" pitchFamily="50" charset="-128"/>
              </a:rPr>
              <a:t>・</a:t>
            </a:r>
            <a:r>
              <a:rPr lang="ja-JP" altLang="ja-JP" sz="1200" dirty="0">
                <a:latin typeface="ＭＳ Ｐゴシック" panose="020B0600070205080204" pitchFamily="50" charset="-128"/>
              </a:rPr>
              <a:t>センサス局法（アメリカセンサス局が開発した方法）</a:t>
            </a:r>
            <a:r>
              <a:rPr lang="ja-JP" altLang="en-US" sz="1200" dirty="0">
                <a:latin typeface="ＭＳ Ｐゴシック" panose="020B0600070205080204" pitchFamily="50" charset="-128"/>
              </a:rPr>
              <a:t>により公的</a:t>
            </a:r>
            <a:r>
              <a:rPr lang="ja-JP" altLang="ja-JP" sz="1200" dirty="0">
                <a:latin typeface="ＭＳ Ｐゴシック" panose="020B0600070205080204" pitchFamily="50" charset="-128"/>
              </a:rPr>
              <a:t>統計</a:t>
            </a:r>
            <a:r>
              <a:rPr lang="ja-JP" altLang="en-US" sz="1200" dirty="0">
                <a:latin typeface="ＭＳ Ｐゴシック" panose="020B0600070205080204" pitchFamily="50" charset="-128"/>
              </a:rPr>
              <a:t>は、</a:t>
            </a:r>
            <a:r>
              <a:rPr lang="ja-JP" altLang="ja-JP" sz="1200" dirty="0">
                <a:latin typeface="ＭＳ Ｐゴシック" panose="020B0600070205080204" pitchFamily="50" charset="-128"/>
              </a:rPr>
              <a:t>統計審議会経済指標部会勧告（</a:t>
            </a:r>
            <a:r>
              <a:rPr lang="en-US" altLang="ja-JP" sz="1200" dirty="0">
                <a:latin typeface="ＭＳ Ｐゴシック" panose="020B0600070205080204" pitchFamily="50" charset="-128"/>
              </a:rPr>
              <a:t>1979</a:t>
            </a:r>
            <a:r>
              <a:rPr lang="ja-JP" altLang="ja-JP" sz="1200" dirty="0">
                <a:latin typeface="ＭＳ Ｐゴシック" panose="020B0600070205080204" pitchFamily="50" charset="-128"/>
              </a:rPr>
              <a:t>年9月）</a:t>
            </a:r>
            <a:r>
              <a:rPr lang="ja-JP" altLang="en-US" sz="1200" dirty="0">
                <a:latin typeface="ＭＳ Ｐゴシック" panose="020B0600070205080204" pitchFamily="50" charset="-128"/>
              </a:rPr>
              <a:t>によりセンサス局法</a:t>
            </a:r>
            <a:r>
              <a:rPr lang="ja-JP" altLang="ja-JP" sz="1200" dirty="0">
                <a:latin typeface="ＭＳ Ｐゴシック" panose="020B0600070205080204" pitchFamily="50" charset="-128"/>
              </a:rPr>
              <a:t>X-12ARIMAを利用</a:t>
            </a:r>
            <a:r>
              <a:rPr lang="ja-JP" altLang="en-US" sz="1200" dirty="0">
                <a:latin typeface="ＭＳ Ｐゴシック" panose="020B0600070205080204" pitchFamily="50" charset="-128"/>
              </a:rPr>
              <a:t>しています。</a:t>
            </a:r>
          </a:p>
          <a:p>
            <a:pPr eaLnBrk="1" hangingPunct="1">
              <a:buFont typeface="Wingdings" panose="05000000000000000000" pitchFamily="2" charset="2"/>
              <a:buNone/>
              <a:defRPr/>
            </a:pPr>
            <a:r>
              <a:rPr lang="ja-JP" altLang="ja-JP" sz="1050" dirty="0">
                <a:latin typeface="ＭＳ Ｐゴシック" panose="020B0600070205080204" pitchFamily="50" charset="-128"/>
              </a:rPr>
              <a:t>　　</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22372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400" dirty="0"/>
              <a:t>季節指数例</a:t>
            </a:r>
            <a:br>
              <a:rPr lang="en-US" altLang="ja-JP" sz="1400" dirty="0"/>
            </a:br>
            <a:r>
              <a:rPr lang="ja-JP" altLang="en-US" sz="1400" dirty="0"/>
              <a:t>　兵庫県鉱工業指数の</a:t>
            </a:r>
            <a:r>
              <a:rPr lang="ja-JP" altLang="en-US" sz="1200" dirty="0"/>
              <a:t>原指数</a:t>
            </a:r>
            <a:r>
              <a:rPr lang="en-US" altLang="ja-JP" sz="1200" dirty="0"/>
              <a:t>(</a:t>
            </a:r>
            <a:r>
              <a:rPr lang="ja-JP" altLang="en-US" sz="1200" dirty="0"/>
              <a:t>赤点線）と季節調整済指数</a:t>
            </a:r>
            <a:r>
              <a:rPr lang="en-US" altLang="ja-JP" sz="1200" dirty="0"/>
              <a:t>(</a:t>
            </a:r>
            <a:r>
              <a:rPr lang="ja-JP" altLang="en-US" sz="1200" dirty="0"/>
              <a:t>黒実線）の推移のグラフです。</a:t>
            </a:r>
            <a:endParaRPr lang="en-US" altLang="ja-JP" sz="1200" dirty="0"/>
          </a:p>
          <a:p>
            <a:r>
              <a:rPr kumimoji="1" lang="ja-JP" altLang="en-US" sz="1200" dirty="0"/>
              <a:t>原指数は、特定の月に増加、減少があります。</a:t>
            </a:r>
            <a:endParaRPr kumimoji="1" lang="en-US" altLang="ja-JP" sz="1200" dirty="0"/>
          </a:p>
          <a:p>
            <a:r>
              <a:rPr kumimoji="1" lang="ja-JP" altLang="en-US" sz="1200" dirty="0"/>
              <a:t>この大きな変動が、季節調整により滑らかになり、変動トレンドが読みとりやすくなります。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9588491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800" dirty="0"/>
              <a:t>季節指数例</a:t>
            </a:r>
            <a:endParaRPr lang="en-US" altLang="ja-JP" sz="1800" dirty="0"/>
          </a:p>
          <a:p>
            <a:r>
              <a:rPr lang="ja-JP" altLang="en-US" sz="1800" dirty="0"/>
              <a:t>兵庫県鉱工業指数</a:t>
            </a:r>
            <a:r>
              <a:rPr lang="ja-JP" altLang="ja-JP" sz="1600" dirty="0"/>
              <a:t>（</a:t>
            </a:r>
            <a:r>
              <a:rPr lang="ja-JP" altLang="en-US" sz="1600" dirty="0"/>
              <a:t>生産・出荷・在庫指数</a:t>
            </a:r>
            <a:r>
              <a:rPr lang="ja-JP" altLang="ja-JP" sz="1600" dirty="0"/>
              <a:t>）</a:t>
            </a:r>
            <a:r>
              <a:rPr lang="ja-JP" altLang="en-US" sz="1600" dirty="0"/>
              <a:t>の季節要素</a:t>
            </a:r>
            <a:r>
              <a:rPr lang="en-US" altLang="ja-JP" sz="1600" dirty="0"/>
              <a:t>(</a:t>
            </a:r>
            <a:r>
              <a:rPr lang="ja-JP" altLang="en-US" sz="1600" dirty="0"/>
              <a:t>平年値）の推移のグラフです。</a:t>
            </a:r>
            <a:br>
              <a:rPr lang="en-US" altLang="ja-JP" sz="1600" dirty="0"/>
            </a:br>
            <a:r>
              <a:rPr lang="ja-JP" altLang="en-US" sz="1200" dirty="0">
                <a:latin typeface="+mn-ea"/>
                <a:ea typeface="+mn-ea"/>
              </a:rPr>
              <a:t>生産が多い月は、決算期の</a:t>
            </a:r>
            <a:r>
              <a:rPr lang="en-US" altLang="ja-JP" sz="1200" dirty="0">
                <a:latin typeface="+mn-ea"/>
                <a:ea typeface="+mn-ea"/>
              </a:rPr>
              <a:t>3</a:t>
            </a:r>
            <a:r>
              <a:rPr lang="ja-JP" altLang="en-US" sz="1200" dirty="0">
                <a:latin typeface="+mn-ea"/>
                <a:ea typeface="+mn-ea"/>
              </a:rPr>
              <a:t>月</a:t>
            </a:r>
            <a:r>
              <a:rPr lang="en-US" altLang="ja-JP" sz="1200" dirty="0">
                <a:latin typeface="+mn-ea"/>
                <a:ea typeface="+mn-ea"/>
              </a:rPr>
              <a:t>(</a:t>
            </a:r>
            <a:r>
              <a:rPr lang="ja-JP" altLang="en-US" sz="1200" dirty="0">
                <a:latin typeface="+mn-ea"/>
                <a:ea typeface="+mn-ea"/>
              </a:rPr>
              <a:t>年度末）、</a:t>
            </a:r>
            <a:r>
              <a:rPr lang="en-US" altLang="ja-JP" sz="1200" dirty="0">
                <a:latin typeface="+mn-ea"/>
                <a:ea typeface="+mn-ea"/>
              </a:rPr>
              <a:t>12</a:t>
            </a:r>
            <a:r>
              <a:rPr lang="ja-JP" altLang="en-US" sz="1200" dirty="0">
                <a:latin typeface="+mn-ea"/>
                <a:ea typeface="+mn-ea"/>
              </a:rPr>
              <a:t>月</a:t>
            </a:r>
            <a:r>
              <a:rPr lang="en-US" altLang="ja-JP" sz="1200" dirty="0">
                <a:latin typeface="+mn-ea"/>
                <a:ea typeface="+mn-ea"/>
              </a:rPr>
              <a:t>(</a:t>
            </a:r>
            <a:r>
              <a:rPr lang="ja-JP" altLang="en-US" sz="1200" dirty="0">
                <a:latin typeface="+mn-ea"/>
                <a:ea typeface="+mn-ea"/>
              </a:rPr>
              <a:t>年末）、生産が少ない月は、休日が多い</a:t>
            </a:r>
            <a:r>
              <a:rPr lang="en-US" altLang="ja-JP" sz="1200" dirty="0">
                <a:latin typeface="+mn-ea"/>
                <a:ea typeface="+mn-ea"/>
              </a:rPr>
              <a:t>1</a:t>
            </a:r>
            <a:r>
              <a:rPr lang="ja-JP" altLang="en-US" sz="1200" dirty="0">
                <a:latin typeface="+mn-ea"/>
                <a:ea typeface="+mn-ea"/>
              </a:rPr>
              <a:t>月</a:t>
            </a:r>
            <a:r>
              <a:rPr lang="en-US" altLang="ja-JP" sz="1200" dirty="0">
                <a:latin typeface="+mn-ea"/>
                <a:ea typeface="+mn-ea"/>
              </a:rPr>
              <a:t>(</a:t>
            </a:r>
            <a:r>
              <a:rPr lang="ja-JP" altLang="en-US" sz="1200" dirty="0">
                <a:latin typeface="+mn-ea"/>
                <a:ea typeface="+mn-ea"/>
              </a:rPr>
              <a:t>年始）、</a:t>
            </a:r>
            <a:r>
              <a:rPr lang="en-US" altLang="ja-JP" sz="1200" dirty="0">
                <a:latin typeface="+mn-ea"/>
                <a:ea typeface="+mn-ea"/>
              </a:rPr>
              <a:t>5</a:t>
            </a:r>
            <a:r>
              <a:rPr lang="ja-JP" altLang="en-US" sz="1200" dirty="0">
                <a:latin typeface="+mn-ea"/>
                <a:ea typeface="+mn-ea"/>
              </a:rPr>
              <a:t>月（</a:t>
            </a:r>
            <a:r>
              <a:rPr lang="en-US" altLang="ja-JP" sz="1200" dirty="0">
                <a:latin typeface="+mn-ea"/>
                <a:ea typeface="+mn-ea"/>
              </a:rPr>
              <a:t>GW</a:t>
            </a:r>
            <a:r>
              <a:rPr lang="ja-JP" altLang="en-US" sz="1200" dirty="0">
                <a:latin typeface="+mn-ea"/>
                <a:ea typeface="+mn-ea"/>
              </a:rPr>
              <a:t>）、</a:t>
            </a:r>
            <a:r>
              <a:rPr lang="en-US" altLang="ja-JP" sz="1200" dirty="0">
                <a:latin typeface="+mn-ea"/>
                <a:ea typeface="+mn-ea"/>
              </a:rPr>
              <a:t>8</a:t>
            </a:r>
            <a:r>
              <a:rPr lang="ja-JP" altLang="en-US" sz="1200" dirty="0">
                <a:latin typeface="+mn-ea"/>
                <a:ea typeface="+mn-ea"/>
              </a:rPr>
              <a:t>月（夏休み）であることがわかります。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8756054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r>
              <a:rPr lang="ja-JP" altLang="en-US" sz="1200" dirty="0"/>
              <a:t>データ加工例を生産額推計方法で説明します。</a:t>
            </a:r>
            <a:endParaRPr lang="en-US" altLang="ja-JP" dirty="0"/>
          </a:p>
          <a:p>
            <a:pPr marL="0" indent="0">
              <a:buFont typeface="Wingdings" panose="05000000000000000000" pitchFamily="2" charset="2"/>
              <a:buNone/>
            </a:pPr>
            <a:r>
              <a:rPr lang="ja-JP" altLang="en-US" dirty="0"/>
              <a:t>・人的接近法は、世帯等支出額を個人、世帯データから推計します。</a:t>
            </a:r>
            <a:endParaRPr lang="en-US" altLang="ja-JP" dirty="0"/>
          </a:p>
          <a:p>
            <a:pPr marL="0" indent="0">
              <a:buFont typeface="Wingdings" panose="05000000000000000000" pitchFamily="2" charset="2"/>
              <a:buNone/>
            </a:pPr>
            <a:r>
              <a:rPr lang="ja-JP" altLang="en-US" dirty="0"/>
              <a:t>・物的接近法は、生産額、出荷額データをモノやサービスなどの商品の流れから推計します。</a:t>
            </a:r>
            <a:endParaRPr lang="en-US" altLang="ja-JP" dirty="0"/>
          </a:p>
          <a:p>
            <a:pPr marL="0" indent="0">
              <a:buNone/>
            </a:pPr>
            <a:r>
              <a:rPr lang="ja-JP" altLang="en-US" dirty="0"/>
              <a:t>・積み上げ推計は、</a:t>
            </a:r>
            <a:r>
              <a:rPr lang="en-US" altLang="ja-JP" dirty="0"/>
              <a:t>1</a:t>
            </a:r>
            <a:r>
              <a:rPr lang="ja-JP" altLang="en-US" dirty="0"/>
              <a:t>次統計集計値から算出され、推計値の精度は高い。</a:t>
            </a:r>
            <a:endParaRPr lang="ja-JP" altLang="ja-JP" dirty="0"/>
          </a:p>
          <a:p>
            <a:pPr marL="0" indent="0">
              <a:buNone/>
            </a:pPr>
            <a:r>
              <a:rPr lang="ja-JP" altLang="en-US" dirty="0"/>
              <a:t>・簡易</a:t>
            </a:r>
            <a:r>
              <a:rPr lang="en-US" altLang="ja-JP" dirty="0"/>
              <a:t>(</a:t>
            </a:r>
            <a:r>
              <a:rPr lang="ja-JP" altLang="en-US" dirty="0"/>
              <a:t>按分）推計は、全国データと地域データを組み合わせ、産出額</a:t>
            </a:r>
            <a:r>
              <a:rPr lang="en-US" altLang="ja-JP" dirty="0"/>
              <a:t>(</a:t>
            </a:r>
            <a:r>
              <a:rPr lang="ja-JP" altLang="en-US" dirty="0"/>
              <a:t>地域データ）</a:t>
            </a:r>
            <a:r>
              <a:rPr lang="en-US" altLang="ja-JP" dirty="0"/>
              <a:t>×</a:t>
            </a:r>
            <a:r>
              <a:rPr lang="ja-JP" altLang="en-US" dirty="0"/>
              <a:t>付加価値率</a:t>
            </a:r>
            <a:r>
              <a:rPr lang="en-US" altLang="ja-JP" dirty="0"/>
              <a:t>(</a:t>
            </a:r>
            <a:r>
              <a:rPr lang="ja-JP" altLang="en-US" dirty="0"/>
              <a:t>全国データ）で算出され、推計値の精度は積み上げ推計と比べ低くなります。</a:t>
            </a:r>
            <a:endParaRPr lang="en-US" altLang="ja-JP" dirty="0"/>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3941946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119376FF-09CE-428C-8043-78DB73EC928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defTabSz="914400"/>
            <a:fld id="{16659C0F-BC13-4E34-B779-6889385A0F5F}" type="slidenum">
              <a:rPr lang="ja-JP" altLang="en-US" smtClean="0">
                <a:latin typeface="Times New Roman" panose="02020603050405020304" pitchFamily="18" charset="0"/>
              </a:rPr>
              <a:pPr defTabSz="914400"/>
              <a:t>38</a:t>
            </a:fld>
            <a:endParaRPr lang="en-US" altLang="ja-JP">
              <a:latin typeface="Times New Roman" panose="02020603050405020304" pitchFamily="18" charset="0"/>
            </a:endParaRPr>
          </a:p>
        </p:txBody>
      </p:sp>
      <p:sp>
        <p:nvSpPr>
          <p:cNvPr id="76803" name="Rectangle 2">
            <a:extLst>
              <a:ext uri="{FF2B5EF4-FFF2-40B4-BE49-F238E27FC236}">
                <a16:creationId xmlns:a16="http://schemas.microsoft.com/office/drawing/2014/main" id="{FF329DA0-12C8-4770-BEF4-79116A0E13C4}"/>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0606434A-7208-4F62-8D4E-7E3CE077563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defRPr/>
            </a:pPr>
            <a:r>
              <a:rPr lang="ja-JP" altLang="en-US" sz="1200" dirty="0">
                <a:latin typeface="ＭＳ Ｐゴシック" panose="020B0600070205080204" pitchFamily="50" charset="-128"/>
              </a:rPr>
              <a:t>地域データの推計方法例について説明します。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・全国値分割の方法です。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　地域値＝</a:t>
            </a:r>
            <a:r>
              <a:rPr lang="en-US" altLang="ja-JP" dirty="0">
                <a:latin typeface="ＭＳ Ｐゴシック" panose="020B0600070205080204" pitchFamily="50" charset="-128"/>
              </a:rPr>
              <a:t>①</a:t>
            </a:r>
            <a:r>
              <a:rPr lang="ja-JP" altLang="en-US" dirty="0">
                <a:latin typeface="ＭＳ Ｐゴシック" panose="020B0600070205080204" pitchFamily="50" charset="-128"/>
              </a:rPr>
              <a:t>全国当該係数</a:t>
            </a:r>
            <a:r>
              <a:rPr lang="en-US" altLang="ja-JP" dirty="0">
                <a:latin typeface="ＭＳ Ｐゴシック" panose="020B0600070205080204" pitchFamily="50" charset="-128"/>
              </a:rPr>
              <a:t>×②</a:t>
            </a:r>
            <a:r>
              <a:rPr lang="ja-JP" altLang="en-US" dirty="0">
                <a:latin typeface="ＭＳ Ｐゴシック" panose="020B0600070205080204" pitchFamily="50" charset="-128"/>
              </a:rPr>
              <a:t>分割比率</a:t>
            </a:r>
          </a:p>
          <a:p>
            <a:pPr eaLnBrk="1" hangingPunct="1">
              <a:buFont typeface="Wingdings" panose="05000000000000000000" pitchFamily="2" charset="2"/>
              <a:buNone/>
              <a:defRPr/>
            </a:pPr>
            <a:r>
              <a:rPr lang="ja-JP" altLang="en-US" sz="1200" dirty="0">
                <a:latin typeface="ＭＳ Ｐゴシック" panose="020B0600070205080204" pitchFamily="50" charset="-128"/>
              </a:rPr>
              <a:t>　分割比率資料は、</a:t>
            </a:r>
            <a:r>
              <a:rPr lang="en-US" altLang="ja-JP" sz="1200" dirty="0">
                <a:latin typeface="ＭＳ Ｐゴシック" panose="020B0600070205080204" pitchFamily="50" charset="-128"/>
              </a:rPr>
              <a:t>GDP(</a:t>
            </a:r>
            <a:r>
              <a:rPr lang="ja-JP" altLang="en-US" sz="1200" dirty="0">
                <a:latin typeface="ＭＳ Ｐゴシック" panose="020B0600070205080204" pitchFamily="50" charset="-128"/>
              </a:rPr>
              <a:t>付加価値額）、従業者数（経済センサス等）</a:t>
            </a:r>
          </a:p>
          <a:p>
            <a:pPr eaLnBrk="1" hangingPunct="1">
              <a:buFont typeface="Wingdings" panose="05000000000000000000" pitchFamily="2" charset="2"/>
              <a:buNone/>
              <a:defRPr/>
            </a:pPr>
            <a:r>
              <a:rPr lang="ja-JP" altLang="en-US" sz="1200" dirty="0">
                <a:latin typeface="ＭＳ Ｐゴシック" panose="020B0600070205080204" pitchFamily="50" charset="-128"/>
              </a:rPr>
              <a:t>　分割指標例は、売上高、契約数、自動車保有台数などです。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・補助系列による延長推計の方法は次のとおりです。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当該年度年間販売額＝</a:t>
            </a:r>
            <a:r>
              <a:rPr lang="en-US" altLang="ja-JP" sz="1200" dirty="0">
                <a:latin typeface="ＭＳ Ｐゴシック" panose="020B0600070205080204" pitchFamily="50" charset="-128"/>
              </a:rPr>
              <a:t>①</a:t>
            </a:r>
            <a:r>
              <a:rPr lang="ja-JP" altLang="en-US" sz="1200" dirty="0">
                <a:latin typeface="ＭＳ Ｐゴシック" panose="020B0600070205080204" pitchFamily="50" charset="-128"/>
              </a:rPr>
              <a:t>ベンチマーク値</a:t>
            </a:r>
            <a:r>
              <a:rPr lang="en-US" altLang="ja-JP" sz="1200" dirty="0">
                <a:latin typeface="ＭＳ Ｐゴシック" panose="020B0600070205080204" pitchFamily="50" charset="-128"/>
              </a:rPr>
              <a:t>×②</a:t>
            </a:r>
            <a:r>
              <a:rPr lang="ja-JP" altLang="en-US" sz="1200" dirty="0">
                <a:latin typeface="ＭＳ Ｐゴシック" panose="020B0600070205080204" pitchFamily="50" charset="-128"/>
              </a:rPr>
              <a:t>補助系列増減率</a:t>
            </a:r>
          </a:p>
          <a:p>
            <a:pPr eaLnBrk="1" hangingPunct="1">
              <a:buFont typeface="Wingdings" panose="05000000000000000000" pitchFamily="2" charset="2"/>
              <a:buNone/>
              <a:defRPr/>
            </a:pPr>
            <a:r>
              <a:rPr lang="en-US" altLang="ja-JP" sz="1200" dirty="0">
                <a:latin typeface="ＭＳ Ｐゴシック" panose="020B0600070205080204" pitchFamily="50" charset="-128"/>
              </a:rPr>
              <a:t>①</a:t>
            </a:r>
            <a:r>
              <a:rPr lang="ja-JP" altLang="en-US" sz="1200" dirty="0">
                <a:latin typeface="ＭＳ Ｐゴシック" panose="020B0600070205080204" pitchFamily="50" charset="-128"/>
              </a:rPr>
              <a:t>年間販売額（商業統計）年次データ（全数）で周期データです。</a:t>
            </a:r>
          </a:p>
          <a:p>
            <a:pPr eaLnBrk="1" hangingPunct="1">
              <a:buFont typeface="Wingdings" panose="05000000000000000000" pitchFamily="2" charset="2"/>
              <a:buNone/>
              <a:defRPr/>
            </a:pPr>
            <a:r>
              <a:rPr lang="en-US" altLang="ja-JP" sz="1200" dirty="0">
                <a:latin typeface="ＭＳ Ｐゴシック" panose="020B0600070205080204" pitchFamily="50" charset="-128"/>
              </a:rPr>
              <a:t>②</a:t>
            </a:r>
            <a:r>
              <a:rPr lang="ja-JP" altLang="en-US" sz="1200" dirty="0">
                <a:latin typeface="ＭＳ Ｐゴシック" panose="020B0600070205080204" pitchFamily="50" charset="-128"/>
              </a:rPr>
              <a:t>商業販売額</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商業動態統計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月次データ</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標本）で年次データです。</a:t>
            </a:r>
          </a:p>
          <a:p>
            <a:pPr eaLnBrk="1" hangingPunct="1"/>
            <a:endParaRPr lang="ja-JP" altLang="en-US" dirty="0">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ja-JP" sz="1200" dirty="0"/>
              <a:t>時系列データの断層処理</a:t>
            </a:r>
            <a:r>
              <a:rPr lang="ja-JP" altLang="en-US" sz="1200" dirty="0"/>
              <a:t>方法を説明します。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a:t>
            </a:r>
            <a:r>
              <a:rPr lang="ja-JP" altLang="ja-JP" dirty="0">
                <a:latin typeface="ＭＳ Ｐゴシック" panose="020B0600070205080204" pitchFamily="50" charset="-128"/>
              </a:rPr>
              <a:t>データの断層</a:t>
            </a:r>
            <a:r>
              <a:rPr lang="ja-JP" altLang="en-US" dirty="0">
                <a:latin typeface="ＭＳ Ｐゴシック" panose="020B0600070205080204" pitchFamily="50" charset="-128"/>
              </a:rPr>
              <a:t>は、</a:t>
            </a:r>
            <a:r>
              <a:rPr lang="ja-JP" altLang="ja-JP" sz="1200" dirty="0">
                <a:latin typeface="ＭＳ Ｐゴシック" panose="020B0600070205080204" pitchFamily="50" charset="-128"/>
              </a:rPr>
              <a:t>調査</a:t>
            </a:r>
            <a:r>
              <a:rPr lang="ja-JP" altLang="en-US" sz="1200" dirty="0">
                <a:latin typeface="ＭＳ Ｐゴシック" panose="020B0600070205080204" pitchFamily="50" charset="-128"/>
              </a:rPr>
              <a:t>方法、基準年</a:t>
            </a:r>
            <a:r>
              <a:rPr lang="ja-JP" altLang="ja-JP" sz="1200" dirty="0">
                <a:latin typeface="ＭＳ Ｐゴシック" panose="020B0600070205080204" pitchFamily="50" charset="-128"/>
              </a:rPr>
              <a:t>の変更によ</a:t>
            </a:r>
            <a:r>
              <a:rPr lang="ja-JP" altLang="en-US" sz="1200" dirty="0">
                <a:latin typeface="ＭＳ Ｐゴシック" panose="020B0600070205080204" pitchFamily="50" charset="-128"/>
              </a:rPr>
              <a:t>り実績値等と連続しない場合です。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　断層を調整し、指数の連続性を確保するため次の方法で補正した時系列データを作成します。</a:t>
            </a:r>
          </a:p>
          <a:p>
            <a:pPr eaLnBrk="1" hangingPunct="1">
              <a:buFont typeface="Wingdings" panose="05000000000000000000" pitchFamily="2" charset="2"/>
              <a:buNone/>
              <a:defRPr/>
            </a:pPr>
            <a:r>
              <a:rPr lang="ja-JP" altLang="en-US" sz="1600" dirty="0">
                <a:latin typeface="ＭＳ Ｐゴシック" panose="020B0600070205080204" pitchFamily="50" charset="-128"/>
              </a:rPr>
              <a:t>・</a:t>
            </a:r>
            <a:r>
              <a:rPr lang="ja-JP" altLang="ja-JP" dirty="0">
                <a:latin typeface="ＭＳ Ｐゴシック" panose="020B0600070205080204" pitchFamily="50" charset="-128"/>
              </a:rPr>
              <a:t>断層処理の方法</a:t>
            </a:r>
            <a:r>
              <a:rPr lang="ja-JP" altLang="en-US" dirty="0">
                <a:latin typeface="ＭＳ Ｐゴシック" panose="020B0600070205080204" pitchFamily="50" charset="-128"/>
              </a:rPr>
              <a:t>　</a:t>
            </a:r>
            <a:r>
              <a:rPr lang="ja-JP" altLang="ja-JP" sz="1200" dirty="0">
                <a:latin typeface="ＭＳ Ｐゴシック" panose="020B0600070205080204" pitchFamily="50" charset="-128"/>
              </a:rPr>
              <a:t>接続係数（リンク係数）により行</a:t>
            </a:r>
            <a:r>
              <a:rPr lang="ja-JP" altLang="en-US" sz="1200" dirty="0">
                <a:latin typeface="ＭＳ Ｐゴシック" panose="020B0600070205080204" pitchFamily="50" charset="-128"/>
              </a:rPr>
              <a:t>います。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　実数値は、過去の数値に遡及して修正します。</a:t>
            </a:r>
            <a:endParaRPr lang="en-US" altLang="ja-JP" sz="1200" dirty="0">
              <a:latin typeface="ＭＳ Ｐゴシック" panose="020B0600070205080204" pitchFamily="50" charset="-128"/>
            </a:endParaRPr>
          </a:p>
          <a:p>
            <a:pPr eaLnBrk="1" hangingPunct="1">
              <a:buFont typeface="Wingdings" panose="05000000000000000000" pitchFamily="2" charset="2"/>
              <a:buNone/>
              <a:defRPr/>
            </a:pPr>
            <a:r>
              <a:rPr lang="ja-JP" altLang="en-US" sz="1200" dirty="0">
                <a:latin typeface="ＭＳ Ｐゴシック" panose="020B0600070205080204" pitchFamily="50" charset="-128"/>
              </a:rPr>
              <a:t>　指数は、将来の数値を修正します。</a:t>
            </a:r>
            <a:endParaRPr lang="en-US" altLang="ja-JP" sz="12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354645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a:extLst>
              <a:ext uri="{FF2B5EF4-FFF2-40B4-BE49-F238E27FC236}">
                <a16:creationId xmlns:a16="http://schemas.microsoft.com/office/drawing/2014/main" id="{74C91760-3644-48E8-B81C-72CF1A68877E}"/>
              </a:ext>
            </a:extLst>
          </p:cNvPr>
          <p:cNvSpPr>
            <a:spLocks noGrp="1" noRot="1" noChangeAspect="1" noChangeArrowheads="1" noTextEdit="1"/>
          </p:cNvSpPr>
          <p:nvPr>
            <p:ph type="sldImg"/>
          </p:nvPr>
        </p:nvSpPr>
        <p:spPr>
          <a:ln/>
        </p:spPr>
      </p:sp>
      <p:sp>
        <p:nvSpPr>
          <p:cNvPr id="11267" name="ノート プレースホルダー 2">
            <a:extLst>
              <a:ext uri="{FF2B5EF4-FFF2-40B4-BE49-F238E27FC236}">
                <a16:creationId xmlns:a16="http://schemas.microsoft.com/office/drawing/2014/main" id="{BA1D408A-0E19-4065-9C42-B6F57C4BD8F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defRPr/>
            </a:pPr>
            <a:r>
              <a:rPr lang="ja-JP" altLang="en-US" sz="1200" dirty="0">
                <a:solidFill>
                  <a:srgbClr val="002060"/>
                </a:solidFill>
                <a:latin typeface="+mn-ea"/>
                <a:ea typeface="+mn-ea"/>
              </a:rPr>
              <a:t>統計を見る視点について説明します。</a:t>
            </a:r>
            <a:endParaRPr lang="en-US" altLang="ja-JP" dirty="0">
              <a:latin typeface="+mn-ea"/>
            </a:endParaRPr>
          </a:p>
          <a:p>
            <a:pPr>
              <a:buFont typeface="Wingdings" panose="05000000000000000000" pitchFamily="2" charset="2"/>
              <a:buNone/>
              <a:defRPr/>
            </a:pPr>
            <a:r>
              <a:rPr lang="ja-JP" altLang="en-US" dirty="0">
                <a:latin typeface="+mn-ea"/>
              </a:rPr>
              <a:t>データをマップやグラフにより可視化することにより異なる視点から地域経済の特性や変化を探ることできます。</a:t>
            </a:r>
            <a:endParaRPr lang="en-US" altLang="ja-JP" dirty="0">
              <a:latin typeface="+mn-ea"/>
            </a:endParaRPr>
          </a:p>
          <a:p>
            <a:pPr>
              <a:buFont typeface="Wingdings" panose="05000000000000000000" pitchFamily="2" charset="2"/>
              <a:buNone/>
              <a:defRPr/>
            </a:pPr>
            <a:r>
              <a:rPr lang="ja-JP" altLang="en-US" sz="1400" dirty="0">
                <a:latin typeface="+mn-ea"/>
              </a:rPr>
              <a:t>・鳥の目は、</a:t>
            </a:r>
            <a:r>
              <a:rPr lang="ja-JP" altLang="en-US" dirty="0">
                <a:latin typeface="+mn-ea"/>
              </a:rPr>
              <a:t>全体を俯瞰し、全貌を一目でつかむ視点です。</a:t>
            </a:r>
            <a:endParaRPr lang="en-US" altLang="ja-JP" dirty="0">
              <a:latin typeface="+mn-ea"/>
            </a:endParaRPr>
          </a:p>
          <a:p>
            <a:pPr>
              <a:buFont typeface="Wingdings" panose="05000000000000000000" pitchFamily="2" charset="2"/>
              <a:buNone/>
              <a:defRPr/>
            </a:pPr>
            <a:r>
              <a:rPr lang="ja-JP" altLang="en-US" sz="1400" dirty="0">
                <a:latin typeface="+mn-ea"/>
              </a:rPr>
              <a:t>・虫の目は、</a:t>
            </a:r>
            <a:r>
              <a:rPr lang="ja-JP" altLang="en-US" dirty="0">
                <a:latin typeface="+mn-ea"/>
              </a:rPr>
              <a:t>細部に着目し、注目ポイントをフォーカスする視点です。</a:t>
            </a:r>
            <a:endParaRPr lang="en-US" altLang="ja-JP" dirty="0">
              <a:latin typeface="+mn-ea"/>
            </a:endParaRPr>
          </a:p>
          <a:p>
            <a:pPr>
              <a:buFont typeface="Wingdings" panose="05000000000000000000" pitchFamily="2" charset="2"/>
              <a:buNone/>
              <a:defRPr/>
            </a:pPr>
            <a:r>
              <a:rPr lang="ja-JP" altLang="en-US" sz="1400" dirty="0">
                <a:latin typeface="+mn-ea"/>
              </a:rPr>
              <a:t>・魚の目は、時系列データの</a:t>
            </a:r>
            <a:r>
              <a:rPr lang="ja-JP" altLang="en-US" dirty="0">
                <a:latin typeface="+mn-ea"/>
              </a:rPr>
              <a:t>潮目を読み、時間経過を意識した視点です。</a:t>
            </a:r>
            <a:endParaRPr lang="en-US" altLang="ja-JP" dirty="0">
              <a:latin typeface="+mn-ea"/>
            </a:endParaRPr>
          </a:p>
          <a:p>
            <a:endParaRPr lang="ja-JP" altLang="en-US" dirty="0">
              <a:latin typeface="Arial" panose="020B0604020202020204" pitchFamily="34" charset="0"/>
            </a:endParaRPr>
          </a:p>
        </p:txBody>
      </p:sp>
      <p:sp>
        <p:nvSpPr>
          <p:cNvPr id="11268" name="スライド番号プレースホルダー 3">
            <a:extLst>
              <a:ext uri="{FF2B5EF4-FFF2-40B4-BE49-F238E27FC236}">
                <a16:creationId xmlns:a16="http://schemas.microsoft.com/office/drawing/2014/main" id="{1BFAC6F0-1E65-4753-8D7F-EE8AE88406D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defTabSz="914400"/>
            <a:fld id="{4E3112F2-347C-487C-A818-1B34F0C9B6F6}" type="slidenum">
              <a:rPr lang="ja-JP" altLang="en-US" smtClean="0">
                <a:latin typeface="Times New Roman" panose="02020603050405020304" pitchFamily="18" charset="0"/>
              </a:rPr>
              <a:pPr defTabSz="914400"/>
              <a:t>4</a:t>
            </a:fld>
            <a:endParaRPr lang="en-US" altLang="ja-JP">
              <a:latin typeface="Times New Roman" panose="02020603050405020304"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latin typeface="ＭＳ Ｐゴシック" panose="020B0600070205080204" pitchFamily="50" charset="-128"/>
              </a:rPr>
              <a:t>経済指標の利用に向けてのまとめです。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地域の経済と産業の関係が読み解け</a:t>
            </a:r>
            <a:r>
              <a:rPr lang="ja-JP" altLang="en-US" dirty="0">
                <a:latin typeface="ＭＳ Ｐゴシック" panose="020B0600070205080204" pitchFamily="50" charset="-128"/>
              </a:rPr>
              <a:t>ます。</a:t>
            </a: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en-US" dirty="0">
                <a:latin typeface="ＭＳ Ｐゴシック" panose="020B0600070205080204" pitchFamily="50" charset="-128"/>
              </a:rPr>
              <a:t>これは、構造分析、水準分析（指標、統計量）で確認します。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地域の自立性と産業基盤の把握でき</a:t>
            </a:r>
            <a:r>
              <a:rPr lang="ja-JP" altLang="en-US" dirty="0">
                <a:latin typeface="ＭＳ Ｐゴシック" panose="020B0600070205080204" pitchFamily="50" charset="-128"/>
              </a:rPr>
              <a:t>ます。</a:t>
            </a: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en-US" dirty="0">
                <a:latin typeface="ＭＳ Ｐゴシック" panose="020B0600070205080204" pitchFamily="50" charset="-128"/>
              </a:rPr>
              <a:t>これは、傾向分析、規模分析（分類組み替え）で確認します。</a:t>
            </a:r>
          </a:p>
          <a:p>
            <a:pPr eaLnBrk="1" hangingPunct="1">
              <a:buFont typeface="Wingdings" panose="05000000000000000000" pitchFamily="2" charset="2"/>
              <a:buNone/>
              <a:defRPr/>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地域間や自治体レベルの特徴が見え</a:t>
            </a:r>
            <a:r>
              <a:rPr lang="ja-JP" altLang="en-US" dirty="0">
                <a:latin typeface="ＭＳ Ｐゴシック" panose="020B0600070205080204" pitchFamily="50" charset="-128"/>
              </a:rPr>
              <a:t>ます。</a:t>
            </a: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en-US" dirty="0">
                <a:latin typeface="ＭＳ Ｐゴシック" panose="020B0600070205080204" pitchFamily="50" charset="-128"/>
              </a:rPr>
              <a:t>これは、</a:t>
            </a:r>
            <a:r>
              <a:rPr lang="ja-JP" altLang="ja-JP" dirty="0">
                <a:latin typeface="ＭＳ Ｐゴシック" panose="020B0600070205080204" pitchFamily="50" charset="-128"/>
              </a:rPr>
              <a:t>質的分析（人口・就業者１人当たり係数）</a:t>
            </a:r>
            <a:r>
              <a:rPr lang="ja-JP" altLang="en-US" dirty="0">
                <a:latin typeface="ＭＳ Ｐゴシック" panose="020B0600070205080204" pitchFamily="50" charset="-128"/>
              </a:rPr>
              <a:t>で確認します。</a:t>
            </a:r>
          </a:p>
          <a:p>
            <a:pPr eaLnBrk="1" hangingPunct="1">
              <a:buFont typeface="Wingdings" panose="05000000000000000000" pitchFamily="2" charset="2"/>
              <a:buNone/>
              <a:defRPr/>
            </a:pPr>
            <a:r>
              <a:rPr lang="ja-JP" altLang="en-US" sz="1100" dirty="0">
                <a:latin typeface="ＭＳ Ｐゴシック" panose="020B0600070205080204" pitchFamily="50" charset="-128"/>
              </a:rPr>
              <a:t>　</a:t>
            </a:r>
            <a:r>
              <a:rPr lang="ja-JP" altLang="ja-JP" sz="1100" dirty="0">
                <a:latin typeface="ＭＳ Ｐゴシック" panose="020B0600070205080204" pitchFamily="50" charset="-128"/>
              </a:rPr>
              <a:t>政策ニーズをデータ加工により</a:t>
            </a:r>
            <a:r>
              <a:rPr lang="ja-JP" altLang="en-US" sz="1100" dirty="0">
                <a:latin typeface="ＭＳ Ｐゴシック" panose="020B0600070205080204" pitchFamily="50" charset="-128"/>
              </a:rPr>
              <a:t>、データ</a:t>
            </a:r>
            <a:r>
              <a:rPr lang="ja-JP" altLang="ja-JP" sz="1100" dirty="0">
                <a:latin typeface="ＭＳ Ｐゴシック" panose="020B0600070205080204" pitchFamily="50" charset="-128"/>
              </a:rPr>
              <a:t>化</a:t>
            </a:r>
            <a:r>
              <a:rPr lang="en-US" altLang="ja-JP" sz="1100" dirty="0">
                <a:latin typeface="ＭＳ Ｐゴシック" panose="020B0600070205080204" pitchFamily="50" charset="-128"/>
              </a:rPr>
              <a:t>(</a:t>
            </a:r>
            <a:r>
              <a:rPr lang="ja-JP" altLang="en-US" sz="1100">
                <a:latin typeface="ＭＳ Ｐゴシック" panose="020B0600070205080204" pitchFamily="50" charset="-128"/>
              </a:rPr>
              <a:t>見える化）</a:t>
            </a:r>
            <a:r>
              <a:rPr lang="ja-JP" altLang="ja-JP" sz="1100">
                <a:latin typeface="ＭＳ Ｐゴシック" panose="020B0600070205080204" pitchFamily="50" charset="-128"/>
              </a:rPr>
              <a:t>により</a:t>
            </a:r>
            <a:r>
              <a:rPr lang="ja-JP" altLang="en-US" sz="1100">
                <a:latin typeface="ＭＳ Ｐゴシック" panose="020B0600070205080204" pitchFamily="50" charset="-128"/>
              </a:rPr>
              <a:t>、政策</a:t>
            </a:r>
            <a:r>
              <a:rPr lang="ja-JP" altLang="ja-JP" sz="1100">
                <a:latin typeface="ＭＳ Ｐゴシック" panose="020B0600070205080204" pitchFamily="50" charset="-128"/>
              </a:rPr>
              <a:t>課題</a:t>
            </a:r>
            <a:r>
              <a:rPr lang="ja-JP" altLang="en-US" sz="1100">
                <a:latin typeface="ＭＳ Ｐゴシック" panose="020B0600070205080204" pitchFamily="50" charset="-128"/>
              </a:rPr>
              <a:t>の</a:t>
            </a:r>
            <a:r>
              <a:rPr lang="ja-JP" altLang="ja-JP" sz="1100">
                <a:latin typeface="ＭＳ Ｐゴシック" panose="020B0600070205080204" pitchFamily="50" charset="-128"/>
              </a:rPr>
              <a:t>発見</a:t>
            </a:r>
            <a:r>
              <a:rPr lang="ja-JP" altLang="ja-JP" sz="1100" dirty="0">
                <a:latin typeface="ＭＳ Ｐゴシック" panose="020B0600070205080204" pitchFamily="50" charset="-128"/>
              </a:rPr>
              <a:t>、政策評価</a:t>
            </a:r>
            <a:r>
              <a:rPr lang="ja-JP" altLang="en-US" sz="1100" dirty="0">
                <a:latin typeface="ＭＳ Ｐゴシック" panose="020B0600070205080204" pitchFamily="50" charset="-128"/>
              </a:rPr>
              <a:t>への</a:t>
            </a:r>
            <a:r>
              <a:rPr lang="ja-JP" altLang="ja-JP" sz="1100" dirty="0">
                <a:latin typeface="ＭＳ Ｐゴシック" panose="020B0600070205080204" pitchFamily="50" charset="-128"/>
              </a:rPr>
              <a:t>活用</a:t>
            </a:r>
            <a:r>
              <a:rPr lang="ja-JP" altLang="en-US" sz="1100" dirty="0">
                <a:latin typeface="ＭＳ Ｐゴシック" panose="020B0600070205080204" pitchFamily="50" charset="-128"/>
              </a:rPr>
              <a:t>が求められます。</a:t>
            </a:r>
            <a:endParaRPr lang="ja-JP" altLang="ja-JP" sz="11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1168812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5ADC247-00D2-4300-8B40-05847F4C4EC8}"/>
              </a:ext>
            </a:extLst>
          </p:cNvPr>
          <p:cNvSpPr txBox="1">
            <a:spLocks noGrp="1" noChangeArrowheads="1"/>
          </p:cNvSpPr>
          <p:nvPr/>
        </p:nvSpPr>
        <p:spPr bwMode="auto">
          <a:xfrm>
            <a:off x="0" y="0"/>
            <a:ext cx="4279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69" tIns="0" rIns="19069" bIns="0"/>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i="1">
                <a:ea typeface="ＭＳ Ｐゴシック" panose="020B0600070205080204" pitchFamily="50" charset="-128"/>
              </a:rPr>
              <a:t>*</a:t>
            </a:r>
            <a:endParaRPr lang="ja-JP" altLang="en-US">
              <a:ea typeface="ＭＳ Ｐゴシック" panose="020B0600070205080204" pitchFamily="50" charset="-128"/>
            </a:endParaRPr>
          </a:p>
        </p:txBody>
      </p:sp>
      <p:sp>
        <p:nvSpPr>
          <p:cNvPr id="13315" name="Rectangle 3">
            <a:extLst>
              <a:ext uri="{FF2B5EF4-FFF2-40B4-BE49-F238E27FC236}">
                <a16:creationId xmlns:a16="http://schemas.microsoft.com/office/drawing/2014/main" id="{819F5968-808D-46DF-835F-5DDB6668DC0F}"/>
              </a:ext>
            </a:extLst>
          </p:cNvPr>
          <p:cNvSpPr txBox="1">
            <a:spLocks noGrp="1" noChangeArrowheads="1"/>
          </p:cNvSpPr>
          <p:nvPr/>
        </p:nvSpPr>
        <p:spPr bwMode="auto">
          <a:xfrm>
            <a:off x="5589588"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69" tIns="0" rIns="19069" bIns="0"/>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a:spcBef>
                <a:spcPct val="0"/>
              </a:spcBef>
            </a:pPr>
            <a:r>
              <a:rPr lang="ja-JP" altLang="en-US" sz="1000" i="1">
                <a:ea typeface="ＭＳ Ｐゴシック" panose="020B0600070205080204" pitchFamily="50" charset="-128"/>
              </a:rPr>
              <a:t>07/16/96</a:t>
            </a:r>
            <a:endParaRPr lang="ja-JP" altLang="en-US">
              <a:ea typeface="ＭＳ Ｐゴシック" panose="020B0600070205080204" pitchFamily="50" charset="-128"/>
            </a:endParaRPr>
          </a:p>
        </p:txBody>
      </p:sp>
      <p:sp>
        <p:nvSpPr>
          <p:cNvPr id="13316" name="Rectangle 6">
            <a:extLst>
              <a:ext uri="{FF2B5EF4-FFF2-40B4-BE49-F238E27FC236}">
                <a16:creationId xmlns:a16="http://schemas.microsoft.com/office/drawing/2014/main" id="{946B401F-998A-40B5-B523-30B37335C066}"/>
              </a:ext>
            </a:extLst>
          </p:cNvPr>
          <p:cNvSpPr txBox="1">
            <a:spLocks noGrp="1" noChangeArrowheads="1"/>
          </p:cNvSpPr>
          <p:nvPr/>
        </p:nvSpPr>
        <p:spPr bwMode="auto">
          <a:xfrm>
            <a:off x="0" y="6399213"/>
            <a:ext cx="4279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69" tIns="0" rIns="19069" bIns="0" anchor="b"/>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i="1">
                <a:ea typeface="ＭＳ Ｐゴシック" panose="020B0600070205080204" pitchFamily="50" charset="-128"/>
              </a:rPr>
              <a:t>*</a:t>
            </a:r>
            <a:endParaRPr lang="ja-JP" altLang="en-US">
              <a:ea typeface="ＭＳ Ｐゴシック" panose="020B0600070205080204" pitchFamily="50" charset="-128"/>
            </a:endParaRPr>
          </a:p>
        </p:txBody>
      </p:sp>
      <p:sp>
        <p:nvSpPr>
          <p:cNvPr id="13317" name="Rectangle 7">
            <a:extLst>
              <a:ext uri="{FF2B5EF4-FFF2-40B4-BE49-F238E27FC236}">
                <a16:creationId xmlns:a16="http://schemas.microsoft.com/office/drawing/2014/main" id="{B253297D-44CF-4F3C-817E-D10C836A7292}"/>
              </a:ext>
            </a:extLst>
          </p:cNvPr>
          <p:cNvSpPr txBox="1">
            <a:spLocks noGrp="1" noChangeArrowheads="1"/>
          </p:cNvSpPr>
          <p:nvPr/>
        </p:nvSpPr>
        <p:spPr bwMode="auto">
          <a:xfrm>
            <a:off x="5589588"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69" tIns="0" rIns="19069" bIns="0" anchor="b"/>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a:spcBef>
                <a:spcPct val="0"/>
              </a:spcBef>
            </a:pPr>
            <a:r>
              <a:rPr lang="ja-JP" altLang="en-US" sz="1000" i="1">
                <a:ea typeface="ＭＳ Ｐゴシック" panose="020B0600070205080204" pitchFamily="50" charset="-128"/>
              </a:rPr>
              <a:t>##</a:t>
            </a:r>
            <a:endParaRPr lang="ja-JP" altLang="en-US">
              <a:ea typeface="ＭＳ Ｐゴシック" panose="020B0600070205080204" pitchFamily="50" charset="-128"/>
            </a:endParaRPr>
          </a:p>
        </p:txBody>
      </p:sp>
      <p:sp>
        <p:nvSpPr>
          <p:cNvPr id="13318" name="Rectangle 2">
            <a:extLst>
              <a:ext uri="{FF2B5EF4-FFF2-40B4-BE49-F238E27FC236}">
                <a16:creationId xmlns:a16="http://schemas.microsoft.com/office/drawing/2014/main" id="{FD31C9D3-EE86-47D3-842F-99EFE9962196}"/>
              </a:ext>
            </a:extLst>
          </p:cNvPr>
          <p:cNvSpPr>
            <a:spLocks noGrp="1" noRot="1" noChangeAspect="1" noChangeArrowheads="1" noTextEdit="1"/>
          </p:cNvSpPr>
          <p:nvPr>
            <p:ph type="sldImg"/>
          </p:nvPr>
        </p:nvSpPr>
        <p:spPr>
          <a:xfrm>
            <a:off x="3251200" y="504825"/>
            <a:ext cx="3368675" cy="2525713"/>
          </a:xfrm>
          <a:ln/>
        </p:spPr>
      </p:sp>
      <p:sp>
        <p:nvSpPr>
          <p:cNvPr id="13319" name="Rectangle 3">
            <a:extLst>
              <a:ext uri="{FF2B5EF4-FFF2-40B4-BE49-F238E27FC236}">
                <a16:creationId xmlns:a16="http://schemas.microsoft.com/office/drawing/2014/main" id="{89ADCB45-89B0-45D1-95D1-7C466A5A84CC}"/>
              </a:ext>
            </a:extLst>
          </p:cNvPr>
          <p:cNvSpPr>
            <a:spLocks noGrp="1" noChangeArrowheads="1"/>
          </p:cNvSpPr>
          <p:nvPr>
            <p:ph type="body" idx="1"/>
          </p:nvPr>
        </p:nvSpPr>
        <p:spPr>
          <a:xfrm>
            <a:off x="1316038" y="3200400"/>
            <a:ext cx="7234237" cy="3030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8" tIns="46084" rIns="92168" bIns="46084"/>
          <a:lstStyle/>
          <a:p>
            <a:pPr eaLnBrk="1" hangingPunct="1">
              <a:lnSpc>
                <a:spcPct val="90000"/>
              </a:lnSpc>
              <a:buFont typeface="Wingdings" panose="05000000000000000000" pitchFamily="2" charset="2"/>
              <a:buNone/>
              <a:defRPr/>
            </a:pPr>
            <a:r>
              <a:rPr lang="ja-JP" altLang="en-US" sz="1600" dirty="0">
                <a:solidFill>
                  <a:schemeClr val="tx1"/>
                </a:solidFill>
                <a:latin typeface="+mn-ea"/>
                <a:ea typeface="+mn-ea"/>
              </a:rPr>
              <a:t>地域経済を読む経済統計データを紹介します。</a:t>
            </a:r>
            <a:endParaRPr lang="en-US" altLang="ja-JP" sz="1600" dirty="0">
              <a:latin typeface="+mn-ea"/>
            </a:endParaRPr>
          </a:p>
          <a:p>
            <a:pPr eaLnBrk="1" hangingPunct="1">
              <a:lnSpc>
                <a:spcPct val="90000"/>
              </a:lnSpc>
              <a:buFont typeface="Wingdings" panose="05000000000000000000" pitchFamily="2" charset="2"/>
              <a:buNone/>
              <a:defRPr/>
            </a:pPr>
            <a:r>
              <a:rPr lang="ja-JP" altLang="en-US" sz="1600" dirty="0">
                <a:latin typeface="+mn-ea"/>
              </a:rPr>
              <a:t>・県</a:t>
            </a:r>
            <a:r>
              <a:rPr lang="en-US" altLang="ja-JP" sz="1600" dirty="0">
                <a:latin typeface="+mn-ea"/>
              </a:rPr>
              <a:t>GDP</a:t>
            </a:r>
            <a:r>
              <a:rPr lang="ja-JP" altLang="en-US" sz="1600" dirty="0">
                <a:latin typeface="+mn-ea"/>
              </a:rPr>
              <a:t>確報は、</a:t>
            </a:r>
            <a:r>
              <a:rPr lang="en-US" altLang="ja-JP" sz="1600" dirty="0">
                <a:latin typeface="+mn-ea"/>
              </a:rPr>
              <a:t>10</a:t>
            </a:r>
            <a:r>
              <a:rPr lang="ja-JP" altLang="en-US" sz="1600" dirty="0">
                <a:latin typeface="+mn-ea"/>
              </a:rPr>
              <a:t>年～</a:t>
            </a:r>
            <a:r>
              <a:rPr lang="en-US" altLang="ja-JP" sz="1600" dirty="0">
                <a:latin typeface="+mn-ea"/>
              </a:rPr>
              <a:t>2</a:t>
            </a:r>
            <a:r>
              <a:rPr lang="ja-JP" altLang="en-US" sz="1600" dirty="0">
                <a:latin typeface="+mn-ea"/>
              </a:rPr>
              <a:t>年前のデータで、</a:t>
            </a:r>
            <a:r>
              <a:rPr lang="ja-JP" altLang="en-US" sz="1200" dirty="0">
                <a:latin typeface="+mn-ea"/>
              </a:rPr>
              <a:t>地域統計資料をもとに推計されます。各種データから推計した加工統計で、毎年度遡及改定されます。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600" dirty="0">
                <a:latin typeface="+mn-ea"/>
              </a:rPr>
              <a:t>・県</a:t>
            </a:r>
            <a:r>
              <a:rPr lang="en-US" altLang="ja-JP" sz="1600" dirty="0">
                <a:latin typeface="+mn-ea"/>
              </a:rPr>
              <a:t>GDP</a:t>
            </a:r>
            <a:r>
              <a:rPr lang="ja-JP" altLang="en-US" sz="1600" dirty="0">
                <a:latin typeface="+mn-ea"/>
              </a:rPr>
              <a:t>速報は、足元</a:t>
            </a:r>
            <a:r>
              <a:rPr lang="en-US" altLang="ja-JP" sz="1600" dirty="0">
                <a:latin typeface="+mn-ea"/>
              </a:rPr>
              <a:t>3</a:t>
            </a:r>
            <a:r>
              <a:rPr lang="ja-JP" altLang="en-US" sz="1600" dirty="0">
                <a:latin typeface="+mn-ea"/>
              </a:rPr>
              <a:t>か月～</a:t>
            </a:r>
            <a:r>
              <a:rPr lang="en-US" altLang="ja-JP" sz="1600" dirty="0">
                <a:latin typeface="+mn-ea"/>
              </a:rPr>
              <a:t>1</a:t>
            </a:r>
            <a:r>
              <a:rPr lang="ja-JP" altLang="en-US" sz="1600" dirty="0">
                <a:latin typeface="+mn-ea"/>
              </a:rPr>
              <a:t>年前のデータで、</a:t>
            </a:r>
            <a:r>
              <a:rPr lang="ja-JP" altLang="en-US" sz="1200" dirty="0">
                <a:latin typeface="+mn-ea"/>
              </a:rPr>
              <a:t>推計データの制約から統計的手法（回帰分析等）により推計データです。</a:t>
            </a:r>
          </a:p>
          <a:p>
            <a:pPr eaLnBrk="1" hangingPunct="1">
              <a:lnSpc>
                <a:spcPct val="90000"/>
              </a:lnSpc>
              <a:buFont typeface="Wingdings" panose="05000000000000000000" pitchFamily="2" charset="2"/>
              <a:buNone/>
              <a:defRPr/>
            </a:pPr>
            <a:r>
              <a:rPr lang="ja-JP" altLang="en-US" sz="1600" dirty="0">
                <a:latin typeface="+mn-ea"/>
              </a:rPr>
              <a:t>・県</a:t>
            </a:r>
            <a:r>
              <a:rPr lang="en-US" altLang="ja-JP" sz="1600" dirty="0">
                <a:latin typeface="+mn-ea"/>
              </a:rPr>
              <a:t>GDP</a:t>
            </a:r>
            <a:r>
              <a:rPr lang="ja-JP" altLang="en-US" sz="1600" dirty="0">
                <a:latin typeface="+mn-ea"/>
              </a:rPr>
              <a:t>将来推計は、</a:t>
            </a:r>
            <a:r>
              <a:rPr lang="en-US" altLang="ja-JP" sz="1600" dirty="0">
                <a:latin typeface="+mn-ea"/>
              </a:rPr>
              <a:t>5</a:t>
            </a:r>
            <a:r>
              <a:rPr lang="ja-JP" altLang="en-US" sz="1600" dirty="0">
                <a:latin typeface="+mn-ea"/>
              </a:rPr>
              <a:t>～</a:t>
            </a:r>
            <a:r>
              <a:rPr lang="en-US" altLang="ja-JP" sz="1600" dirty="0">
                <a:latin typeface="+mn-ea"/>
              </a:rPr>
              <a:t>10</a:t>
            </a:r>
            <a:r>
              <a:rPr lang="ja-JP" altLang="en-US" sz="1600" dirty="0">
                <a:latin typeface="+mn-ea"/>
              </a:rPr>
              <a:t>年後のデータで、</a:t>
            </a:r>
            <a:r>
              <a:rPr lang="ja-JP" altLang="en-US" sz="1200" dirty="0">
                <a:latin typeface="+mn-ea"/>
              </a:rPr>
              <a:t>複数の前提条件をもとに経済モデル（生産関数等）による推計データです。</a:t>
            </a:r>
          </a:p>
          <a:p>
            <a:pPr eaLnBrk="1" hangingPunct="1"/>
            <a:endParaRPr lang="ja-JP"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None/>
              <a:defRPr/>
            </a:pPr>
            <a:r>
              <a:rPr lang="ja-JP" altLang="en-US" sz="1200" dirty="0">
                <a:solidFill>
                  <a:schemeClr val="tx1"/>
                </a:solidFill>
                <a:latin typeface="+mn-ea"/>
                <a:ea typeface="+mn-ea"/>
              </a:rPr>
              <a:t>地域別経済構造比較データを紹介します。</a:t>
            </a:r>
            <a:endParaRPr lang="en-US" altLang="ja-JP" dirty="0">
              <a:latin typeface="+mn-ea"/>
            </a:endParaRPr>
          </a:p>
          <a:p>
            <a:pPr>
              <a:buFont typeface="Wingdings" panose="05000000000000000000" pitchFamily="2" charset="2"/>
              <a:buNone/>
              <a:defRPr/>
            </a:pPr>
            <a:r>
              <a:rPr lang="ja-JP" altLang="en-US" dirty="0">
                <a:latin typeface="+mn-ea"/>
              </a:rPr>
              <a:t>・経済構造</a:t>
            </a:r>
            <a:r>
              <a:rPr lang="ja-JP" altLang="en-US" sz="1200" dirty="0">
                <a:latin typeface="+mn-ea"/>
              </a:rPr>
              <a:t>（地域経済の特色）分析データとして、企業数・事業所数、従業者数、製造品出荷額等</a:t>
            </a:r>
            <a:r>
              <a:rPr lang="en-US" altLang="ja-JP" sz="1200" dirty="0">
                <a:latin typeface="+mn-ea"/>
              </a:rPr>
              <a:t>(</a:t>
            </a:r>
            <a:r>
              <a:rPr lang="ja-JP" altLang="en-US" sz="1200" dirty="0">
                <a:latin typeface="+mn-ea"/>
              </a:rPr>
              <a:t>製造業）、年間商品販売額</a:t>
            </a:r>
            <a:r>
              <a:rPr lang="en-US" altLang="ja-JP" sz="1200" dirty="0">
                <a:latin typeface="+mn-ea"/>
              </a:rPr>
              <a:t>(</a:t>
            </a:r>
            <a:r>
              <a:rPr lang="ja-JP" altLang="en-US" sz="1200" dirty="0">
                <a:latin typeface="+mn-ea"/>
              </a:rPr>
              <a:t>商業）などがあります。</a:t>
            </a:r>
            <a:endParaRPr lang="en-US" altLang="ja-JP" sz="1200" dirty="0">
              <a:latin typeface="+mn-ea"/>
            </a:endParaRPr>
          </a:p>
          <a:p>
            <a:pPr>
              <a:buFont typeface="Wingdings" panose="05000000000000000000" pitchFamily="2" charset="2"/>
              <a:buNone/>
              <a:defRPr/>
            </a:pPr>
            <a:r>
              <a:rPr lang="ja-JP" altLang="en-US" dirty="0">
                <a:latin typeface="+mn-ea"/>
              </a:rPr>
              <a:t>・企業活動</a:t>
            </a:r>
            <a:r>
              <a:rPr lang="ja-JP" altLang="en-US" sz="1200" dirty="0">
                <a:latin typeface="+mn-ea"/>
              </a:rPr>
              <a:t>（地域企業の現状）分析データとして、開廃業比率、黒字・赤字企業比率などがあります。</a:t>
            </a:r>
            <a:endParaRPr lang="en-US" altLang="ja-JP" sz="1200" dirty="0">
              <a:latin typeface="+mn-ea"/>
            </a:endParaRPr>
          </a:p>
          <a:p>
            <a:pPr>
              <a:buFont typeface="Wingdings" panose="05000000000000000000" pitchFamily="2" charset="2"/>
              <a:buNone/>
              <a:defRPr/>
            </a:pPr>
            <a:r>
              <a:rPr lang="ja-JP" altLang="en-US" dirty="0">
                <a:latin typeface="+mn-ea"/>
              </a:rPr>
              <a:t>・労働環境</a:t>
            </a:r>
            <a:r>
              <a:rPr lang="ja-JP" altLang="en-US" sz="1200" dirty="0">
                <a:latin typeface="+mn-ea"/>
              </a:rPr>
              <a:t>（地域労働環境）分析データとして、有効求人倍率、一人当たり賃金などがあります。</a:t>
            </a:r>
            <a:endParaRPr lang="en-US" altLang="ja-JP" sz="1200" dirty="0">
              <a:latin typeface="+mn-ea"/>
            </a:endParaRPr>
          </a:p>
          <a:p>
            <a:pPr>
              <a:buFont typeface="Wingdings" panose="05000000000000000000" pitchFamily="2" charset="2"/>
              <a:buNone/>
              <a:defRPr/>
            </a:pPr>
            <a:r>
              <a:rPr lang="ja-JP" altLang="en-US" dirty="0">
                <a:latin typeface="+mn-ea"/>
              </a:rPr>
              <a:t>・地方財政</a:t>
            </a:r>
            <a:r>
              <a:rPr lang="ja-JP" altLang="en-US" sz="1200" dirty="0">
                <a:latin typeface="+mn-ea"/>
              </a:rPr>
              <a:t>（地域財政状況）分析データとして、一人当たり地方税（市県民税、事業税）などがあります。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173507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None/>
              <a:defRPr/>
            </a:pPr>
            <a:r>
              <a:rPr lang="ja-JP" altLang="en-US" sz="1400" dirty="0">
                <a:solidFill>
                  <a:schemeClr val="tx1"/>
                </a:solidFill>
                <a:latin typeface="+mn-ea"/>
                <a:ea typeface="+mn-ea"/>
              </a:rPr>
              <a:t>２ 経済統計概要</a:t>
            </a:r>
            <a:r>
              <a:rPr lang="en-US" altLang="ja-JP" sz="1400" dirty="0">
                <a:solidFill>
                  <a:schemeClr val="tx1"/>
                </a:solidFill>
                <a:latin typeface="+mn-ea"/>
                <a:ea typeface="+mn-ea"/>
              </a:rPr>
              <a:t>1</a:t>
            </a:r>
            <a:r>
              <a:rPr lang="ja-JP" altLang="en-US" sz="1400" dirty="0">
                <a:solidFill>
                  <a:schemeClr val="tx1"/>
                </a:solidFill>
                <a:latin typeface="+mn-ea"/>
                <a:ea typeface="+mn-ea"/>
              </a:rPr>
              <a:t>　</a:t>
            </a:r>
            <a:r>
              <a:rPr lang="en-US" altLang="ja-JP" sz="1400" dirty="0">
                <a:solidFill>
                  <a:schemeClr val="tx1"/>
                </a:solidFill>
                <a:latin typeface="+mn-ea"/>
                <a:ea typeface="+mn-ea"/>
              </a:rPr>
              <a:t>GDP</a:t>
            </a:r>
            <a:r>
              <a:rPr lang="ja-JP" altLang="en-US" sz="1400" dirty="0">
                <a:solidFill>
                  <a:schemeClr val="tx1"/>
                </a:solidFill>
                <a:latin typeface="+mn-ea"/>
                <a:ea typeface="+mn-ea"/>
              </a:rPr>
              <a:t>統計</a:t>
            </a:r>
            <a:br>
              <a:rPr lang="en-US" altLang="ja-JP" sz="1400" dirty="0">
                <a:solidFill>
                  <a:schemeClr val="tx1"/>
                </a:solidFill>
                <a:latin typeface="+mn-ea"/>
                <a:ea typeface="+mn-ea"/>
              </a:rPr>
            </a:br>
            <a:r>
              <a:rPr lang="en-US" altLang="ja-JP" sz="1200" dirty="0">
                <a:solidFill>
                  <a:schemeClr val="tx1"/>
                </a:solidFill>
                <a:latin typeface="+mn-ea"/>
                <a:ea typeface="+mn-ea"/>
              </a:rPr>
              <a:t>GDP</a:t>
            </a:r>
            <a:r>
              <a:rPr lang="ja-JP" altLang="en-US" sz="1200" dirty="0">
                <a:solidFill>
                  <a:schemeClr val="tx1"/>
                </a:solidFill>
                <a:latin typeface="+mn-ea"/>
                <a:ea typeface="+mn-ea"/>
              </a:rPr>
              <a:t>統計（国民経済計算）概要を説明します。</a:t>
            </a:r>
            <a:endParaRPr lang="en-US" altLang="ja-JP" sz="1200" dirty="0"/>
          </a:p>
          <a:p>
            <a:pPr eaLnBrk="1" hangingPunct="1">
              <a:buNone/>
              <a:defRPr/>
            </a:pPr>
            <a:r>
              <a:rPr lang="ja-JP" altLang="en-US" sz="1200" dirty="0"/>
              <a:t>国の経済全体の仕組みを体系的に整理・集計したマクロ経済統計体系　</a:t>
            </a:r>
            <a:r>
              <a:rPr lang="en-US" altLang="ja-JP" dirty="0">
                <a:latin typeface="+mn-ea"/>
              </a:rPr>
              <a:t>SNA</a:t>
            </a:r>
            <a:r>
              <a:rPr lang="en-US" altLang="ja-JP" sz="1200" dirty="0">
                <a:latin typeface="+mn-ea"/>
              </a:rPr>
              <a:t>(System of National Accounts)</a:t>
            </a:r>
            <a:r>
              <a:rPr lang="ja-JP" altLang="en-US" sz="1200" dirty="0">
                <a:latin typeface="+mn-ea"/>
              </a:rPr>
              <a:t>の一つです。</a:t>
            </a:r>
            <a:endParaRPr lang="en-US" altLang="ja-JP" dirty="0">
              <a:latin typeface="+mn-ea"/>
            </a:endParaRPr>
          </a:p>
          <a:p>
            <a:pPr eaLnBrk="1" hangingPunct="1">
              <a:buNone/>
              <a:defRPr/>
            </a:pPr>
            <a:r>
              <a:rPr lang="ja-JP" altLang="en-US" dirty="0">
                <a:latin typeface="+mn-ea"/>
              </a:rPr>
              <a:t>　</a:t>
            </a:r>
            <a:r>
              <a:rPr lang="ja-JP" altLang="en-US" sz="1200" dirty="0">
                <a:latin typeface="+mn-ea"/>
              </a:rPr>
              <a:t>生産、分配、支出、資本蓄積のフロー面と資産、負債、国富のストック面を推計し、国際統計基準（国際連合）に基づき、</a:t>
            </a:r>
            <a:r>
              <a:rPr lang="ja-JP" altLang="en-US" dirty="0">
                <a:latin typeface="+mn-ea"/>
              </a:rPr>
              <a:t>内閣府（経済社会総合研究所）が作成します。年次推計（確報：</a:t>
            </a:r>
            <a:r>
              <a:rPr lang="en-US" altLang="ja-JP" dirty="0">
                <a:latin typeface="+mn-ea"/>
              </a:rPr>
              <a:t>9</a:t>
            </a:r>
            <a:r>
              <a:rPr lang="ja-JP" altLang="en-US" dirty="0">
                <a:latin typeface="+mn-ea"/>
              </a:rPr>
              <a:t>か月後公表）、四半期推計</a:t>
            </a:r>
            <a:r>
              <a:rPr lang="ja-JP" altLang="en-US" sz="1200" dirty="0">
                <a:latin typeface="+mn-ea"/>
              </a:rPr>
              <a:t>（</a:t>
            </a:r>
            <a:r>
              <a:rPr lang="en-US" altLang="ja-JP" sz="1200" dirty="0">
                <a:latin typeface="+mn-ea"/>
              </a:rPr>
              <a:t>1</a:t>
            </a:r>
            <a:r>
              <a:rPr lang="ja-JP" altLang="en-US" sz="1200" dirty="0">
                <a:latin typeface="+mn-ea"/>
              </a:rPr>
              <a:t>次速報：</a:t>
            </a:r>
            <a:r>
              <a:rPr lang="en-US" altLang="ja-JP" sz="1200" dirty="0">
                <a:latin typeface="+mn-ea"/>
              </a:rPr>
              <a:t>1</a:t>
            </a:r>
            <a:r>
              <a:rPr lang="ja-JP" altLang="en-US" sz="1200" dirty="0">
                <a:latin typeface="+mn-ea"/>
              </a:rPr>
              <a:t>か月</a:t>
            </a:r>
            <a:r>
              <a:rPr lang="en-US" altLang="ja-JP" sz="1200" dirty="0">
                <a:latin typeface="+mn-ea"/>
              </a:rPr>
              <a:t>10</a:t>
            </a:r>
            <a:r>
              <a:rPr lang="ja-JP" altLang="en-US" sz="1200" dirty="0">
                <a:latin typeface="+mn-ea"/>
              </a:rPr>
              <a:t>日後公表、</a:t>
            </a:r>
            <a:r>
              <a:rPr lang="en-US" altLang="ja-JP" sz="1200" dirty="0">
                <a:latin typeface="+mn-ea"/>
              </a:rPr>
              <a:t>2</a:t>
            </a:r>
            <a:r>
              <a:rPr lang="ja-JP" altLang="en-US" sz="1200" dirty="0">
                <a:latin typeface="+mn-ea"/>
              </a:rPr>
              <a:t>次速報：</a:t>
            </a:r>
            <a:r>
              <a:rPr lang="en-US" altLang="ja-JP" sz="1200" dirty="0">
                <a:latin typeface="+mn-ea"/>
              </a:rPr>
              <a:t>2</a:t>
            </a:r>
            <a:r>
              <a:rPr lang="ja-JP" altLang="en-US" sz="1200" dirty="0">
                <a:latin typeface="+mn-ea"/>
              </a:rPr>
              <a:t>か月</a:t>
            </a:r>
            <a:r>
              <a:rPr lang="en-US" altLang="ja-JP" sz="1200" dirty="0">
                <a:latin typeface="+mn-ea"/>
              </a:rPr>
              <a:t>10</a:t>
            </a:r>
            <a:r>
              <a:rPr lang="ja-JP" altLang="en-US" sz="1200" dirty="0">
                <a:latin typeface="+mn-ea"/>
              </a:rPr>
              <a:t>日後公表）があります。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このほか、県民経済計算を都道府県が毎年度作成しています。</a:t>
            </a:r>
            <a:endParaRPr lang="en-US"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27044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lnSpc>
                <a:spcPct val="90000"/>
              </a:lnSpc>
              <a:buFont typeface="Wingdings" panose="05000000000000000000" pitchFamily="2" charset="2"/>
              <a:buNone/>
              <a:defRPr/>
            </a:pPr>
            <a:r>
              <a:rPr lang="ja-JP" altLang="en-US" sz="1200" dirty="0"/>
              <a:t>県民経済計算時系列データ</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長期時系列データは、</a:t>
            </a:r>
            <a:r>
              <a:rPr lang="en-US" altLang="ja-JP" sz="1100" dirty="0">
                <a:latin typeface="+mn-ea"/>
              </a:rPr>
              <a:t>SNA</a:t>
            </a:r>
            <a:r>
              <a:rPr lang="ja-JP" altLang="en-US" sz="1100" dirty="0">
                <a:latin typeface="+mn-ea"/>
              </a:rPr>
              <a:t>統計基準や基準年（価格体系評価）によりデータを整理されています。</a:t>
            </a:r>
            <a:endParaRPr lang="en-US" altLang="ja-JP" sz="1100" dirty="0">
              <a:latin typeface="+mn-ea"/>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1955</a:t>
            </a:r>
            <a:r>
              <a:rPr lang="ja-JP" altLang="en-US" dirty="0">
                <a:latin typeface="ＭＳ Ｐゴシック" panose="020B0600070205080204" pitchFamily="50" charset="-128"/>
              </a:rPr>
              <a:t>～</a:t>
            </a:r>
            <a:r>
              <a:rPr lang="en-US" altLang="ja-JP" dirty="0">
                <a:latin typeface="ＭＳ Ｐゴシック" panose="020B0600070205080204" pitchFamily="50" charset="-128"/>
              </a:rPr>
              <a:t>74</a:t>
            </a:r>
            <a:r>
              <a:rPr lang="ja-JP" altLang="en-US" dirty="0">
                <a:latin typeface="ＭＳ Ｐゴシック" panose="020B0600070205080204" pitchFamily="50" charset="-128"/>
              </a:rPr>
              <a:t>年度：概念調整方式（</a:t>
            </a:r>
            <a:r>
              <a:rPr lang="en-US" altLang="ja-JP" dirty="0">
                <a:latin typeface="ＭＳ Ｐゴシック" panose="020B0600070205080204" pitchFamily="50" charset="-128"/>
              </a:rPr>
              <a:t>SNA</a:t>
            </a:r>
            <a:r>
              <a:rPr lang="ja-JP" altLang="en-US" dirty="0">
                <a:latin typeface="ＭＳ Ｐゴシック" panose="020B0600070205080204" pitchFamily="50" charset="-128"/>
              </a:rPr>
              <a:t>に準じた統計基準）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1975</a:t>
            </a:r>
            <a:r>
              <a:rPr lang="ja-JP" altLang="en-US" dirty="0">
                <a:latin typeface="ＭＳ Ｐゴシック" panose="020B0600070205080204" pitchFamily="50" charset="-128"/>
              </a:rPr>
              <a:t>～</a:t>
            </a:r>
            <a:r>
              <a:rPr lang="en-US" altLang="ja-JP" dirty="0">
                <a:latin typeface="ＭＳ Ｐゴシック" panose="020B0600070205080204" pitchFamily="50" charset="-128"/>
              </a:rPr>
              <a:t>89</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1968</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1990</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1990</a:t>
            </a:r>
            <a:r>
              <a:rPr lang="ja-JP" altLang="en-US" dirty="0">
                <a:latin typeface="ＭＳ Ｐゴシック" panose="020B0600070205080204" pitchFamily="50" charset="-128"/>
              </a:rPr>
              <a:t>～</a:t>
            </a:r>
            <a:r>
              <a:rPr lang="en-US" altLang="ja-JP" dirty="0">
                <a:latin typeface="ＭＳ Ｐゴシック" panose="020B0600070205080204" pitchFamily="50" charset="-128"/>
              </a:rPr>
              <a:t>95</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1995</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1996</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2001</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2009</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2005</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現行基準時系列は、次のとおりです。</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2006</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2018</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2008</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2011</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2011</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2021</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2008</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2015</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sz="1100" dirty="0">
                <a:latin typeface="ＭＳ Ｐゴシック" panose="020B0600070205080204" pitchFamily="50" charset="-128"/>
              </a:rPr>
              <a:t>　異なる基準年次データの場合は、接続係数（異なる基準で同日年次比率）を作成し、異なる基準データの時系列を接続します。</a:t>
            </a:r>
            <a:endParaRPr lang="ja-JP" altLang="en-US" sz="1100" b="1"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a:p>
        </p:txBody>
      </p:sp>
    </p:spTree>
    <p:extLst>
      <p:ext uri="{BB962C8B-B14F-4D97-AF65-F5344CB8AC3E}">
        <p14:creationId xmlns:p14="http://schemas.microsoft.com/office/powerpoint/2010/main" val="2494336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0E741B8-E585-4C82-B404-A9D5F00C57C2}"/>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18435" name="Rectangle 3">
            <a:extLst>
              <a:ext uri="{FF2B5EF4-FFF2-40B4-BE49-F238E27FC236}">
                <a16:creationId xmlns:a16="http://schemas.microsoft.com/office/drawing/2014/main" id="{5BE6332A-7BFD-4F23-985B-11CAC3EBBF5F}"/>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18436" name="Rectangle 6">
            <a:extLst>
              <a:ext uri="{FF2B5EF4-FFF2-40B4-BE49-F238E27FC236}">
                <a16:creationId xmlns:a16="http://schemas.microsoft.com/office/drawing/2014/main" id="{30D29F23-672A-4C41-A1BA-E1C626C36772}"/>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18437" name="Rectangle 7">
            <a:extLst>
              <a:ext uri="{FF2B5EF4-FFF2-40B4-BE49-F238E27FC236}">
                <a16:creationId xmlns:a16="http://schemas.microsoft.com/office/drawing/2014/main" id="{5DD250F4-7D46-42C0-A4B2-A7245A91CA6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2392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239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239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18438" name="Rectangle 2">
            <a:extLst>
              <a:ext uri="{FF2B5EF4-FFF2-40B4-BE49-F238E27FC236}">
                <a16:creationId xmlns:a16="http://schemas.microsoft.com/office/drawing/2014/main" id="{3A2220F1-F8AC-401E-9B0B-1033DD4811BE}"/>
              </a:ext>
            </a:extLst>
          </p:cNvPr>
          <p:cNvSpPr>
            <a:spLocks noGrp="1" noRot="1" noChangeAspect="1" noChangeArrowheads="1" noTextEdit="1"/>
          </p:cNvSpPr>
          <p:nvPr>
            <p:ph type="sldImg"/>
          </p:nvPr>
        </p:nvSpPr>
        <p:spPr>
          <a:xfrm>
            <a:off x="3270250" y="511175"/>
            <a:ext cx="3406775" cy="2554288"/>
          </a:xfrm>
          <a:ln/>
        </p:spPr>
      </p:sp>
      <p:sp>
        <p:nvSpPr>
          <p:cNvPr id="18439" name="Rectangle 3">
            <a:extLst>
              <a:ext uri="{FF2B5EF4-FFF2-40B4-BE49-F238E27FC236}">
                <a16:creationId xmlns:a16="http://schemas.microsoft.com/office/drawing/2014/main" id="{111CC634-D827-4724-B935-35208484CE25}"/>
              </a:ext>
            </a:extLst>
          </p:cNvPr>
          <p:cNvSpPr>
            <a:spLocks noGrp="1" noChangeArrowheads="1"/>
          </p:cNvSpPr>
          <p:nvPr>
            <p:ph type="body" idx="1"/>
          </p:nvPr>
        </p:nvSpPr>
        <p:spPr>
          <a:xfrm>
            <a:off x="1325563" y="3236913"/>
            <a:ext cx="7294562" cy="30654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Wingdings" panose="05000000000000000000" pitchFamily="2" charset="2"/>
              <a:buNone/>
            </a:pPr>
            <a:r>
              <a:rPr lang="ja-JP" altLang="en-US" sz="1200" dirty="0"/>
              <a:t>県民経済計算の見方を紹介します。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１ 付加価値</a:t>
            </a:r>
            <a:r>
              <a:rPr lang="ja-JP" altLang="en-US" sz="1200" dirty="0">
                <a:latin typeface="ＭＳ Ｐゴシック" panose="020B0600070205080204" pitchFamily="50" charset="-128"/>
              </a:rPr>
              <a:t>（産出額－中間投入額）</a:t>
            </a:r>
            <a:r>
              <a:rPr lang="ja-JP" altLang="en-US" dirty="0">
                <a:latin typeface="ＭＳ Ｐゴシック" panose="020B0600070205080204" pitchFamily="50" charset="-128"/>
              </a:rPr>
              <a:t>でとらえる統計です。</a:t>
            </a:r>
            <a:endParaRPr lang="ja-JP" altLang="en-US" sz="11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２ 生産、分配、支出でとらえる統計（</a:t>
            </a:r>
            <a:r>
              <a:rPr lang="ja-JP" altLang="en-US" sz="1100" dirty="0">
                <a:latin typeface="ＭＳ Ｐゴシック" panose="020B0600070205080204" pitchFamily="50" charset="-128"/>
              </a:rPr>
              <a:t>３面等価：生産系列＝分配系列＝支出系列）です。</a:t>
            </a:r>
            <a:endParaRPr lang="en-US" altLang="ja-JP" sz="11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なお、調整項目は、推計精度が高い系列をベンチマークにしています。県</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は」支出側に不突合、国</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は生産側に不突合があります。</a:t>
            </a:r>
          </a:p>
          <a:p>
            <a:pPr eaLnBrk="1" hangingPunct="1">
              <a:buFont typeface="Wingdings" panose="05000000000000000000" pitchFamily="2" charset="2"/>
              <a:buNone/>
            </a:pPr>
            <a:r>
              <a:rPr lang="ja-JP" altLang="en-US" dirty="0">
                <a:latin typeface="ＭＳ Ｐゴシック" panose="020B0600070205080204" pitchFamily="50" charset="-128"/>
              </a:rPr>
              <a:t>３ 属地主義</a:t>
            </a:r>
            <a:r>
              <a:rPr lang="ja-JP" altLang="en-US" sz="1100" dirty="0">
                <a:latin typeface="ＭＳ Ｐゴシック" panose="020B0600070205080204" pitchFamily="50" charset="-128"/>
              </a:rPr>
              <a:t>（県内ﾍﾞｰｽ）</a:t>
            </a:r>
            <a:r>
              <a:rPr lang="ja-JP" altLang="en-US" dirty="0">
                <a:latin typeface="ＭＳ Ｐゴシック" panose="020B0600070205080204" pitchFamily="50" charset="-128"/>
              </a:rPr>
              <a:t>と属人主義</a:t>
            </a:r>
            <a:r>
              <a:rPr lang="ja-JP" altLang="en-US" sz="1100" dirty="0">
                <a:latin typeface="ＭＳ Ｐゴシック" panose="020B0600070205080204" pitchFamily="50" charset="-128"/>
              </a:rPr>
              <a:t>（県民ﾍﾞｰｽ）があり、データがより把握できる生産系列及び支出側は県内ベース、分配系列は県民ベースです。</a:t>
            </a:r>
          </a:p>
          <a:p>
            <a:pPr eaLnBrk="1" hangingPunct="1">
              <a:buFont typeface="Wingdings" panose="05000000000000000000" pitchFamily="2" charset="2"/>
              <a:buNone/>
            </a:pPr>
            <a:r>
              <a:rPr lang="ja-JP" altLang="en-US" dirty="0">
                <a:latin typeface="ＭＳ Ｐゴシック" panose="020B0600070205080204" pitchFamily="50" charset="-128"/>
              </a:rPr>
              <a:t>４ 総</a:t>
            </a:r>
            <a:r>
              <a:rPr lang="ja-JP" altLang="en-US" sz="1100" dirty="0">
                <a:latin typeface="ＭＳ Ｐゴシック" panose="020B0600070205080204" pitchFamily="50" charset="-128"/>
              </a:rPr>
              <a:t>（グロス）</a:t>
            </a:r>
            <a:r>
              <a:rPr lang="ja-JP" altLang="en-US" dirty="0">
                <a:latin typeface="ＭＳ Ｐゴシック" panose="020B0600070205080204" pitchFamily="50" charset="-128"/>
              </a:rPr>
              <a:t>生産と純</a:t>
            </a:r>
            <a:r>
              <a:rPr lang="ja-JP" altLang="en-US" sz="1100" dirty="0">
                <a:latin typeface="ＭＳ Ｐゴシック" panose="020B0600070205080204" pitchFamily="50" charset="-128"/>
              </a:rPr>
              <a:t>（ネット）</a:t>
            </a:r>
            <a:r>
              <a:rPr lang="ja-JP" altLang="en-US" dirty="0">
                <a:latin typeface="ＭＳ Ｐゴシック" panose="020B0600070205080204" pitchFamily="50" charset="-128"/>
              </a:rPr>
              <a:t>生産があります。</a:t>
            </a:r>
            <a:r>
              <a:rPr lang="en-US" altLang="ja-JP" dirty="0">
                <a:latin typeface="ＭＳ Ｐゴシック" panose="020B0600070205080204" pitchFamily="50" charset="-128"/>
              </a:rPr>
              <a:t>1980</a:t>
            </a:r>
            <a:r>
              <a:rPr lang="ja-JP" altLang="en-US" dirty="0">
                <a:latin typeface="ＭＳ Ｐゴシック" panose="020B0600070205080204" pitchFamily="50" charset="-128"/>
              </a:rPr>
              <a:t>年代以前に利用されていた純生産（固定資本減耗などを控除したネット）は、減価償却データが推計が困難になり推計精度が低いため、経済実態をより把握できる経済</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はグロスで把握されたデータを使用します。</a:t>
            </a:r>
          </a:p>
          <a:p>
            <a:pPr eaLnBrk="1" hangingPunct="1">
              <a:buFont typeface="Wingdings" panose="05000000000000000000" pitchFamily="2" charset="2"/>
              <a:buNone/>
            </a:pPr>
            <a:r>
              <a:rPr lang="ja-JP" altLang="en-US" dirty="0">
                <a:latin typeface="ＭＳ Ｐゴシック" panose="020B0600070205080204" pitchFamily="50" charset="-128"/>
              </a:rPr>
              <a:t>５ 価格表示には、市場価格表示</a:t>
            </a:r>
            <a:r>
              <a:rPr lang="ja-JP" altLang="en-US" sz="1100" dirty="0">
                <a:latin typeface="ＭＳ Ｐゴシック" panose="020B0600070205080204" pitchFamily="50" charset="-128"/>
              </a:rPr>
              <a:t>（生産・支出）</a:t>
            </a:r>
            <a:r>
              <a:rPr lang="ja-JP" altLang="en-US" dirty="0">
                <a:latin typeface="ＭＳ Ｐゴシック" panose="020B0600070205080204" pitchFamily="50" charset="-128"/>
              </a:rPr>
              <a:t>と要素費用表示</a:t>
            </a:r>
            <a:r>
              <a:rPr lang="ja-JP" altLang="en-US" sz="1100" dirty="0">
                <a:latin typeface="ＭＳ Ｐゴシック" panose="020B0600070205080204" pitchFamily="50" charset="-128"/>
              </a:rPr>
              <a:t>（分配）があります。</a:t>
            </a:r>
          </a:p>
          <a:p>
            <a:pPr eaLnBrk="1" hangingPunct="1">
              <a:buFont typeface="Wingdings" panose="05000000000000000000" pitchFamily="2" charset="2"/>
              <a:buNone/>
            </a:pPr>
            <a:r>
              <a:rPr lang="ja-JP" altLang="en-US" dirty="0">
                <a:latin typeface="ＭＳ Ｐゴシック" panose="020B0600070205080204" pitchFamily="50" charset="-128"/>
              </a:rPr>
              <a:t>６ 名目値</a:t>
            </a:r>
            <a:r>
              <a:rPr lang="ja-JP" altLang="en-US" sz="1100" dirty="0">
                <a:latin typeface="ＭＳ Ｐゴシック" panose="020B0600070205080204" pitchFamily="50" charset="-128"/>
              </a:rPr>
              <a:t>（市場取引価格）</a:t>
            </a:r>
            <a:r>
              <a:rPr lang="ja-JP" altLang="en-US" dirty="0">
                <a:latin typeface="ＭＳ Ｐゴシック" panose="020B0600070205080204" pitchFamily="50" charset="-128"/>
              </a:rPr>
              <a:t>と実質値</a:t>
            </a:r>
            <a:r>
              <a:rPr lang="ja-JP" altLang="en-US" sz="1100" dirty="0">
                <a:latin typeface="ＭＳ Ｐゴシック" panose="020B0600070205080204" pitchFamily="50" charset="-128"/>
              </a:rPr>
              <a:t>（基準年価格評価：現行</a:t>
            </a:r>
            <a:r>
              <a:rPr lang="en-US" altLang="ja-JP" sz="1100" dirty="0">
                <a:latin typeface="ＭＳ Ｐゴシック" panose="020B0600070205080204" pitchFamily="50" charset="-128"/>
              </a:rPr>
              <a:t>2015</a:t>
            </a:r>
            <a:r>
              <a:rPr lang="ja-JP" altLang="en-US" sz="1100" dirty="0">
                <a:latin typeface="ＭＳ Ｐゴシック" panose="020B0600070205080204" pitchFamily="50" charset="-128"/>
              </a:rPr>
              <a:t>年価格）があります。</a:t>
            </a:r>
          </a:p>
          <a:p>
            <a:pPr eaLnBrk="1" hangingPunct="1"/>
            <a:endParaRPr lang="ja-JP"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6BF8D80-F6F2-45E4-8F1B-7DAAFC64448E}"/>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72A6D416-46DC-40C4-B8FF-C36C520CAA37}"/>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6F5F7CCF-BB74-4DDB-A592-CA0E4AD3940F}"/>
                  </a:ext>
                </a:extLst>
              </p:cNvPr>
              <p:cNvSpPr>
                <a:spLocks noChangeArrowheads="1"/>
              </p:cNvSpPr>
              <p:nvPr/>
            </p:nvSpPr>
            <p:spPr bwMode="auto">
              <a:xfrm>
                <a:off x="720" y="336"/>
                <a:ext cx="384" cy="432"/>
              </a:xfrm>
              <a:prstGeom prst="rect">
                <a:avLst/>
              </a:prstGeom>
              <a:solidFill>
                <a:schemeClr val="folHlink"/>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3" name="Rectangle 5">
                <a:extLst>
                  <a:ext uri="{FF2B5EF4-FFF2-40B4-BE49-F238E27FC236}">
                    <a16:creationId xmlns:a16="http://schemas.microsoft.com/office/drawing/2014/main" id="{B15A2FAC-1502-4902-97EA-7EF49D59B605}"/>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grpSp>
          <p:nvGrpSpPr>
            <p:cNvPr id="6" name="Group 6">
              <a:extLst>
                <a:ext uri="{FF2B5EF4-FFF2-40B4-BE49-F238E27FC236}">
                  <a16:creationId xmlns:a16="http://schemas.microsoft.com/office/drawing/2014/main" id="{45FA25E6-A530-4FC7-91D7-6577E6F5696F}"/>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D76CE413-7BCA-46C4-8232-95C3C054CDB5}"/>
                  </a:ext>
                </a:extLst>
              </p:cNvPr>
              <p:cNvSpPr>
                <a:spLocks noChangeArrowheads="1"/>
              </p:cNvSpPr>
              <p:nvPr/>
            </p:nvSpPr>
            <p:spPr bwMode="auto">
              <a:xfrm>
                <a:off x="912" y="2640"/>
                <a:ext cx="384" cy="432"/>
              </a:xfrm>
              <a:prstGeom prst="rect">
                <a:avLst/>
              </a:prstGeom>
              <a:solidFill>
                <a:schemeClr val="accent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1" name="Rectangle 8">
                <a:extLst>
                  <a:ext uri="{FF2B5EF4-FFF2-40B4-BE49-F238E27FC236}">
                    <a16:creationId xmlns:a16="http://schemas.microsoft.com/office/drawing/2014/main" id="{7068982C-ACD7-48D7-81BB-87EEE019DD85}"/>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7" name="Rectangle 9">
              <a:extLst>
                <a:ext uri="{FF2B5EF4-FFF2-40B4-BE49-F238E27FC236}">
                  <a16:creationId xmlns:a16="http://schemas.microsoft.com/office/drawing/2014/main" id="{738586EF-D849-4ACE-984F-85AD1790F886}"/>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8" name="Rectangle 10">
              <a:extLst>
                <a:ext uri="{FF2B5EF4-FFF2-40B4-BE49-F238E27FC236}">
                  <a16:creationId xmlns:a16="http://schemas.microsoft.com/office/drawing/2014/main" id="{5BF6DE7D-C93E-4833-83C8-C27DD9F57F79}"/>
                </a:ext>
              </a:extLst>
            </p:cNvPr>
            <p:cNvSpPr>
              <a:spLocks noChangeArrowheads="1"/>
            </p:cNvSpPr>
            <p:nvPr/>
          </p:nvSpPr>
          <p:spPr bwMode="auto">
            <a:xfrm>
              <a:off x="400" y="1536"/>
              <a:ext cx="20" cy="663"/>
            </a:xfrm>
            <a:prstGeom prst="rect">
              <a:avLst/>
            </a:prstGeom>
            <a:solidFill>
              <a:schemeClr val="bg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9" name="Rectangle 11">
              <a:extLst>
                <a:ext uri="{FF2B5EF4-FFF2-40B4-BE49-F238E27FC236}">
                  <a16:creationId xmlns:a16="http://schemas.microsoft.com/office/drawing/2014/main" id="{4CEFC493-E897-40D0-9827-C282CFD4707D}"/>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224268" name="Rectangle 12"/>
          <p:cNvSpPr>
            <a:spLocks noGrp="1" noChangeArrowheads="1"/>
          </p:cNvSpPr>
          <p:nvPr>
            <p:ph type="ctrTitle"/>
          </p:nvPr>
        </p:nvSpPr>
        <p:spPr>
          <a:xfrm>
            <a:off x="990600" y="1676400"/>
            <a:ext cx="7772400" cy="1462088"/>
          </a:xfrm>
        </p:spPr>
        <p:txBody>
          <a:bodyPr/>
          <a:lstStyle>
            <a:lvl1pPr>
              <a:defRPr/>
            </a:lvl1pPr>
          </a:lstStyle>
          <a:p>
            <a:r>
              <a:rPr lang="ja-JP" altLang="en-US"/>
              <a:t>マスタ タイトルの書式設定</a:t>
            </a:r>
          </a:p>
        </p:txBody>
      </p:sp>
      <p:sp>
        <p:nvSpPr>
          <p:cNvPr id="2242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ja-JP" altLang="en-US"/>
              <a:t>マスタ サブタイトルの書式設定</a:t>
            </a:r>
          </a:p>
        </p:txBody>
      </p:sp>
      <p:sp>
        <p:nvSpPr>
          <p:cNvPr id="14" name="Rectangle 14">
            <a:extLst>
              <a:ext uri="{FF2B5EF4-FFF2-40B4-BE49-F238E27FC236}">
                <a16:creationId xmlns:a16="http://schemas.microsoft.com/office/drawing/2014/main" id="{17B19BC8-C5A3-420E-AB4D-4017853D0F41}"/>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835E5291-70ED-4FE7-9B33-4FFD614E1B29}" type="datetime1">
              <a:rPr lang="ja-JP" altLang="en-US" smtClean="0"/>
              <a:t>2024/9/16</a:t>
            </a:fld>
            <a:endParaRPr lang="en-US" altLang="ja-JP"/>
          </a:p>
        </p:txBody>
      </p:sp>
      <p:sp>
        <p:nvSpPr>
          <p:cNvPr id="15" name="Rectangle 15">
            <a:extLst>
              <a:ext uri="{FF2B5EF4-FFF2-40B4-BE49-F238E27FC236}">
                <a16:creationId xmlns:a16="http://schemas.microsoft.com/office/drawing/2014/main" id="{6385FBEA-AB1E-41D0-A6C6-069DDE5D95DF}"/>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58686E59-4D2A-4341-8583-945056859DF6}"/>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D3FD0121-74DB-429F-8309-51299E3DB7FC}" type="slidenum">
              <a:rPr lang="ja-JP" altLang="en-US"/>
              <a:pPr/>
              <a:t>‹#›</a:t>
            </a:fld>
            <a:endParaRPr lang="en-US" altLang="ja-JP"/>
          </a:p>
        </p:txBody>
      </p:sp>
    </p:spTree>
    <p:extLst>
      <p:ext uri="{BB962C8B-B14F-4D97-AF65-F5344CB8AC3E}">
        <p14:creationId xmlns:p14="http://schemas.microsoft.com/office/powerpoint/2010/main" val="256361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DC94D586-4F2A-4888-B39F-DACDD36482FD}"/>
              </a:ext>
            </a:extLst>
          </p:cNvPr>
          <p:cNvSpPr>
            <a:spLocks noGrp="1" noChangeArrowheads="1"/>
          </p:cNvSpPr>
          <p:nvPr>
            <p:ph type="dt" sz="half" idx="10"/>
          </p:nvPr>
        </p:nvSpPr>
        <p:spPr>
          <a:ln/>
        </p:spPr>
        <p:txBody>
          <a:bodyPr/>
          <a:lstStyle>
            <a:lvl1pPr>
              <a:defRPr/>
            </a:lvl1pPr>
          </a:lstStyle>
          <a:p>
            <a:pPr>
              <a:defRPr/>
            </a:pPr>
            <a:fld id="{D2E59122-99E5-4658-A311-80F4C328FBE9}" type="datetime1">
              <a:rPr lang="ja-JP" altLang="en-US" smtClean="0"/>
              <a:t>2024/9/16</a:t>
            </a:fld>
            <a:endParaRPr lang="en-US" altLang="ja-JP"/>
          </a:p>
        </p:txBody>
      </p:sp>
      <p:sp>
        <p:nvSpPr>
          <p:cNvPr id="5" name="Rectangle 12">
            <a:extLst>
              <a:ext uri="{FF2B5EF4-FFF2-40B4-BE49-F238E27FC236}">
                <a16:creationId xmlns:a16="http://schemas.microsoft.com/office/drawing/2014/main" id="{12517B15-90C4-4F09-91AA-FB0E725E95C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2F7C29DB-7681-437B-8AC3-0E991C40FA30}"/>
              </a:ext>
            </a:extLst>
          </p:cNvPr>
          <p:cNvSpPr>
            <a:spLocks noGrp="1" noChangeArrowheads="1"/>
          </p:cNvSpPr>
          <p:nvPr>
            <p:ph type="sldNum" sz="quarter" idx="12"/>
          </p:nvPr>
        </p:nvSpPr>
        <p:spPr>
          <a:ln/>
        </p:spPr>
        <p:txBody>
          <a:bodyPr/>
          <a:lstStyle>
            <a:lvl1pPr>
              <a:defRPr/>
            </a:lvl1pPr>
          </a:lstStyle>
          <a:p>
            <a:fld id="{2B9355E1-1212-4D95-AB55-0BF30EF62BDD}" type="slidenum">
              <a:rPr lang="ja-JP" altLang="en-US"/>
              <a:pPr/>
              <a:t>‹#›</a:t>
            </a:fld>
            <a:endParaRPr lang="en-US" altLang="ja-JP"/>
          </a:p>
        </p:txBody>
      </p:sp>
    </p:spTree>
    <p:extLst>
      <p:ext uri="{BB962C8B-B14F-4D97-AF65-F5344CB8AC3E}">
        <p14:creationId xmlns:p14="http://schemas.microsoft.com/office/powerpoint/2010/main" val="3210470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04050" y="214313"/>
            <a:ext cx="1951038" cy="5918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150938" y="214313"/>
            <a:ext cx="5700712" cy="5918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1B03C597-CFB9-4CE0-AE49-26853FEAD9A9}"/>
              </a:ext>
            </a:extLst>
          </p:cNvPr>
          <p:cNvSpPr>
            <a:spLocks noGrp="1" noChangeArrowheads="1"/>
          </p:cNvSpPr>
          <p:nvPr>
            <p:ph type="dt" sz="half" idx="10"/>
          </p:nvPr>
        </p:nvSpPr>
        <p:spPr>
          <a:ln/>
        </p:spPr>
        <p:txBody>
          <a:bodyPr/>
          <a:lstStyle>
            <a:lvl1pPr>
              <a:defRPr/>
            </a:lvl1pPr>
          </a:lstStyle>
          <a:p>
            <a:pPr>
              <a:defRPr/>
            </a:pPr>
            <a:fld id="{BA2B6211-0EF8-48BB-B110-45BA46DE5B35}" type="datetime1">
              <a:rPr lang="ja-JP" altLang="en-US" smtClean="0"/>
              <a:t>2024/9/16</a:t>
            </a:fld>
            <a:endParaRPr lang="en-US" altLang="ja-JP"/>
          </a:p>
        </p:txBody>
      </p:sp>
      <p:sp>
        <p:nvSpPr>
          <p:cNvPr id="5" name="Rectangle 12">
            <a:extLst>
              <a:ext uri="{FF2B5EF4-FFF2-40B4-BE49-F238E27FC236}">
                <a16:creationId xmlns:a16="http://schemas.microsoft.com/office/drawing/2014/main" id="{C24E9E8F-E3B3-47A6-9F15-CA67FAC312C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DD85D87D-FBE4-4E57-A2D1-34C7BB6E62E0}"/>
              </a:ext>
            </a:extLst>
          </p:cNvPr>
          <p:cNvSpPr>
            <a:spLocks noGrp="1" noChangeArrowheads="1"/>
          </p:cNvSpPr>
          <p:nvPr>
            <p:ph type="sldNum" sz="quarter" idx="12"/>
          </p:nvPr>
        </p:nvSpPr>
        <p:spPr>
          <a:ln/>
        </p:spPr>
        <p:txBody>
          <a:bodyPr/>
          <a:lstStyle>
            <a:lvl1pPr>
              <a:defRPr/>
            </a:lvl1pPr>
          </a:lstStyle>
          <a:p>
            <a:fld id="{C0E0B09B-AA1B-4E8A-8568-FAD0467A1440}" type="slidenum">
              <a:rPr lang="ja-JP" altLang="en-US"/>
              <a:pPr/>
              <a:t>‹#›</a:t>
            </a:fld>
            <a:endParaRPr lang="en-US" altLang="ja-JP"/>
          </a:p>
        </p:txBody>
      </p:sp>
    </p:spTree>
    <p:extLst>
      <p:ext uri="{BB962C8B-B14F-4D97-AF65-F5344CB8AC3E}">
        <p14:creationId xmlns:p14="http://schemas.microsoft.com/office/powerpoint/2010/main" val="4200267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214313"/>
            <a:ext cx="7793037" cy="146208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1182688" y="2017713"/>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45088" y="2017713"/>
            <a:ext cx="3810000"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285FB61D-7613-4B4B-8A5A-18A9885A8905}"/>
              </a:ext>
            </a:extLst>
          </p:cNvPr>
          <p:cNvSpPr>
            <a:spLocks noGrp="1" noChangeArrowheads="1"/>
          </p:cNvSpPr>
          <p:nvPr>
            <p:ph type="dt" sz="half" idx="10"/>
          </p:nvPr>
        </p:nvSpPr>
        <p:spPr>
          <a:ln/>
        </p:spPr>
        <p:txBody>
          <a:bodyPr/>
          <a:lstStyle>
            <a:lvl1pPr>
              <a:defRPr/>
            </a:lvl1pPr>
          </a:lstStyle>
          <a:p>
            <a:pPr>
              <a:defRPr/>
            </a:pPr>
            <a:fld id="{ECC35C0E-30F8-4122-8CF0-A31534B167FA}" type="datetime1">
              <a:rPr lang="ja-JP" altLang="en-US" smtClean="0"/>
              <a:t>2024/9/16</a:t>
            </a:fld>
            <a:endParaRPr lang="en-US" altLang="ja-JP"/>
          </a:p>
        </p:txBody>
      </p:sp>
      <p:sp>
        <p:nvSpPr>
          <p:cNvPr id="6" name="Rectangle 12">
            <a:extLst>
              <a:ext uri="{FF2B5EF4-FFF2-40B4-BE49-F238E27FC236}">
                <a16:creationId xmlns:a16="http://schemas.microsoft.com/office/drawing/2014/main" id="{1B88A20D-2EC5-4E03-B277-22089EEAAE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1F4A2EDE-F42B-4346-8F10-7D01BC4ED904}"/>
              </a:ext>
            </a:extLst>
          </p:cNvPr>
          <p:cNvSpPr>
            <a:spLocks noGrp="1" noChangeArrowheads="1"/>
          </p:cNvSpPr>
          <p:nvPr>
            <p:ph type="sldNum" sz="quarter" idx="12"/>
          </p:nvPr>
        </p:nvSpPr>
        <p:spPr>
          <a:ln/>
        </p:spPr>
        <p:txBody>
          <a:bodyPr/>
          <a:lstStyle>
            <a:lvl1pPr>
              <a:defRPr/>
            </a:lvl1pPr>
          </a:lstStyle>
          <a:p>
            <a:fld id="{85EA60C2-01F3-4C2D-B304-3B283DBF8C05}" type="slidenum">
              <a:rPr lang="ja-JP" altLang="en-US"/>
              <a:pPr/>
              <a:t>‹#›</a:t>
            </a:fld>
            <a:endParaRPr lang="en-US" altLang="ja-JP"/>
          </a:p>
        </p:txBody>
      </p:sp>
    </p:spTree>
    <p:extLst>
      <p:ext uri="{BB962C8B-B14F-4D97-AF65-F5344CB8AC3E}">
        <p14:creationId xmlns:p14="http://schemas.microsoft.com/office/powerpoint/2010/main" val="289270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1150938" y="214313"/>
            <a:ext cx="7804150" cy="591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1">
            <a:extLst>
              <a:ext uri="{FF2B5EF4-FFF2-40B4-BE49-F238E27FC236}">
                <a16:creationId xmlns:a16="http://schemas.microsoft.com/office/drawing/2014/main" id="{10D867BA-902F-4BC0-A226-78B45C3995DD}"/>
              </a:ext>
            </a:extLst>
          </p:cNvPr>
          <p:cNvSpPr>
            <a:spLocks noGrp="1" noChangeArrowheads="1"/>
          </p:cNvSpPr>
          <p:nvPr>
            <p:ph type="dt" sz="half" idx="10"/>
          </p:nvPr>
        </p:nvSpPr>
        <p:spPr>
          <a:ln/>
        </p:spPr>
        <p:txBody>
          <a:bodyPr/>
          <a:lstStyle>
            <a:lvl1pPr>
              <a:defRPr/>
            </a:lvl1pPr>
          </a:lstStyle>
          <a:p>
            <a:pPr>
              <a:defRPr/>
            </a:pPr>
            <a:fld id="{95821D62-EEBA-49A3-8729-94C251EED68C}" type="datetime1">
              <a:rPr lang="ja-JP" altLang="en-US" smtClean="0"/>
              <a:t>2024/9/16</a:t>
            </a:fld>
            <a:endParaRPr lang="en-US" altLang="ja-JP"/>
          </a:p>
        </p:txBody>
      </p:sp>
      <p:sp>
        <p:nvSpPr>
          <p:cNvPr id="4" name="Rectangle 12">
            <a:extLst>
              <a:ext uri="{FF2B5EF4-FFF2-40B4-BE49-F238E27FC236}">
                <a16:creationId xmlns:a16="http://schemas.microsoft.com/office/drawing/2014/main" id="{8F49605F-B661-4AC7-AC84-FE83FE61CBD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052EC3AE-21D8-4CAE-A88B-5711D767142F}"/>
              </a:ext>
            </a:extLst>
          </p:cNvPr>
          <p:cNvSpPr>
            <a:spLocks noGrp="1" noChangeArrowheads="1"/>
          </p:cNvSpPr>
          <p:nvPr>
            <p:ph type="sldNum" sz="quarter" idx="12"/>
          </p:nvPr>
        </p:nvSpPr>
        <p:spPr>
          <a:ln/>
        </p:spPr>
        <p:txBody>
          <a:bodyPr/>
          <a:lstStyle>
            <a:lvl1pPr>
              <a:defRPr/>
            </a:lvl1pPr>
          </a:lstStyle>
          <a:p>
            <a:fld id="{5C552C0C-0059-4DC2-9F2F-53F51125E0CC}" type="slidenum">
              <a:rPr lang="ja-JP" altLang="en-US"/>
              <a:pPr/>
              <a:t>‹#›</a:t>
            </a:fld>
            <a:endParaRPr lang="en-US" altLang="ja-JP"/>
          </a:p>
        </p:txBody>
      </p:sp>
    </p:spTree>
    <p:extLst>
      <p:ext uri="{BB962C8B-B14F-4D97-AF65-F5344CB8AC3E}">
        <p14:creationId xmlns:p14="http://schemas.microsoft.com/office/powerpoint/2010/main" val="218008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3F4A9E87-63BC-48B1-B79D-768C1C0DCFE7}"/>
              </a:ext>
            </a:extLst>
          </p:cNvPr>
          <p:cNvSpPr>
            <a:spLocks noGrp="1" noChangeArrowheads="1"/>
          </p:cNvSpPr>
          <p:nvPr>
            <p:ph type="dt" sz="half" idx="10"/>
          </p:nvPr>
        </p:nvSpPr>
        <p:spPr>
          <a:ln/>
        </p:spPr>
        <p:txBody>
          <a:bodyPr/>
          <a:lstStyle>
            <a:lvl1pPr>
              <a:defRPr/>
            </a:lvl1pPr>
          </a:lstStyle>
          <a:p>
            <a:pPr>
              <a:defRPr/>
            </a:pPr>
            <a:fld id="{BCBA2C6E-69A3-4E3D-84EB-3F2118912537}" type="datetime1">
              <a:rPr lang="ja-JP" altLang="en-US" smtClean="0"/>
              <a:t>2024/9/16</a:t>
            </a:fld>
            <a:endParaRPr lang="en-US" altLang="ja-JP"/>
          </a:p>
        </p:txBody>
      </p:sp>
      <p:sp>
        <p:nvSpPr>
          <p:cNvPr id="5" name="Rectangle 12">
            <a:extLst>
              <a:ext uri="{FF2B5EF4-FFF2-40B4-BE49-F238E27FC236}">
                <a16:creationId xmlns:a16="http://schemas.microsoft.com/office/drawing/2014/main" id="{09DA7CAA-9496-454C-A65B-97D4CA39D11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03B9CB63-5891-4048-8C43-E8D1FD684E46}"/>
              </a:ext>
            </a:extLst>
          </p:cNvPr>
          <p:cNvSpPr>
            <a:spLocks noGrp="1" noChangeArrowheads="1"/>
          </p:cNvSpPr>
          <p:nvPr>
            <p:ph type="sldNum" sz="quarter" idx="12"/>
          </p:nvPr>
        </p:nvSpPr>
        <p:spPr>
          <a:ln/>
        </p:spPr>
        <p:txBody>
          <a:bodyPr/>
          <a:lstStyle>
            <a:lvl1pPr>
              <a:defRPr/>
            </a:lvl1pPr>
          </a:lstStyle>
          <a:p>
            <a:fld id="{C3E5A951-7667-4D52-808D-A2DABC3683DE}" type="slidenum">
              <a:rPr lang="ja-JP" altLang="en-US"/>
              <a:pPr/>
              <a:t>‹#›</a:t>
            </a:fld>
            <a:endParaRPr lang="en-US" altLang="ja-JP"/>
          </a:p>
        </p:txBody>
      </p:sp>
    </p:spTree>
    <p:extLst>
      <p:ext uri="{BB962C8B-B14F-4D97-AF65-F5344CB8AC3E}">
        <p14:creationId xmlns:p14="http://schemas.microsoft.com/office/powerpoint/2010/main" val="308645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11">
            <a:extLst>
              <a:ext uri="{FF2B5EF4-FFF2-40B4-BE49-F238E27FC236}">
                <a16:creationId xmlns:a16="http://schemas.microsoft.com/office/drawing/2014/main" id="{5791A40C-A01B-483D-8533-7C647E3844F0}"/>
              </a:ext>
            </a:extLst>
          </p:cNvPr>
          <p:cNvSpPr>
            <a:spLocks noGrp="1" noChangeArrowheads="1"/>
          </p:cNvSpPr>
          <p:nvPr>
            <p:ph type="dt" sz="half" idx="10"/>
          </p:nvPr>
        </p:nvSpPr>
        <p:spPr>
          <a:ln/>
        </p:spPr>
        <p:txBody>
          <a:bodyPr/>
          <a:lstStyle>
            <a:lvl1pPr>
              <a:defRPr/>
            </a:lvl1pPr>
          </a:lstStyle>
          <a:p>
            <a:pPr>
              <a:defRPr/>
            </a:pPr>
            <a:fld id="{E32EED93-12B5-4B31-943E-525769D94731}" type="datetime1">
              <a:rPr lang="ja-JP" altLang="en-US" smtClean="0"/>
              <a:t>2024/9/16</a:t>
            </a:fld>
            <a:endParaRPr lang="en-US" altLang="ja-JP"/>
          </a:p>
        </p:txBody>
      </p:sp>
      <p:sp>
        <p:nvSpPr>
          <p:cNvPr id="5" name="Rectangle 12">
            <a:extLst>
              <a:ext uri="{FF2B5EF4-FFF2-40B4-BE49-F238E27FC236}">
                <a16:creationId xmlns:a16="http://schemas.microsoft.com/office/drawing/2014/main" id="{3F305AC8-E92E-44EF-A149-E6427597006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CF77D9CC-FD6C-4CDA-96AA-D4A8857DEA5C}"/>
              </a:ext>
            </a:extLst>
          </p:cNvPr>
          <p:cNvSpPr>
            <a:spLocks noGrp="1" noChangeArrowheads="1"/>
          </p:cNvSpPr>
          <p:nvPr>
            <p:ph type="sldNum" sz="quarter" idx="12"/>
          </p:nvPr>
        </p:nvSpPr>
        <p:spPr>
          <a:ln/>
        </p:spPr>
        <p:txBody>
          <a:bodyPr/>
          <a:lstStyle>
            <a:lvl1pPr>
              <a:defRPr/>
            </a:lvl1pPr>
          </a:lstStyle>
          <a:p>
            <a:fld id="{83F6E40E-000A-495D-B075-3AB7F7A6642D}" type="slidenum">
              <a:rPr lang="ja-JP" altLang="en-US"/>
              <a:pPr/>
              <a:t>‹#›</a:t>
            </a:fld>
            <a:endParaRPr lang="en-US" altLang="ja-JP"/>
          </a:p>
        </p:txBody>
      </p:sp>
    </p:spTree>
    <p:extLst>
      <p:ext uri="{BB962C8B-B14F-4D97-AF65-F5344CB8AC3E}">
        <p14:creationId xmlns:p14="http://schemas.microsoft.com/office/powerpoint/2010/main" val="397008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470D557F-47CB-465B-AB4F-275760EFDCBD}"/>
              </a:ext>
            </a:extLst>
          </p:cNvPr>
          <p:cNvSpPr>
            <a:spLocks noGrp="1" noChangeArrowheads="1"/>
          </p:cNvSpPr>
          <p:nvPr>
            <p:ph type="dt" sz="half" idx="10"/>
          </p:nvPr>
        </p:nvSpPr>
        <p:spPr>
          <a:ln/>
        </p:spPr>
        <p:txBody>
          <a:bodyPr/>
          <a:lstStyle>
            <a:lvl1pPr>
              <a:defRPr/>
            </a:lvl1pPr>
          </a:lstStyle>
          <a:p>
            <a:pPr>
              <a:defRPr/>
            </a:pPr>
            <a:fld id="{5FE578D7-03D2-4904-89C9-CC0DEDC420A8}" type="datetime1">
              <a:rPr lang="ja-JP" altLang="en-US" smtClean="0"/>
              <a:t>2024/9/16</a:t>
            </a:fld>
            <a:endParaRPr lang="en-US" altLang="ja-JP"/>
          </a:p>
        </p:txBody>
      </p:sp>
      <p:sp>
        <p:nvSpPr>
          <p:cNvPr id="6" name="Rectangle 12">
            <a:extLst>
              <a:ext uri="{FF2B5EF4-FFF2-40B4-BE49-F238E27FC236}">
                <a16:creationId xmlns:a16="http://schemas.microsoft.com/office/drawing/2014/main" id="{55F20362-66C1-4102-B0D3-3F5FE75FB8A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4E482F4E-8E95-4A88-9EEE-7DE9A99BB8B4}"/>
              </a:ext>
            </a:extLst>
          </p:cNvPr>
          <p:cNvSpPr>
            <a:spLocks noGrp="1" noChangeArrowheads="1"/>
          </p:cNvSpPr>
          <p:nvPr>
            <p:ph type="sldNum" sz="quarter" idx="12"/>
          </p:nvPr>
        </p:nvSpPr>
        <p:spPr>
          <a:ln/>
        </p:spPr>
        <p:txBody>
          <a:bodyPr/>
          <a:lstStyle>
            <a:lvl1pPr>
              <a:defRPr/>
            </a:lvl1pPr>
          </a:lstStyle>
          <a:p>
            <a:fld id="{6169BF25-89EB-4D2C-B927-86826059C876}" type="slidenum">
              <a:rPr lang="ja-JP" altLang="en-US"/>
              <a:pPr/>
              <a:t>‹#›</a:t>
            </a:fld>
            <a:endParaRPr lang="en-US" altLang="ja-JP"/>
          </a:p>
        </p:txBody>
      </p:sp>
    </p:spTree>
    <p:extLst>
      <p:ext uri="{BB962C8B-B14F-4D97-AF65-F5344CB8AC3E}">
        <p14:creationId xmlns:p14="http://schemas.microsoft.com/office/powerpoint/2010/main" val="737381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C5ACC347-B3EC-4BC5-906F-06544803079F}"/>
              </a:ext>
            </a:extLst>
          </p:cNvPr>
          <p:cNvSpPr>
            <a:spLocks noGrp="1" noChangeArrowheads="1"/>
          </p:cNvSpPr>
          <p:nvPr>
            <p:ph type="dt" sz="half" idx="10"/>
          </p:nvPr>
        </p:nvSpPr>
        <p:spPr>
          <a:ln/>
        </p:spPr>
        <p:txBody>
          <a:bodyPr/>
          <a:lstStyle>
            <a:lvl1pPr>
              <a:defRPr/>
            </a:lvl1pPr>
          </a:lstStyle>
          <a:p>
            <a:pPr>
              <a:defRPr/>
            </a:pPr>
            <a:fld id="{E0C88E66-2893-476A-82A9-9A6C43CE83C9}" type="datetime1">
              <a:rPr lang="ja-JP" altLang="en-US" smtClean="0"/>
              <a:t>2024/9/16</a:t>
            </a:fld>
            <a:endParaRPr lang="en-US" altLang="ja-JP"/>
          </a:p>
        </p:txBody>
      </p:sp>
      <p:sp>
        <p:nvSpPr>
          <p:cNvPr id="8" name="Rectangle 12">
            <a:extLst>
              <a:ext uri="{FF2B5EF4-FFF2-40B4-BE49-F238E27FC236}">
                <a16:creationId xmlns:a16="http://schemas.microsoft.com/office/drawing/2014/main" id="{05CF972E-233A-4CE9-8807-E0002F5A246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18613C06-BF5B-4584-8972-3618801AA649}"/>
              </a:ext>
            </a:extLst>
          </p:cNvPr>
          <p:cNvSpPr>
            <a:spLocks noGrp="1" noChangeArrowheads="1"/>
          </p:cNvSpPr>
          <p:nvPr>
            <p:ph type="sldNum" sz="quarter" idx="12"/>
          </p:nvPr>
        </p:nvSpPr>
        <p:spPr>
          <a:ln/>
        </p:spPr>
        <p:txBody>
          <a:bodyPr/>
          <a:lstStyle>
            <a:lvl1pPr>
              <a:defRPr/>
            </a:lvl1pPr>
          </a:lstStyle>
          <a:p>
            <a:fld id="{5BB5F953-3118-4A7B-9A0E-CF03763BB990}" type="slidenum">
              <a:rPr lang="ja-JP" altLang="en-US"/>
              <a:pPr/>
              <a:t>‹#›</a:t>
            </a:fld>
            <a:endParaRPr lang="en-US" altLang="ja-JP"/>
          </a:p>
        </p:txBody>
      </p:sp>
    </p:spTree>
    <p:extLst>
      <p:ext uri="{BB962C8B-B14F-4D97-AF65-F5344CB8AC3E}">
        <p14:creationId xmlns:p14="http://schemas.microsoft.com/office/powerpoint/2010/main" val="95166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11">
            <a:extLst>
              <a:ext uri="{FF2B5EF4-FFF2-40B4-BE49-F238E27FC236}">
                <a16:creationId xmlns:a16="http://schemas.microsoft.com/office/drawing/2014/main" id="{84698630-6E3D-40EB-BE3E-22678EFB99E4}"/>
              </a:ext>
            </a:extLst>
          </p:cNvPr>
          <p:cNvSpPr>
            <a:spLocks noGrp="1" noChangeArrowheads="1"/>
          </p:cNvSpPr>
          <p:nvPr>
            <p:ph type="dt" sz="half" idx="10"/>
          </p:nvPr>
        </p:nvSpPr>
        <p:spPr>
          <a:ln/>
        </p:spPr>
        <p:txBody>
          <a:bodyPr/>
          <a:lstStyle>
            <a:lvl1pPr>
              <a:defRPr/>
            </a:lvl1pPr>
          </a:lstStyle>
          <a:p>
            <a:pPr>
              <a:defRPr/>
            </a:pPr>
            <a:fld id="{F2599013-2F06-4CD2-AF7C-19730125F165}" type="datetime1">
              <a:rPr lang="ja-JP" altLang="en-US" smtClean="0"/>
              <a:t>2024/9/16</a:t>
            </a:fld>
            <a:endParaRPr lang="en-US" altLang="ja-JP"/>
          </a:p>
        </p:txBody>
      </p:sp>
      <p:sp>
        <p:nvSpPr>
          <p:cNvPr id="4" name="Rectangle 12">
            <a:extLst>
              <a:ext uri="{FF2B5EF4-FFF2-40B4-BE49-F238E27FC236}">
                <a16:creationId xmlns:a16="http://schemas.microsoft.com/office/drawing/2014/main" id="{7CAB5192-DE7D-4112-BB31-4DBB4315173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B45BC324-CD65-4E84-81E6-4F6A57B6652B}"/>
              </a:ext>
            </a:extLst>
          </p:cNvPr>
          <p:cNvSpPr>
            <a:spLocks noGrp="1" noChangeArrowheads="1"/>
          </p:cNvSpPr>
          <p:nvPr>
            <p:ph type="sldNum" sz="quarter" idx="12"/>
          </p:nvPr>
        </p:nvSpPr>
        <p:spPr>
          <a:ln/>
        </p:spPr>
        <p:txBody>
          <a:bodyPr/>
          <a:lstStyle>
            <a:lvl1pPr>
              <a:defRPr/>
            </a:lvl1pPr>
          </a:lstStyle>
          <a:p>
            <a:fld id="{0517093F-BA93-4A87-8929-CD9D14B67763}" type="slidenum">
              <a:rPr lang="ja-JP" altLang="en-US"/>
              <a:pPr/>
              <a:t>‹#›</a:t>
            </a:fld>
            <a:endParaRPr lang="en-US" altLang="ja-JP"/>
          </a:p>
        </p:txBody>
      </p:sp>
    </p:spTree>
    <p:extLst>
      <p:ext uri="{BB962C8B-B14F-4D97-AF65-F5344CB8AC3E}">
        <p14:creationId xmlns:p14="http://schemas.microsoft.com/office/powerpoint/2010/main" val="57897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7C8BCBA9-D0CC-4C9D-B859-030E5DE58B64}"/>
              </a:ext>
            </a:extLst>
          </p:cNvPr>
          <p:cNvSpPr>
            <a:spLocks noGrp="1" noChangeArrowheads="1"/>
          </p:cNvSpPr>
          <p:nvPr>
            <p:ph type="dt" sz="half" idx="10"/>
          </p:nvPr>
        </p:nvSpPr>
        <p:spPr>
          <a:ln/>
        </p:spPr>
        <p:txBody>
          <a:bodyPr/>
          <a:lstStyle>
            <a:lvl1pPr>
              <a:defRPr/>
            </a:lvl1pPr>
          </a:lstStyle>
          <a:p>
            <a:pPr>
              <a:defRPr/>
            </a:pPr>
            <a:fld id="{848B428E-AB6B-45E8-A1A9-3D5F9984E4C3}" type="datetime1">
              <a:rPr lang="ja-JP" altLang="en-US" smtClean="0"/>
              <a:t>2024/9/16</a:t>
            </a:fld>
            <a:endParaRPr lang="en-US" altLang="ja-JP"/>
          </a:p>
        </p:txBody>
      </p:sp>
      <p:sp>
        <p:nvSpPr>
          <p:cNvPr id="3" name="Rectangle 12">
            <a:extLst>
              <a:ext uri="{FF2B5EF4-FFF2-40B4-BE49-F238E27FC236}">
                <a16:creationId xmlns:a16="http://schemas.microsoft.com/office/drawing/2014/main" id="{AA2FCCF0-A4F5-4A2C-AC04-58F8CD13BA3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057B9E51-55C5-4D23-87E8-4057B746D2D9}"/>
              </a:ext>
            </a:extLst>
          </p:cNvPr>
          <p:cNvSpPr>
            <a:spLocks noGrp="1" noChangeArrowheads="1"/>
          </p:cNvSpPr>
          <p:nvPr>
            <p:ph type="sldNum" sz="quarter" idx="12"/>
          </p:nvPr>
        </p:nvSpPr>
        <p:spPr>
          <a:ln/>
        </p:spPr>
        <p:txBody>
          <a:bodyPr/>
          <a:lstStyle>
            <a:lvl1pPr>
              <a:defRPr/>
            </a:lvl1pPr>
          </a:lstStyle>
          <a:p>
            <a:fld id="{3248CFC3-8C02-4276-BF62-7B8C95F3E952}" type="slidenum">
              <a:rPr lang="ja-JP" altLang="en-US"/>
              <a:pPr/>
              <a:t>‹#›</a:t>
            </a:fld>
            <a:endParaRPr lang="en-US" altLang="ja-JP"/>
          </a:p>
        </p:txBody>
      </p:sp>
    </p:spTree>
    <p:extLst>
      <p:ext uri="{BB962C8B-B14F-4D97-AF65-F5344CB8AC3E}">
        <p14:creationId xmlns:p14="http://schemas.microsoft.com/office/powerpoint/2010/main" val="412331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1">
            <a:extLst>
              <a:ext uri="{FF2B5EF4-FFF2-40B4-BE49-F238E27FC236}">
                <a16:creationId xmlns:a16="http://schemas.microsoft.com/office/drawing/2014/main" id="{E35B6200-B8ED-4169-906A-ED200763BDC5}"/>
              </a:ext>
            </a:extLst>
          </p:cNvPr>
          <p:cNvSpPr>
            <a:spLocks noGrp="1" noChangeArrowheads="1"/>
          </p:cNvSpPr>
          <p:nvPr>
            <p:ph type="dt" sz="half" idx="10"/>
          </p:nvPr>
        </p:nvSpPr>
        <p:spPr>
          <a:ln/>
        </p:spPr>
        <p:txBody>
          <a:bodyPr/>
          <a:lstStyle>
            <a:lvl1pPr>
              <a:defRPr/>
            </a:lvl1pPr>
          </a:lstStyle>
          <a:p>
            <a:pPr>
              <a:defRPr/>
            </a:pPr>
            <a:fld id="{AE73B45F-3924-458A-839C-B1A6796C49E6}" type="datetime1">
              <a:rPr lang="ja-JP" altLang="en-US" smtClean="0"/>
              <a:t>2024/9/16</a:t>
            </a:fld>
            <a:endParaRPr lang="en-US" altLang="ja-JP"/>
          </a:p>
        </p:txBody>
      </p:sp>
      <p:sp>
        <p:nvSpPr>
          <p:cNvPr id="6" name="Rectangle 12">
            <a:extLst>
              <a:ext uri="{FF2B5EF4-FFF2-40B4-BE49-F238E27FC236}">
                <a16:creationId xmlns:a16="http://schemas.microsoft.com/office/drawing/2014/main" id="{E4224B4D-B01B-488A-81A9-C1A7C381FE6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4570F26D-68A4-4122-9DE3-68944B48E151}"/>
              </a:ext>
            </a:extLst>
          </p:cNvPr>
          <p:cNvSpPr>
            <a:spLocks noGrp="1" noChangeArrowheads="1"/>
          </p:cNvSpPr>
          <p:nvPr>
            <p:ph type="sldNum" sz="quarter" idx="12"/>
          </p:nvPr>
        </p:nvSpPr>
        <p:spPr>
          <a:ln/>
        </p:spPr>
        <p:txBody>
          <a:bodyPr/>
          <a:lstStyle>
            <a:lvl1pPr>
              <a:defRPr/>
            </a:lvl1pPr>
          </a:lstStyle>
          <a:p>
            <a:fld id="{5CA5E18D-289E-49CA-B181-16779644919A}" type="slidenum">
              <a:rPr lang="ja-JP" altLang="en-US"/>
              <a:pPr/>
              <a:t>‹#›</a:t>
            </a:fld>
            <a:endParaRPr lang="en-US" altLang="ja-JP"/>
          </a:p>
        </p:txBody>
      </p:sp>
    </p:spTree>
    <p:extLst>
      <p:ext uri="{BB962C8B-B14F-4D97-AF65-F5344CB8AC3E}">
        <p14:creationId xmlns:p14="http://schemas.microsoft.com/office/powerpoint/2010/main" val="418140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11">
            <a:extLst>
              <a:ext uri="{FF2B5EF4-FFF2-40B4-BE49-F238E27FC236}">
                <a16:creationId xmlns:a16="http://schemas.microsoft.com/office/drawing/2014/main" id="{F7AE1F9B-9BA0-4E3E-B289-67C708F44B01}"/>
              </a:ext>
            </a:extLst>
          </p:cNvPr>
          <p:cNvSpPr>
            <a:spLocks noGrp="1" noChangeArrowheads="1"/>
          </p:cNvSpPr>
          <p:nvPr>
            <p:ph type="dt" sz="half" idx="10"/>
          </p:nvPr>
        </p:nvSpPr>
        <p:spPr>
          <a:ln/>
        </p:spPr>
        <p:txBody>
          <a:bodyPr/>
          <a:lstStyle>
            <a:lvl1pPr>
              <a:defRPr/>
            </a:lvl1pPr>
          </a:lstStyle>
          <a:p>
            <a:pPr>
              <a:defRPr/>
            </a:pPr>
            <a:fld id="{85F4F541-C623-4939-8CE4-1FFEF6519C1B}" type="datetime1">
              <a:rPr lang="ja-JP" altLang="en-US" smtClean="0"/>
              <a:t>2024/9/16</a:t>
            </a:fld>
            <a:endParaRPr lang="en-US" altLang="ja-JP"/>
          </a:p>
        </p:txBody>
      </p:sp>
      <p:sp>
        <p:nvSpPr>
          <p:cNvPr id="6" name="Rectangle 12">
            <a:extLst>
              <a:ext uri="{FF2B5EF4-FFF2-40B4-BE49-F238E27FC236}">
                <a16:creationId xmlns:a16="http://schemas.microsoft.com/office/drawing/2014/main" id="{C9940E3C-9788-4C1B-9075-178E61A04FD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A16B5180-4619-4F91-B938-BC1D49B8F77F}"/>
              </a:ext>
            </a:extLst>
          </p:cNvPr>
          <p:cNvSpPr>
            <a:spLocks noGrp="1" noChangeArrowheads="1"/>
          </p:cNvSpPr>
          <p:nvPr>
            <p:ph type="sldNum" sz="quarter" idx="12"/>
          </p:nvPr>
        </p:nvSpPr>
        <p:spPr>
          <a:ln/>
        </p:spPr>
        <p:txBody>
          <a:bodyPr/>
          <a:lstStyle>
            <a:lvl1pPr>
              <a:defRPr/>
            </a:lvl1pPr>
          </a:lstStyle>
          <a:p>
            <a:fld id="{89270668-CDD9-49F8-9898-724B5CF285BE}" type="slidenum">
              <a:rPr lang="ja-JP" altLang="en-US"/>
              <a:pPr/>
              <a:t>‹#›</a:t>
            </a:fld>
            <a:endParaRPr lang="en-US" altLang="ja-JP"/>
          </a:p>
        </p:txBody>
      </p:sp>
    </p:spTree>
    <p:extLst>
      <p:ext uri="{BB962C8B-B14F-4D97-AF65-F5344CB8AC3E}">
        <p14:creationId xmlns:p14="http://schemas.microsoft.com/office/powerpoint/2010/main" val="398832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CD74F95-1AB9-40EB-A248-61F9EA97A24D}"/>
              </a:ext>
            </a:extLst>
          </p:cNvPr>
          <p:cNvSpPr>
            <a:spLocks noChangeArrowheads="1"/>
          </p:cNvSpPr>
          <p:nvPr/>
        </p:nvSpPr>
        <p:spPr bwMode="ltGray">
          <a:xfrm>
            <a:off x="417513" y="1098550"/>
            <a:ext cx="438150" cy="474663"/>
          </a:xfrm>
          <a:prstGeom prst="rect">
            <a:avLst/>
          </a:prstGeom>
          <a:solidFill>
            <a:schemeClr val="accent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7" name="Rectangle 3">
            <a:extLst>
              <a:ext uri="{FF2B5EF4-FFF2-40B4-BE49-F238E27FC236}">
                <a16:creationId xmlns:a16="http://schemas.microsoft.com/office/drawing/2014/main" id="{5F5ABD1C-9974-4067-AAC1-4D58D14DEA1D}"/>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8" name="Rectangle 4">
            <a:extLst>
              <a:ext uri="{FF2B5EF4-FFF2-40B4-BE49-F238E27FC236}">
                <a16:creationId xmlns:a16="http://schemas.microsoft.com/office/drawing/2014/main" id="{7A93A4EF-772B-433A-B1E0-944BBABB174A}"/>
              </a:ext>
            </a:extLst>
          </p:cNvPr>
          <p:cNvSpPr>
            <a:spLocks noChangeArrowheads="1"/>
          </p:cNvSpPr>
          <p:nvPr/>
        </p:nvSpPr>
        <p:spPr bwMode="ltGray">
          <a:xfrm>
            <a:off x="541338" y="1520825"/>
            <a:ext cx="422275" cy="474663"/>
          </a:xfrm>
          <a:prstGeom prst="rect">
            <a:avLst/>
          </a:prstGeom>
          <a:solidFill>
            <a:schemeClr val="folHlink"/>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9" name="Rectangle 5">
            <a:extLst>
              <a:ext uri="{FF2B5EF4-FFF2-40B4-BE49-F238E27FC236}">
                <a16:creationId xmlns:a16="http://schemas.microsoft.com/office/drawing/2014/main" id="{C11599E8-E80E-4ECB-9810-74E03581B346}"/>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0" name="Rectangle 6">
            <a:extLst>
              <a:ext uri="{FF2B5EF4-FFF2-40B4-BE49-F238E27FC236}">
                <a16:creationId xmlns:a16="http://schemas.microsoft.com/office/drawing/2014/main" id="{4B74CB5D-D657-49C3-8F83-4292112B08FA}"/>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1" name="Rectangle 7">
            <a:extLst>
              <a:ext uri="{FF2B5EF4-FFF2-40B4-BE49-F238E27FC236}">
                <a16:creationId xmlns:a16="http://schemas.microsoft.com/office/drawing/2014/main" id="{0D77FE83-130E-4995-9282-D048190AE120}"/>
              </a:ext>
            </a:extLst>
          </p:cNvPr>
          <p:cNvSpPr>
            <a:spLocks noChangeArrowheads="1"/>
          </p:cNvSpPr>
          <p:nvPr/>
        </p:nvSpPr>
        <p:spPr bwMode="gray">
          <a:xfrm>
            <a:off x="762000" y="990600"/>
            <a:ext cx="31750" cy="1052513"/>
          </a:xfrm>
          <a:prstGeom prst="rect">
            <a:avLst/>
          </a:prstGeom>
          <a:solidFill>
            <a:schemeClr val="bg2"/>
          </a:soli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2" name="Rectangle 8">
            <a:extLst>
              <a:ext uri="{FF2B5EF4-FFF2-40B4-BE49-F238E27FC236}">
                <a16:creationId xmlns:a16="http://schemas.microsoft.com/office/drawing/2014/main" id="{76C24956-1791-424B-846E-5D02B57B02DA}"/>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3" name="Rectangle 9">
            <a:extLst>
              <a:ext uri="{FF2B5EF4-FFF2-40B4-BE49-F238E27FC236}">
                <a16:creationId xmlns:a16="http://schemas.microsoft.com/office/drawing/2014/main" id="{9BE80754-B84F-439F-AA96-18C904E90D79}"/>
              </a:ext>
            </a:extLst>
          </p:cNvPr>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D1F73F5F-3CA3-4B50-BBD3-BB5B79D4B907}"/>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23243" name="Rectangle 11">
            <a:extLst>
              <a:ext uri="{FF2B5EF4-FFF2-40B4-BE49-F238E27FC236}">
                <a16:creationId xmlns:a16="http://schemas.microsoft.com/office/drawing/2014/main" id="{8C05851C-67AB-41E9-9AF4-0B5357AB20E2}"/>
              </a:ext>
            </a:extLst>
          </p:cNvPr>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vl1pPr>
          </a:lstStyle>
          <a:p>
            <a:pPr>
              <a:defRPr/>
            </a:pPr>
            <a:fld id="{EE9E8CAC-C165-43EA-9B97-EF1FCA598256}" type="datetime1">
              <a:rPr lang="ja-JP" altLang="en-US" smtClean="0"/>
              <a:t>2024/9/16</a:t>
            </a:fld>
            <a:endParaRPr lang="en-US" altLang="ja-JP"/>
          </a:p>
        </p:txBody>
      </p:sp>
      <p:sp>
        <p:nvSpPr>
          <p:cNvPr id="223244" name="Rectangle 12">
            <a:extLst>
              <a:ext uri="{FF2B5EF4-FFF2-40B4-BE49-F238E27FC236}">
                <a16:creationId xmlns:a16="http://schemas.microsoft.com/office/drawing/2014/main" id="{60BE4D17-A6C6-4D03-92BA-E356B4037899}"/>
              </a:ext>
            </a:extLst>
          </p:cNvPr>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vl1pPr>
          </a:lstStyle>
          <a:p>
            <a:pPr>
              <a:defRPr/>
            </a:pPr>
            <a:endParaRPr lang="en-US" altLang="ja-JP"/>
          </a:p>
        </p:txBody>
      </p:sp>
      <p:sp>
        <p:nvSpPr>
          <p:cNvPr id="223245" name="Rectangle 13">
            <a:extLst>
              <a:ext uri="{FF2B5EF4-FFF2-40B4-BE49-F238E27FC236}">
                <a16:creationId xmlns:a16="http://schemas.microsoft.com/office/drawing/2014/main" id="{AAF97C16-412C-42F9-88F3-81EC9BAF19D5}"/>
              </a:ext>
            </a:extLst>
          </p:cNvPr>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vl1pPr>
          </a:lstStyle>
          <a:p>
            <a:fld id="{AD6E04E3-BF89-422B-8DD7-C038A563B7CE}"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4944" r:id="rId1"/>
    <p:sldLayoutId id="2147484932" r:id="rId2"/>
    <p:sldLayoutId id="2147484933" r:id="rId3"/>
    <p:sldLayoutId id="2147484934" r:id="rId4"/>
    <p:sldLayoutId id="2147484935" r:id="rId5"/>
    <p:sldLayoutId id="2147484936" r:id="rId6"/>
    <p:sldLayoutId id="2147484937" r:id="rId7"/>
    <p:sldLayoutId id="2147484938" r:id="rId8"/>
    <p:sldLayoutId id="2147484939" r:id="rId9"/>
    <p:sldLayoutId id="2147484940" r:id="rId10"/>
    <p:sldLayoutId id="2147484941" r:id="rId11"/>
    <p:sldLayoutId id="2147484942" r:id="rId12"/>
    <p:sldLayoutId id="2147484943"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eb.pref.hyogo.lg.jp/stat/cate3_722.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eb.pref.hyogo.lg.jp/kk11/ac08_2_000000013.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esri.cao.go.jp/jp/sna/sonota/kenmin/kenmin_top.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eb.pref.hyogo.lg.jp/stat/cate3_723.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400447C-488C-4B24-964E-E05F40457C9A}"/>
              </a:ext>
            </a:extLst>
          </p:cNvPr>
          <p:cNvSpPr>
            <a:spLocks noGrp="1" noChangeArrowheads="1"/>
          </p:cNvSpPr>
          <p:nvPr>
            <p:ph type="ctrTitle"/>
          </p:nvPr>
        </p:nvSpPr>
        <p:spPr>
          <a:xfrm>
            <a:off x="1281113" y="1039813"/>
            <a:ext cx="7862887" cy="1143000"/>
          </a:xfrm>
        </p:spPr>
        <p:txBody>
          <a:bodyPr lIns="92075" tIns="46038" rIns="92075" bIns="46038"/>
          <a:lstStyle/>
          <a:p>
            <a:pPr eaLnBrk="1" hangingPunct="1">
              <a:defRPr/>
            </a:pPr>
            <a:br>
              <a:rPr lang="ja-JP" altLang="en-US" sz="4000" dirty="0">
                <a:solidFill>
                  <a:schemeClr val="tx1"/>
                </a:solidFill>
                <a:latin typeface="ＭＳ Ｐゴシック" pitchFamily="50" charset="-128"/>
              </a:rPr>
            </a:br>
            <a:r>
              <a:rPr lang="ja-JP" altLang="en-US" sz="4000" dirty="0">
                <a:solidFill>
                  <a:schemeClr val="tx1"/>
                </a:solidFill>
                <a:latin typeface="ＭＳ Ｐゴシック" pitchFamily="50" charset="-128"/>
              </a:rPr>
              <a:t>地域経済統計の見方・使い方</a:t>
            </a:r>
            <a:endParaRPr lang="ja-JP" altLang="ja-JP" sz="3600" dirty="0">
              <a:solidFill>
                <a:schemeClr val="tx1"/>
              </a:solidFill>
              <a:latin typeface="+mn-ea"/>
              <a:ea typeface="+mn-ea"/>
            </a:endParaRPr>
          </a:p>
        </p:txBody>
      </p:sp>
      <p:sp>
        <p:nvSpPr>
          <p:cNvPr id="11267" name="Rectangle 3">
            <a:extLst>
              <a:ext uri="{FF2B5EF4-FFF2-40B4-BE49-F238E27FC236}">
                <a16:creationId xmlns:a16="http://schemas.microsoft.com/office/drawing/2014/main" id="{A7442456-82D2-4913-921C-520663608E3D}"/>
              </a:ext>
            </a:extLst>
          </p:cNvPr>
          <p:cNvSpPr>
            <a:spLocks noGrp="1" noChangeArrowheads="1"/>
          </p:cNvSpPr>
          <p:nvPr>
            <p:ph type="subTitle" idx="1"/>
          </p:nvPr>
        </p:nvSpPr>
        <p:spPr>
          <a:xfrm>
            <a:off x="-209550" y="3305175"/>
            <a:ext cx="8512175" cy="2663825"/>
          </a:xfrm>
        </p:spPr>
        <p:txBody>
          <a:bodyPr lIns="92075" tIns="46038" rIns="92075" bIns="46038"/>
          <a:lstStyle/>
          <a:p>
            <a:pPr eaLnBrk="1" hangingPunct="1">
              <a:defRPr/>
            </a:pPr>
            <a:r>
              <a:rPr lang="ja-JP" altLang="en-US" sz="3600" dirty="0">
                <a:latin typeface="+mn-ea"/>
              </a:rPr>
              <a:t>兵庫県　企画部統計課</a:t>
            </a:r>
          </a:p>
          <a:p>
            <a:pPr eaLnBrk="1" hangingPunct="1">
              <a:defRPr/>
            </a:pPr>
            <a:r>
              <a:rPr lang="ja-JP" altLang="en-US" sz="3600" dirty="0">
                <a:latin typeface="+mn-ea"/>
              </a:rPr>
              <a:t>兵庫県</a:t>
            </a:r>
            <a:r>
              <a:rPr lang="ja-JP" altLang="en-US" sz="3600">
                <a:latin typeface="+mn-ea"/>
              </a:rPr>
              <a:t>立大学　社会</a:t>
            </a:r>
            <a:r>
              <a:rPr lang="ja-JP" altLang="en-US" sz="3600" dirty="0">
                <a:latin typeface="+mn-ea"/>
              </a:rPr>
              <a:t>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a:t>
            </a:r>
          </a:p>
          <a:p>
            <a:pPr eaLnBrk="1" hangingPunct="1">
              <a:defRPr/>
            </a:pPr>
            <a:r>
              <a:rPr lang="ja-JP" altLang="en-US" sz="3600" dirty="0">
                <a:latin typeface="+mn-ea"/>
              </a:rPr>
              <a:t>芦　谷　恒　憲</a:t>
            </a:r>
          </a:p>
        </p:txBody>
      </p:sp>
      <p:graphicFrame>
        <p:nvGraphicFramePr>
          <p:cNvPr id="5124" name="Object 11">
            <a:extLst>
              <a:ext uri="{FF2B5EF4-FFF2-40B4-BE49-F238E27FC236}">
                <a16:creationId xmlns:a16="http://schemas.microsoft.com/office/drawing/2014/main" id="{7DF6EBFF-4B28-44EB-B658-2052AD5CB125}"/>
              </a:ext>
            </a:extLst>
          </p:cNvPr>
          <p:cNvGraphicFramePr>
            <a:graphicFrameLocks noChangeAspect="1"/>
          </p:cNvGraphicFramePr>
          <p:nvPr/>
        </p:nvGraphicFramePr>
        <p:xfrm>
          <a:off x="7159625" y="5302250"/>
          <a:ext cx="1301750" cy="1333500"/>
        </p:xfrm>
        <a:graphic>
          <a:graphicData uri="http://schemas.openxmlformats.org/presentationml/2006/ole">
            <mc:AlternateContent xmlns:mc="http://schemas.openxmlformats.org/markup-compatibility/2006">
              <mc:Choice xmlns:v="urn:schemas-microsoft-com:vml" Requires="v">
                <p:oleObj name="Clip" r:id="rId3" imgW="1720901" imgH="1712671" progId="MS_ClipArt_Gallery.5">
                  <p:embed/>
                </p:oleObj>
              </mc:Choice>
              <mc:Fallback>
                <p:oleObj name="Clip" r:id="rId3" imgW="1720901" imgH="1712671" progId="MS_ClipArt_Gallery.5">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9625" y="5302250"/>
                        <a:ext cx="130175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6" name="テキスト ボックス 1">
            <a:extLst>
              <a:ext uri="{FF2B5EF4-FFF2-40B4-BE49-F238E27FC236}">
                <a16:creationId xmlns:a16="http://schemas.microsoft.com/office/drawing/2014/main" id="{0AC77871-F737-49CE-B4E0-A6B9B677C7AC}"/>
              </a:ext>
            </a:extLst>
          </p:cNvPr>
          <p:cNvSpPr txBox="1">
            <a:spLocks noChangeArrowheads="1"/>
          </p:cNvSpPr>
          <p:nvPr/>
        </p:nvSpPr>
        <p:spPr bwMode="auto">
          <a:xfrm>
            <a:off x="6732588" y="279400"/>
            <a:ext cx="1569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2400">
                <a:latin typeface="ＭＳ Ｐゴシック" panose="020B0600070205080204" pitchFamily="50" charset="-128"/>
              </a:rPr>
              <a:t>2024/9/16</a:t>
            </a:r>
            <a:endParaRPr lang="ja-JP" altLang="en-US" sz="24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C9109E3B-DCAC-4171-B80D-14DBA89E953E}"/>
              </a:ext>
            </a:extLst>
          </p:cNvPr>
          <p:cNvSpPr>
            <a:spLocks noGrp="1"/>
          </p:cNvSpPr>
          <p:nvPr>
            <p:ph type="sldNum" sz="quarter" idx="12"/>
          </p:nvPr>
        </p:nvSpPr>
        <p:spPr/>
        <p:txBody>
          <a:bodyPr/>
          <a:lstStyle/>
          <a:p>
            <a:fld id="{D3FD0121-74DB-429F-8309-51299E3DB7FC}" type="slidenum">
              <a:rPr lang="ja-JP" altLang="en-US" smtClean="0"/>
              <a:pPr/>
              <a:t>1</a:t>
            </a:fld>
            <a:endParaRPr lang="en-US" altLang="ja-JP"/>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p:tgtEl>
                                          <p:spTgt spid="1126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wipe(left)">
                                      <p:cBhvr>
                                        <p:cTn id="11"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5F414B6-712A-4BA2-9EC1-0CC511E1AF9E}"/>
              </a:ext>
            </a:extLst>
          </p:cNvPr>
          <p:cNvPicPr>
            <a:picLocks noChangeAspect="1"/>
          </p:cNvPicPr>
          <p:nvPr/>
        </p:nvPicPr>
        <p:blipFill>
          <a:blip r:embed="rId3"/>
          <a:stretch>
            <a:fillRect/>
          </a:stretch>
        </p:blipFill>
        <p:spPr>
          <a:xfrm>
            <a:off x="2123728" y="167472"/>
            <a:ext cx="5787259" cy="6597352"/>
          </a:xfrm>
          <a:prstGeom prst="rect">
            <a:avLst/>
          </a:prstGeom>
        </p:spPr>
      </p:pic>
      <p:sp>
        <p:nvSpPr>
          <p:cNvPr id="3" name="スライド番号プレースホルダー 2">
            <a:extLst>
              <a:ext uri="{FF2B5EF4-FFF2-40B4-BE49-F238E27FC236}">
                <a16:creationId xmlns:a16="http://schemas.microsoft.com/office/drawing/2014/main" id="{D94CC6B4-805E-4737-B30A-DC79B9AA6F10}"/>
              </a:ext>
            </a:extLst>
          </p:cNvPr>
          <p:cNvSpPr>
            <a:spLocks noGrp="1"/>
          </p:cNvSpPr>
          <p:nvPr>
            <p:ph type="sldNum" sz="quarter" idx="12"/>
          </p:nvPr>
        </p:nvSpPr>
        <p:spPr/>
        <p:txBody>
          <a:bodyPr/>
          <a:lstStyle/>
          <a:p>
            <a:fld id="{5C552C0C-0059-4DC2-9F2F-53F51125E0CC}" type="slidenum">
              <a:rPr lang="ja-JP" altLang="en-US"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4E951F4-7A0E-4617-BC2D-28A846B3E8DB}"/>
              </a:ext>
            </a:extLst>
          </p:cNvPr>
          <p:cNvSpPr>
            <a:spLocks noGrp="1" noChangeArrowheads="1"/>
          </p:cNvSpPr>
          <p:nvPr>
            <p:ph type="title"/>
          </p:nvPr>
        </p:nvSpPr>
        <p:spPr/>
        <p:txBody>
          <a:bodyPr lIns="92075" tIns="46038" rIns="92075" bIns="46038"/>
          <a:lstStyle/>
          <a:p>
            <a:pPr eaLnBrk="1" hangingPunct="1"/>
            <a:r>
              <a:rPr lang="ja-JP" altLang="en-US" sz="4000" dirty="0">
                <a:latin typeface="ＭＳ Ｐゴシック" panose="020B0600070205080204" pitchFamily="50" charset="-128"/>
              </a:rPr>
              <a:t>県民経済計算の推計方法</a:t>
            </a:r>
            <a:endParaRPr lang="ja-JP" altLang="ja-JP" sz="4000" dirty="0">
              <a:latin typeface="ＭＳ Ｐゴシック" panose="020B0600070205080204" pitchFamily="50" charset="-128"/>
            </a:endParaRPr>
          </a:p>
        </p:txBody>
      </p:sp>
      <p:sp>
        <p:nvSpPr>
          <p:cNvPr id="22531" name="Rectangle 3">
            <a:extLst>
              <a:ext uri="{FF2B5EF4-FFF2-40B4-BE49-F238E27FC236}">
                <a16:creationId xmlns:a16="http://schemas.microsoft.com/office/drawing/2014/main" id="{AD7C0468-0723-4468-BD8F-DB4911108371}"/>
              </a:ext>
            </a:extLst>
          </p:cNvPr>
          <p:cNvSpPr>
            <a:spLocks noGrp="1" noChangeArrowheads="1"/>
          </p:cNvSpPr>
          <p:nvPr>
            <p:ph type="body" idx="1"/>
          </p:nvPr>
        </p:nvSpPr>
        <p:spPr>
          <a:xfrm>
            <a:off x="179388" y="1916113"/>
            <a:ext cx="8775700" cy="4216400"/>
          </a:xfrm>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１直接推計：県基礎統計を使用</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２複数指標の加工：計算式（数量</a:t>
            </a:r>
            <a:r>
              <a:rPr lang="en-US" altLang="ja-JP" dirty="0">
                <a:latin typeface="ＭＳ Ｐゴシック" panose="020B0600070205080204" pitchFamily="50" charset="-128"/>
              </a:rPr>
              <a:t>×</a:t>
            </a:r>
            <a:r>
              <a:rPr lang="ja-JP" altLang="en-US" dirty="0">
                <a:latin typeface="ＭＳ Ｐゴシック" panose="020B0600070205080204" pitchFamily="50" charset="-128"/>
              </a:rPr>
              <a:t>単価）で算出</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３構成比分割：総額（県基礎統計）</a:t>
            </a:r>
            <a:r>
              <a:rPr lang="en-US" altLang="ja-JP" dirty="0">
                <a:latin typeface="ＭＳ Ｐゴシック" panose="020B0600070205080204" pitchFamily="50" charset="-128"/>
              </a:rPr>
              <a:t>×</a:t>
            </a:r>
            <a:r>
              <a:rPr lang="ja-JP" altLang="en-US" dirty="0">
                <a:latin typeface="ＭＳ Ｐゴシック" panose="020B0600070205080204" pitchFamily="50" charset="-128"/>
              </a:rPr>
              <a:t>構成比（関連する統計から算出）</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４全国値分割：国値</a:t>
            </a:r>
            <a:r>
              <a:rPr lang="en-US" altLang="ja-JP" dirty="0">
                <a:latin typeface="ＭＳ Ｐゴシック" panose="020B0600070205080204" pitchFamily="50" charset="-128"/>
              </a:rPr>
              <a:t>×</a:t>
            </a:r>
            <a:r>
              <a:rPr lang="ja-JP" altLang="en-US" dirty="0">
                <a:latin typeface="ＭＳ Ｐゴシック" panose="020B0600070205080204" pitchFamily="50" charset="-128"/>
              </a:rPr>
              <a:t>（関連する統計から算出）</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５理論値：理論体系上で算出（統計上の不突合等）</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６補間・補外推計：隔年のデータしかない場合、前後のデータから推計</a:t>
            </a:r>
            <a:endParaRPr lang="ja-JP" altLang="ja-JP"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0846D9EE-457B-4B62-9F15-D824986B11D5}"/>
              </a:ext>
            </a:extLst>
          </p:cNvPr>
          <p:cNvSpPr>
            <a:spLocks noGrp="1"/>
          </p:cNvSpPr>
          <p:nvPr>
            <p:ph type="sldNum" sz="quarter" idx="12"/>
          </p:nvPr>
        </p:nvSpPr>
        <p:spPr/>
        <p:txBody>
          <a:bodyPr/>
          <a:lstStyle/>
          <a:p>
            <a:fld id="{C3E5A951-7667-4D52-808D-A2DABC3683DE}" type="slidenum">
              <a:rPr lang="ja-JP" altLang="en-US" smtClean="0"/>
              <a:pPr/>
              <a:t>11</a:t>
            </a:fld>
            <a:endParaRPr lang="en-US" altLang="ja-JP"/>
          </a:p>
        </p:txBody>
      </p:sp>
    </p:spTree>
    <p:extLst>
      <p:ext uri="{BB962C8B-B14F-4D97-AF65-F5344CB8AC3E}">
        <p14:creationId xmlns:p14="http://schemas.microsoft.com/office/powerpoint/2010/main" val="4107919084"/>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2604A64-ED44-4D61-8575-CB7A31CEB4AB}"/>
              </a:ext>
            </a:extLst>
          </p:cNvPr>
          <p:cNvSpPr>
            <a:spLocks noGrp="1" noChangeArrowheads="1"/>
          </p:cNvSpPr>
          <p:nvPr>
            <p:ph type="title"/>
          </p:nvPr>
        </p:nvSpPr>
        <p:spPr>
          <a:xfrm>
            <a:off x="1179628" y="381447"/>
            <a:ext cx="7793037" cy="1198562"/>
          </a:xfrm>
        </p:spPr>
        <p:txBody>
          <a:bodyPr/>
          <a:lstStyle/>
          <a:p>
            <a:pPr eaLnBrk="1" hangingPunct="1"/>
            <a:r>
              <a:rPr lang="ja-JP" altLang="en-US" sz="4000" dirty="0"/>
              <a:t>実質経済成長率の推移</a:t>
            </a:r>
            <a:br>
              <a:rPr lang="en-US" altLang="ja-JP" sz="4000" dirty="0"/>
            </a:br>
            <a:r>
              <a:rPr lang="ja-JP" altLang="en-US" sz="2800" dirty="0"/>
              <a:t>全国：国民経済計算、兵庫県：県民経済計算</a:t>
            </a:r>
            <a:endParaRPr lang="ja-JP" altLang="en-US"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0B72B90D-2949-4516-BA08-1D8E3E6D74B6}"/>
              </a:ext>
            </a:extLst>
          </p:cNvPr>
          <p:cNvSpPr>
            <a:spLocks noGrp="1"/>
          </p:cNvSpPr>
          <p:nvPr>
            <p:ph type="sldNum" sz="quarter" idx="12"/>
          </p:nvPr>
        </p:nvSpPr>
        <p:spPr/>
        <p:txBody>
          <a:bodyPr/>
          <a:lstStyle/>
          <a:p>
            <a:fld id="{85EA60C2-01F3-4C2D-B304-3B283DBF8C05}" type="slidenum">
              <a:rPr lang="ja-JP" altLang="en-US" smtClean="0"/>
              <a:pPr/>
              <a:t>12</a:t>
            </a:fld>
            <a:endParaRPr lang="en-US" altLang="ja-JP"/>
          </a:p>
        </p:txBody>
      </p:sp>
      <p:pic>
        <p:nvPicPr>
          <p:cNvPr id="3" name="図 2">
            <a:extLst>
              <a:ext uri="{FF2B5EF4-FFF2-40B4-BE49-F238E27FC236}">
                <a16:creationId xmlns:a16="http://schemas.microsoft.com/office/drawing/2014/main" id="{422F93EF-FD72-480F-A778-1C32D8BD1912}"/>
              </a:ext>
            </a:extLst>
          </p:cNvPr>
          <p:cNvPicPr>
            <a:picLocks noChangeAspect="1"/>
          </p:cNvPicPr>
          <p:nvPr/>
        </p:nvPicPr>
        <p:blipFill>
          <a:blip r:embed="rId3"/>
          <a:stretch>
            <a:fillRect/>
          </a:stretch>
        </p:blipFill>
        <p:spPr>
          <a:xfrm>
            <a:off x="395536" y="2313400"/>
            <a:ext cx="8298372" cy="356387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4CD4513-3674-4903-8E2A-919A62D91AAE}"/>
              </a:ext>
            </a:extLst>
          </p:cNvPr>
          <p:cNvSpPr>
            <a:spLocks noGrp="1" noChangeArrowheads="1"/>
          </p:cNvSpPr>
          <p:nvPr>
            <p:ph type="title"/>
          </p:nvPr>
        </p:nvSpPr>
        <p:spPr>
          <a:xfrm>
            <a:off x="1154113" y="476672"/>
            <a:ext cx="7793037" cy="1198562"/>
          </a:xfrm>
        </p:spPr>
        <p:txBody>
          <a:bodyPr/>
          <a:lstStyle/>
          <a:p>
            <a:pPr eaLnBrk="1" hangingPunct="1"/>
            <a:r>
              <a:rPr lang="ja-JP" altLang="en-US" sz="4000" dirty="0">
                <a:latin typeface="ＭＳ Ｐゴシック" panose="020B0600070205080204" pitchFamily="50" charset="-128"/>
              </a:rPr>
              <a:t>需要項目別増加寄与度</a:t>
            </a:r>
            <a:br>
              <a:rPr lang="en-US" altLang="ja-JP" sz="4000" dirty="0">
                <a:latin typeface="ＭＳ Ｐゴシック" panose="020B0600070205080204" pitchFamily="50" charset="-128"/>
              </a:rPr>
            </a:br>
            <a:r>
              <a:rPr lang="ja-JP" altLang="en-US" sz="2800" dirty="0">
                <a:latin typeface="ＭＳ Ｐゴシック" panose="020B0600070205080204" pitchFamily="50" charset="-128"/>
              </a:rPr>
              <a:t>民間需要、公的需要、外需別寄与度の推移</a:t>
            </a:r>
          </a:p>
        </p:txBody>
      </p:sp>
      <p:sp>
        <p:nvSpPr>
          <p:cNvPr id="2" name="スライド番号プレースホルダー 1">
            <a:extLst>
              <a:ext uri="{FF2B5EF4-FFF2-40B4-BE49-F238E27FC236}">
                <a16:creationId xmlns:a16="http://schemas.microsoft.com/office/drawing/2014/main" id="{DCCB44B0-57D7-414B-953F-D3911E099A0B}"/>
              </a:ext>
            </a:extLst>
          </p:cNvPr>
          <p:cNvSpPr>
            <a:spLocks noGrp="1"/>
          </p:cNvSpPr>
          <p:nvPr>
            <p:ph type="sldNum" sz="quarter" idx="12"/>
          </p:nvPr>
        </p:nvSpPr>
        <p:spPr/>
        <p:txBody>
          <a:bodyPr/>
          <a:lstStyle/>
          <a:p>
            <a:fld id="{85EA60C2-01F3-4C2D-B304-3B283DBF8C05}" type="slidenum">
              <a:rPr lang="ja-JP" altLang="en-US" smtClean="0"/>
              <a:pPr/>
              <a:t>13</a:t>
            </a:fld>
            <a:endParaRPr lang="en-US" altLang="ja-JP"/>
          </a:p>
        </p:txBody>
      </p:sp>
      <p:pic>
        <p:nvPicPr>
          <p:cNvPr id="3" name="図 2">
            <a:extLst>
              <a:ext uri="{FF2B5EF4-FFF2-40B4-BE49-F238E27FC236}">
                <a16:creationId xmlns:a16="http://schemas.microsoft.com/office/drawing/2014/main" id="{E1D3B427-B1E1-4953-B593-1EA6346A964A}"/>
              </a:ext>
            </a:extLst>
          </p:cNvPr>
          <p:cNvPicPr>
            <a:picLocks noChangeAspect="1"/>
          </p:cNvPicPr>
          <p:nvPr/>
        </p:nvPicPr>
        <p:blipFill>
          <a:blip r:embed="rId3"/>
          <a:stretch>
            <a:fillRect/>
          </a:stretch>
        </p:blipFill>
        <p:spPr>
          <a:xfrm>
            <a:off x="611560" y="1844824"/>
            <a:ext cx="8223380" cy="439881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26">
            <a:extLst>
              <a:ext uri="{FF2B5EF4-FFF2-40B4-BE49-F238E27FC236}">
                <a16:creationId xmlns:a16="http://schemas.microsoft.com/office/drawing/2014/main" id="{E7113F5D-9498-42E0-A36C-D59E62097082}"/>
              </a:ext>
            </a:extLst>
          </p:cNvPr>
          <p:cNvSpPr>
            <a:spLocks noGrp="1" noChangeArrowheads="1"/>
          </p:cNvSpPr>
          <p:nvPr>
            <p:ph type="title"/>
          </p:nvPr>
        </p:nvSpPr>
        <p:spPr>
          <a:xfrm>
            <a:off x="1314450" y="1071563"/>
            <a:ext cx="7102475" cy="633412"/>
          </a:xfrm>
        </p:spPr>
        <p:txBody>
          <a:bodyPr/>
          <a:lstStyle/>
          <a:p>
            <a:pPr eaLnBrk="1" hangingPunct="1">
              <a:defRPr/>
            </a:pPr>
            <a:r>
              <a:rPr lang="en-US" altLang="ja-JP" sz="3692" dirty="0">
                <a:latin typeface="+mn-ea"/>
                <a:ea typeface="+mn-ea"/>
              </a:rPr>
              <a:t>GDP</a:t>
            </a:r>
            <a:r>
              <a:rPr lang="ja-JP" altLang="en-US" sz="3692" dirty="0">
                <a:latin typeface="+mn-ea"/>
                <a:ea typeface="+mn-ea"/>
              </a:rPr>
              <a:t>速報（</a:t>
            </a:r>
            <a:r>
              <a:rPr lang="en-US" altLang="ja-JP" sz="3692" dirty="0">
                <a:latin typeface="+mn-ea"/>
                <a:ea typeface="+mn-ea"/>
              </a:rPr>
              <a:t>QE</a:t>
            </a:r>
            <a:r>
              <a:rPr lang="ja-JP" altLang="en-US" sz="3692" dirty="0">
                <a:latin typeface="+mn-ea"/>
                <a:ea typeface="+mn-ea"/>
              </a:rPr>
              <a:t>）の推移</a:t>
            </a:r>
            <a:br>
              <a:rPr lang="en-US" altLang="ja-JP" sz="3692" dirty="0">
                <a:latin typeface="+mn-ea"/>
                <a:ea typeface="+mn-ea"/>
              </a:rPr>
            </a:br>
            <a:r>
              <a:rPr lang="zh-TW" altLang="en-US" sz="2800" dirty="0">
                <a:latin typeface="+mn-ea"/>
                <a:ea typeface="+mn-ea"/>
                <a:hlinkClick r:id="rId3"/>
              </a:rPr>
              <a:t>兵庫県／四半期別県内</a:t>
            </a:r>
            <a:r>
              <a:rPr lang="en-US" altLang="zh-TW" sz="2800" dirty="0">
                <a:latin typeface="+mn-ea"/>
                <a:ea typeface="+mn-ea"/>
                <a:hlinkClick r:id="rId3"/>
              </a:rPr>
              <a:t>GDP</a:t>
            </a:r>
            <a:r>
              <a:rPr lang="zh-TW" altLang="en-US" sz="2800" dirty="0">
                <a:latin typeface="+mn-ea"/>
                <a:ea typeface="+mn-ea"/>
                <a:hlinkClick r:id="rId3"/>
              </a:rPr>
              <a:t>速報 </a:t>
            </a:r>
            <a:r>
              <a:rPr lang="en-US" altLang="zh-TW" sz="2800" dirty="0">
                <a:latin typeface="+mn-ea"/>
                <a:ea typeface="+mn-ea"/>
                <a:hlinkClick r:id="rId3"/>
              </a:rPr>
              <a:t>(hyogo.lg.jp)</a:t>
            </a:r>
            <a:endParaRPr lang="ja-JP" altLang="en-US" sz="2800" dirty="0">
              <a:latin typeface="+mn-ea"/>
              <a:ea typeface="+mn-ea"/>
            </a:endParaRPr>
          </a:p>
        </p:txBody>
      </p:sp>
      <p:sp>
        <p:nvSpPr>
          <p:cNvPr id="5124" name="Rectangle 1027">
            <a:extLst>
              <a:ext uri="{FF2B5EF4-FFF2-40B4-BE49-F238E27FC236}">
                <a16:creationId xmlns:a16="http://schemas.microsoft.com/office/drawing/2014/main" id="{1E1B551D-D7F3-4951-9D13-4C1ABC21EE31}"/>
              </a:ext>
            </a:extLst>
          </p:cNvPr>
          <p:cNvSpPr>
            <a:spLocks noGrp="1" noChangeArrowheads="1"/>
          </p:cNvSpPr>
          <p:nvPr>
            <p:ph type="body" idx="1"/>
          </p:nvPr>
        </p:nvSpPr>
        <p:spPr>
          <a:xfrm>
            <a:off x="320675" y="1716761"/>
            <a:ext cx="8350250" cy="1725612"/>
          </a:xfrm>
        </p:spPr>
        <p:txBody>
          <a:bodyPr/>
          <a:lstStyle/>
          <a:p>
            <a:pPr marL="0" indent="0" eaLnBrk="1" hangingPunct="1">
              <a:buNone/>
              <a:defRPr/>
            </a:pPr>
            <a:r>
              <a:rPr lang="en-US" altLang="ja-JP" dirty="0">
                <a:latin typeface="ＭＳ Ｐゴシック" panose="020B0600070205080204" pitchFamily="50" charset="-128"/>
              </a:rPr>
              <a:t>2024</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月期季節調整系列</a:t>
            </a:r>
            <a:r>
              <a:rPr lang="en-US" altLang="ja-JP" dirty="0">
                <a:latin typeface="ＭＳ Ｐゴシック" panose="020B0600070205080204" pitchFamily="50" charset="-128"/>
              </a:rPr>
              <a:t>(</a:t>
            </a:r>
            <a:r>
              <a:rPr lang="ja-JP" altLang="en-US" dirty="0">
                <a:latin typeface="ＭＳ Ｐゴシック" panose="020B0600070205080204" pitchFamily="50" charset="-128"/>
              </a:rPr>
              <a:t>対前期比）</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四半期データ：季節的な変動パターンを除いた</a:t>
            </a:r>
            <a:endParaRPr lang="en-US" altLang="ja-JP" sz="2800" dirty="0">
              <a:latin typeface="ＭＳ Ｐゴシック" panose="020B0600070205080204" pitchFamily="50" charset="-128"/>
            </a:endParaRPr>
          </a:p>
          <a:p>
            <a:pPr marL="0" indent="0" eaLnBrk="1" hangingPunct="1">
              <a:buNone/>
              <a:defRPr/>
            </a:pPr>
            <a:r>
              <a:rPr lang="ja-JP" altLang="en-US" sz="2800" dirty="0">
                <a:latin typeface="ＭＳ Ｐゴシック" panose="020B0600070205080204" pitchFamily="50" charset="-128"/>
              </a:rPr>
              <a:t>　　　データ（季節調整済で比較）</a:t>
            </a:r>
          </a:p>
        </p:txBody>
      </p:sp>
      <p:sp>
        <p:nvSpPr>
          <p:cNvPr id="5125" name="Text Box 1028">
            <a:extLst>
              <a:ext uri="{FF2B5EF4-FFF2-40B4-BE49-F238E27FC236}">
                <a16:creationId xmlns:a16="http://schemas.microsoft.com/office/drawing/2014/main" id="{10EE1EA3-EF23-4468-8495-7610F544E6B6}"/>
              </a:ext>
            </a:extLst>
          </p:cNvPr>
          <p:cNvSpPr txBox="1">
            <a:spLocks noChangeArrowheads="1"/>
          </p:cNvSpPr>
          <p:nvPr/>
        </p:nvSpPr>
        <p:spPr bwMode="auto">
          <a:xfrm>
            <a:off x="381000" y="4273550"/>
            <a:ext cx="8382000" cy="433388"/>
          </a:xfrm>
          <a:prstGeom prst="rect">
            <a:avLst/>
          </a:prstGeom>
          <a:noFill/>
          <a:ln>
            <a:noFill/>
          </a:ln>
          <a:effectLst/>
        </p:spPr>
        <p:txBody>
          <a:bodyPr>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50000"/>
              </a:spcBef>
              <a:buClrTx/>
              <a:buSzTx/>
              <a:buFontTx/>
              <a:buNone/>
              <a:defRPr/>
            </a:pPr>
            <a:endParaRPr lang="ja-JP" altLang="en-US" sz="2215">
              <a:latin typeface="Times New Roman" panose="02020603050405020304" pitchFamily="18" charset="0"/>
            </a:endParaRPr>
          </a:p>
        </p:txBody>
      </p:sp>
      <p:sp>
        <p:nvSpPr>
          <p:cNvPr id="5126" name="Rectangle 1030">
            <a:extLst>
              <a:ext uri="{FF2B5EF4-FFF2-40B4-BE49-F238E27FC236}">
                <a16:creationId xmlns:a16="http://schemas.microsoft.com/office/drawing/2014/main" id="{36E12AC7-A952-492E-92A8-46AE67DED713}"/>
              </a:ext>
            </a:extLst>
          </p:cNvPr>
          <p:cNvSpPr>
            <a:spLocks noChangeArrowheads="1"/>
          </p:cNvSpPr>
          <p:nvPr/>
        </p:nvSpPr>
        <p:spPr bwMode="auto">
          <a:xfrm>
            <a:off x="457200" y="3851275"/>
            <a:ext cx="8077200" cy="1776413"/>
          </a:xfrm>
          <a:prstGeom prst="rect">
            <a:avLst/>
          </a:prstGeom>
          <a:noFill/>
          <a:ln>
            <a:noFill/>
          </a:ln>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48DDAF7C-2D8B-411B-AFAB-B7C3DEAA2C08}"/>
              </a:ext>
            </a:extLst>
          </p:cNvPr>
          <p:cNvSpPr>
            <a:spLocks noGrp="1"/>
          </p:cNvSpPr>
          <p:nvPr>
            <p:ph type="sldNum" sz="quarter" idx="12"/>
          </p:nvPr>
        </p:nvSpPr>
        <p:spPr/>
        <p:txBody>
          <a:bodyPr/>
          <a:lstStyle/>
          <a:p>
            <a:fld id="{C3E5A951-7667-4D52-808D-A2DABC3683DE}" type="slidenum">
              <a:rPr lang="ja-JP" altLang="en-US" smtClean="0"/>
              <a:pPr/>
              <a:t>14</a:t>
            </a:fld>
            <a:endParaRPr lang="en-US" altLang="ja-JP"/>
          </a:p>
        </p:txBody>
      </p:sp>
      <p:pic>
        <p:nvPicPr>
          <p:cNvPr id="3" name="図 2">
            <a:extLst>
              <a:ext uri="{FF2B5EF4-FFF2-40B4-BE49-F238E27FC236}">
                <a16:creationId xmlns:a16="http://schemas.microsoft.com/office/drawing/2014/main" id="{33E9ADF6-5D43-49D2-A3EE-F4D7510CAF1D}"/>
              </a:ext>
            </a:extLst>
          </p:cNvPr>
          <p:cNvPicPr>
            <a:picLocks noChangeAspect="1"/>
          </p:cNvPicPr>
          <p:nvPr/>
        </p:nvPicPr>
        <p:blipFill>
          <a:blip r:embed="rId4"/>
          <a:stretch>
            <a:fillRect/>
          </a:stretch>
        </p:blipFill>
        <p:spPr>
          <a:xfrm>
            <a:off x="787388" y="3367329"/>
            <a:ext cx="7416824" cy="346152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229675BD-AEA2-48A8-80A3-029BEB1C1F31}"/>
              </a:ext>
            </a:extLst>
          </p:cNvPr>
          <p:cNvSpPr>
            <a:spLocks noGrp="1" noChangeArrowheads="1"/>
          </p:cNvSpPr>
          <p:nvPr>
            <p:ph type="title"/>
          </p:nvPr>
        </p:nvSpPr>
        <p:spPr/>
        <p:txBody>
          <a:bodyPr/>
          <a:lstStyle/>
          <a:p>
            <a:pPr eaLnBrk="1" hangingPunct="1">
              <a:defRPr/>
            </a:pPr>
            <a:r>
              <a:rPr lang="en-US" altLang="ja-JP" sz="3692" dirty="0">
                <a:latin typeface="+mn-ea"/>
                <a:ea typeface="+mn-ea"/>
              </a:rPr>
              <a:t>QE</a:t>
            </a:r>
            <a:r>
              <a:rPr lang="ja-JP" altLang="en-US" sz="3692" dirty="0">
                <a:latin typeface="+mn-ea"/>
                <a:ea typeface="+mn-ea"/>
              </a:rPr>
              <a:t>データの作成と課題</a:t>
            </a:r>
          </a:p>
        </p:txBody>
      </p:sp>
      <p:sp>
        <p:nvSpPr>
          <p:cNvPr id="9220" name="Rectangle 3">
            <a:extLst>
              <a:ext uri="{FF2B5EF4-FFF2-40B4-BE49-F238E27FC236}">
                <a16:creationId xmlns:a16="http://schemas.microsoft.com/office/drawing/2014/main" id="{0C349E75-B1A7-4E9B-AE8F-F11544EEB8E6}"/>
              </a:ext>
            </a:extLst>
          </p:cNvPr>
          <p:cNvSpPr>
            <a:spLocks noGrp="1" noChangeArrowheads="1"/>
          </p:cNvSpPr>
          <p:nvPr>
            <p:ph type="body" idx="1"/>
          </p:nvPr>
        </p:nvSpPr>
        <p:spPr>
          <a:xfrm>
            <a:off x="292893" y="1916832"/>
            <a:ext cx="8558213" cy="3798887"/>
          </a:xfrm>
        </p:spPr>
        <p:txBody>
          <a:bodyPr/>
          <a:lstStyle/>
          <a:p>
            <a:pPr marL="0" indent="0" eaLnBrk="1" hangingPunct="1">
              <a:buNone/>
              <a:defRPr/>
            </a:pPr>
            <a:r>
              <a:rPr lang="ja-JP" altLang="en-US" dirty="0">
                <a:latin typeface="ＭＳ Ｐゴシック" panose="020B0600070205080204" pitchFamily="50" charset="-128"/>
              </a:rPr>
              <a:t>データ作成</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・最新年度（暦年）速報値（</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か月後公表）</a:t>
            </a:r>
          </a:p>
          <a:p>
            <a:pPr marL="0" indent="0" eaLnBrk="1" hangingPunct="1">
              <a:buNone/>
              <a:defRPr/>
            </a:pPr>
            <a:r>
              <a:rPr lang="ja-JP" altLang="en-US" dirty="0">
                <a:latin typeface="ＭＳ Ｐゴシック" panose="020B0600070205080204" pitchFamily="50" charset="-128"/>
              </a:rPr>
              <a:t>・四半期別推移</a:t>
            </a:r>
            <a:r>
              <a:rPr lang="en-US" altLang="ja-JP" dirty="0">
                <a:latin typeface="ＭＳ Ｐゴシック" panose="020B0600070205080204" pitchFamily="50" charset="-128"/>
              </a:rPr>
              <a:t>(1-3</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4-6</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7-9</a:t>
            </a:r>
            <a:r>
              <a:rPr lang="ja-JP" altLang="en-US" dirty="0">
                <a:latin typeface="ＭＳ Ｐゴシック" panose="020B0600070205080204" pitchFamily="50" charset="-128"/>
              </a:rPr>
              <a:t>期、</a:t>
            </a:r>
            <a:r>
              <a:rPr lang="en-US" altLang="ja-JP" dirty="0">
                <a:latin typeface="ＭＳ Ｐゴシック" panose="020B0600070205080204" pitchFamily="50" charset="-128"/>
              </a:rPr>
              <a:t>10-12</a:t>
            </a:r>
            <a:r>
              <a:rPr lang="ja-JP" altLang="en-US" dirty="0">
                <a:latin typeface="ＭＳ Ｐゴシック" panose="020B0600070205080204" pitchFamily="50" charset="-128"/>
              </a:rPr>
              <a:t>期）</a:t>
            </a:r>
          </a:p>
          <a:p>
            <a:pPr marL="0" indent="0" eaLnBrk="1" hangingPunct="1">
              <a:buNone/>
              <a:defRPr/>
            </a:pPr>
            <a:r>
              <a:rPr lang="ja-JP" altLang="en-US" dirty="0">
                <a:latin typeface="ＭＳ Ｐゴシック" panose="020B0600070205080204" pitchFamily="50" charset="-128"/>
              </a:rPr>
              <a:t>・需要項目別の寄与（消費、投資、外需）</a:t>
            </a:r>
          </a:p>
          <a:p>
            <a:pPr marL="0" indent="0" eaLnBrk="1" hangingPunct="1">
              <a:buNone/>
              <a:defRPr/>
            </a:pPr>
            <a:r>
              <a:rPr lang="ja-JP" altLang="en-US" dirty="0">
                <a:latin typeface="ＭＳ Ｐゴシック" panose="020B0600070205080204" pitchFamily="50" charset="-128"/>
              </a:rPr>
              <a:t>・国</a:t>
            </a:r>
            <a:r>
              <a:rPr lang="en-US" altLang="ja-JP" dirty="0">
                <a:latin typeface="ＭＳ Ｐゴシック" panose="020B0600070205080204" pitchFamily="50" charset="-128"/>
              </a:rPr>
              <a:t>QE</a:t>
            </a:r>
            <a:r>
              <a:rPr lang="ja-JP" altLang="en-US" dirty="0">
                <a:latin typeface="ＭＳ Ｐゴシック" panose="020B0600070205080204" pitchFamily="50" charset="-128"/>
              </a:rPr>
              <a:t>との水準、方向性（増減）との確認</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作成課題</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・データ公表の速報化</a:t>
            </a:r>
            <a:r>
              <a:rPr lang="en-US" altLang="ja-JP" dirty="0">
                <a:latin typeface="ＭＳ Ｐゴシック" panose="020B0600070205080204" pitchFamily="50" charset="-128"/>
              </a:rPr>
              <a:t>(</a:t>
            </a:r>
            <a:r>
              <a:rPr lang="ja-JP" altLang="en-US" dirty="0">
                <a:latin typeface="ＭＳ Ｐゴシック" panose="020B0600070205080204" pitchFamily="50" charset="-128"/>
              </a:rPr>
              <a:t>公表</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か月以内）</a:t>
            </a:r>
            <a:endParaRPr lang="en-US" altLang="ja-JP" dirty="0">
              <a:latin typeface="ＭＳ Ｐゴシック" panose="020B0600070205080204" pitchFamily="50" charset="-128"/>
            </a:endParaRPr>
          </a:p>
          <a:p>
            <a:pPr marL="0" indent="0" eaLnBrk="1" hangingPunct="1">
              <a:buNone/>
              <a:defRPr/>
            </a:pPr>
            <a:r>
              <a:rPr lang="ja-JP" altLang="en-US" dirty="0">
                <a:latin typeface="ＭＳ Ｐゴシック" panose="020B0600070205080204" pitchFamily="50" charset="-128"/>
              </a:rPr>
              <a:t>・統計精度の向上（目標：確報との乖離</a:t>
            </a:r>
            <a:r>
              <a:rPr lang="en-US" altLang="ja-JP" dirty="0">
                <a:latin typeface="ＭＳ Ｐゴシック" panose="020B0600070205080204" pitchFamily="50" charset="-128"/>
              </a:rPr>
              <a:t>5%</a:t>
            </a:r>
            <a:r>
              <a:rPr lang="ja-JP" altLang="en-US" dirty="0">
                <a:latin typeface="ＭＳ Ｐゴシック" panose="020B0600070205080204" pitchFamily="50" charset="-128"/>
              </a:rPr>
              <a:t>以内）</a:t>
            </a:r>
          </a:p>
        </p:txBody>
      </p:sp>
      <p:sp>
        <p:nvSpPr>
          <p:cNvPr id="2" name="スライド番号プレースホルダー 1">
            <a:extLst>
              <a:ext uri="{FF2B5EF4-FFF2-40B4-BE49-F238E27FC236}">
                <a16:creationId xmlns:a16="http://schemas.microsoft.com/office/drawing/2014/main" id="{87EDA793-9322-4E18-990D-8D7679BD8D38}"/>
              </a:ext>
            </a:extLst>
          </p:cNvPr>
          <p:cNvSpPr>
            <a:spLocks noGrp="1"/>
          </p:cNvSpPr>
          <p:nvPr>
            <p:ph type="sldNum" sz="quarter" idx="12"/>
          </p:nvPr>
        </p:nvSpPr>
        <p:spPr/>
        <p:txBody>
          <a:bodyPr/>
          <a:lstStyle/>
          <a:p>
            <a:fld id="{C3E5A951-7667-4D52-808D-A2DABC3683DE}" type="slidenum">
              <a:rPr lang="ja-JP" altLang="en-US" smtClean="0"/>
              <a:pPr/>
              <a:t>15</a:t>
            </a:fld>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474C0416-2E69-48D1-AAB7-696F81CE19CA}"/>
              </a:ext>
            </a:extLst>
          </p:cNvPr>
          <p:cNvSpPr>
            <a:spLocks noGrp="1" noChangeArrowheads="1"/>
          </p:cNvSpPr>
          <p:nvPr>
            <p:ph type="title"/>
          </p:nvPr>
        </p:nvSpPr>
        <p:spPr>
          <a:xfrm>
            <a:off x="467544" y="409575"/>
            <a:ext cx="7796212" cy="1055687"/>
          </a:xfrm>
        </p:spPr>
        <p:txBody>
          <a:bodyPr/>
          <a:lstStyle/>
          <a:p>
            <a:pPr eaLnBrk="1" hangingPunct="1">
              <a:defRPr/>
            </a:pPr>
            <a:br>
              <a:rPr lang="en-US" altLang="ja-JP" sz="3692" dirty="0">
                <a:solidFill>
                  <a:schemeClr val="tx1"/>
                </a:solidFill>
                <a:latin typeface="+mn-ea"/>
                <a:ea typeface="+mn-ea"/>
              </a:rPr>
            </a:br>
            <a:r>
              <a:rPr lang="ja-JP" altLang="en-US" sz="3692" dirty="0">
                <a:solidFill>
                  <a:schemeClr val="tx1"/>
                </a:solidFill>
                <a:latin typeface="+mn-ea"/>
                <a:ea typeface="+mn-ea"/>
              </a:rPr>
              <a:t>３</a:t>
            </a:r>
            <a:r>
              <a:rPr lang="ja-JP" altLang="en-US" sz="4000" dirty="0">
                <a:solidFill>
                  <a:schemeClr val="tx1"/>
                </a:solidFill>
                <a:latin typeface="+mn-ea"/>
                <a:ea typeface="+mn-ea"/>
              </a:rPr>
              <a:t> 地域経済統計概要２　経済指数</a:t>
            </a:r>
            <a:br>
              <a:rPr lang="en-US" altLang="ja-JP" sz="4000" dirty="0">
                <a:solidFill>
                  <a:schemeClr val="tx1"/>
                </a:solidFill>
                <a:latin typeface="+mn-ea"/>
                <a:ea typeface="+mn-ea"/>
              </a:rPr>
            </a:br>
            <a:r>
              <a:rPr lang="ja-JP" altLang="en-US" sz="3600" dirty="0">
                <a:solidFill>
                  <a:schemeClr val="tx1"/>
                </a:solidFill>
                <a:latin typeface="+mn-ea"/>
                <a:ea typeface="+mn-ea"/>
              </a:rPr>
              <a:t>経済指数の概要</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1EF878A9-1868-4030-8C74-69000ECA6B5B}"/>
              </a:ext>
            </a:extLst>
          </p:cNvPr>
          <p:cNvSpPr>
            <a:spLocks noGrp="1" noChangeArrowheads="1"/>
          </p:cNvSpPr>
          <p:nvPr>
            <p:ph type="body" idx="1"/>
          </p:nvPr>
        </p:nvSpPr>
        <p:spPr>
          <a:xfrm>
            <a:off x="92075" y="1908175"/>
            <a:ext cx="8959850" cy="3892550"/>
          </a:xfrm>
        </p:spPr>
        <p:txBody>
          <a:bodyPr/>
          <a:lstStyle/>
          <a:p>
            <a:pPr eaLnBrk="1" hangingPunct="1">
              <a:buFont typeface="Wingdings" panose="05000000000000000000" pitchFamily="2" charset="2"/>
              <a:buNone/>
              <a:defRPr/>
            </a:pPr>
            <a:r>
              <a:rPr lang="ja-JP" altLang="en-US" sz="3323" dirty="0">
                <a:latin typeface="+mn-ea"/>
              </a:rPr>
              <a:t>・価格指数：消費者物価指数</a:t>
            </a:r>
            <a:r>
              <a:rPr lang="en-US" altLang="ja-JP" sz="3323" dirty="0">
                <a:latin typeface="+mn-ea"/>
              </a:rPr>
              <a:t>(</a:t>
            </a:r>
            <a:r>
              <a:rPr lang="ja-JP" altLang="en-US" sz="3323" dirty="0">
                <a:latin typeface="+mn-ea"/>
              </a:rPr>
              <a:t>総務省統計局）</a:t>
            </a:r>
            <a:endParaRPr lang="en-US" altLang="ja-JP" sz="3323" dirty="0">
              <a:latin typeface="+mn-ea"/>
            </a:endParaRPr>
          </a:p>
          <a:p>
            <a:pPr eaLnBrk="1" hangingPunct="1">
              <a:buFont typeface="Wingdings" panose="05000000000000000000" pitchFamily="2" charset="2"/>
              <a:buNone/>
              <a:defRPr/>
            </a:pPr>
            <a:r>
              <a:rPr lang="ja-JP" altLang="en-US" sz="3323" dirty="0">
                <a:latin typeface="+mn-ea"/>
              </a:rPr>
              <a:t>　</a:t>
            </a:r>
            <a:r>
              <a:rPr lang="ja-JP" altLang="en-US" sz="2800" dirty="0">
                <a:latin typeface="+mn-ea"/>
              </a:rPr>
              <a:t>全国の世帯が購入する財・サービスの価格変動を時系列的に示すもの</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データ：小売物価統計と家計調査データ等</a:t>
            </a:r>
            <a:endParaRPr lang="en-US" altLang="ja-JP" sz="2800" dirty="0">
              <a:latin typeface="+mn-ea"/>
            </a:endParaRPr>
          </a:p>
          <a:p>
            <a:pPr eaLnBrk="1" hangingPunct="1">
              <a:buFont typeface="Wingdings" panose="05000000000000000000" pitchFamily="2" charset="2"/>
              <a:buNone/>
              <a:defRPr/>
            </a:pPr>
            <a:r>
              <a:rPr lang="ja-JP" altLang="en-US" sz="3323" dirty="0">
                <a:latin typeface="+mn-ea"/>
              </a:rPr>
              <a:t>・数量指数：鉱工業指数</a:t>
            </a:r>
            <a:r>
              <a:rPr lang="en-US" altLang="ja-JP" sz="3323" dirty="0">
                <a:latin typeface="+mn-ea"/>
              </a:rPr>
              <a:t>(</a:t>
            </a:r>
            <a:r>
              <a:rPr lang="ja-JP" altLang="en-US" sz="3323" dirty="0">
                <a:latin typeface="+mn-ea"/>
              </a:rPr>
              <a:t>経済産業省）</a:t>
            </a:r>
            <a:endParaRPr lang="en-US" altLang="ja-JP" sz="3323" dirty="0">
              <a:latin typeface="+mn-ea"/>
            </a:endParaRPr>
          </a:p>
          <a:p>
            <a:pPr eaLnBrk="1" hangingPunct="1">
              <a:buFont typeface="Wingdings" panose="05000000000000000000" pitchFamily="2" charset="2"/>
              <a:buNone/>
              <a:defRPr/>
            </a:pPr>
            <a:r>
              <a:rPr lang="ja-JP" altLang="en-US" sz="3323" dirty="0">
                <a:latin typeface="+mn-ea"/>
              </a:rPr>
              <a:t>　</a:t>
            </a:r>
            <a:r>
              <a:rPr lang="ja-JP" altLang="en-US" sz="2800" dirty="0">
                <a:latin typeface="+mn-ea"/>
              </a:rPr>
              <a:t>鉱工業製品を生産する国内事業所の生産、出荷、在庫に関わる動向を示す</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データ：生産動態統計、業界団体データ等</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6131A3D9-F2D7-4EE7-AC45-FA0B1F6819DB}"/>
              </a:ext>
            </a:extLst>
          </p:cNvPr>
          <p:cNvSpPr>
            <a:spLocks noGrp="1"/>
          </p:cNvSpPr>
          <p:nvPr>
            <p:ph type="sldNum" sz="quarter" idx="12"/>
          </p:nvPr>
        </p:nvSpPr>
        <p:spPr/>
        <p:txBody>
          <a:bodyPr/>
          <a:lstStyle/>
          <a:p>
            <a:fld id="{C3E5A951-7667-4D52-808D-A2DABC3683DE}" type="slidenum">
              <a:rPr lang="ja-JP" altLang="en-US" smtClean="0"/>
              <a:pPr/>
              <a:t>16</a:t>
            </a:fld>
            <a:endParaRPr lang="en-US" altLang="ja-JP"/>
          </a:p>
        </p:txBody>
      </p:sp>
    </p:spTree>
    <p:extLst>
      <p:ext uri="{BB962C8B-B14F-4D97-AF65-F5344CB8AC3E}">
        <p14:creationId xmlns:p14="http://schemas.microsoft.com/office/powerpoint/2010/main" val="2240821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CE800B98-9432-4CF1-A3A6-F2C43F1E08F7}"/>
              </a:ext>
            </a:extLst>
          </p:cNvPr>
          <p:cNvSpPr>
            <a:spLocks noGrp="1" noChangeArrowheads="1"/>
          </p:cNvSpPr>
          <p:nvPr>
            <p:ph type="title"/>
          </p:nvPr>
        </p:nvSpPr>
        <p:spPr>
          <a:xfrm>
            <a:off x="1150938" y="126149"/>
            <a:ext cx="7793037" cy="1462087"/>
          </a:xfrm>
        </p:spPr>
        <p:txBody>
          <a:bodyPr/>
          <a:lstStyle/>
          <a:p>
            <a:pPr eaLnBrk="1" hangingPunct="1"/>
            <a:r>
              <a:rPr lang="ja-JP" altLang="ja-JP" sz="4000" dirty="0"/>
              <a:t>鉱工業指数とは</a:t>
            </a:r>
            <a:br>
              <a:rPr lang="en-US" altLang="ja-JP" sz="4000" dirty="0"/>
            </a:br>
            <a:r>
              <a:rPr lang="en-US" altLang="ja-JP" sz="3200" dirty="0"/>
              <a:t>4</a:t>
            </a:r>
            <a:r>
              <a:rPr lang="ja-JP" altLang="en-US" sz="3200" dirty="0"/>
              <a:t>指数：生産、出荷、在庫、在庫率</a:t>
            </a:r>
            <a:endParaRPr lang="ja-JP" altLang="ja-JP" sz="3200" dirty="0"/>
          </a:p>
        </p:txBody>
      </p:sp>
      <p:sp>
        <p:nvSpPr>
          <p:cNvPr id="35844" name="Rectangle 3">
            <a:extLst>
              <a:ext uri="{FF2B5EF4-FFF2-40B4-BE49-F238E27FC236}">
                <a16:creationId xmlns:a16="http://schemas.microsoft.com/office/drawing/2014/main" id="{CAD62337-9A3D-4AA4-A52E-ED148D4BA143}"/>
              </a:ext>
            </a:extLst>
          </p:cNvPr>
          <p:cNvSpPr>
            <a:spLocks noGrp="1" noChangeArrowheads="1"/>
          </p:cNvSpPr>
          <p:nvPr>
            <p:ph type="body" idx="1"/>
          </p:nvPr>
        </p:nvSpPr>
        <p:spPr>
          <a:xfrm>
            <a:off x="239712" y="1995488"/>
            <a:ext cx="8704263" cy="4248150"/>
          </a:xfrm>
        </p:spPr>
        <p:txBody>
          <a:bodyPr/>
          <a:lstStyle/>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１</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生産指数（付加価値ウェイト）</a:t>
            </a:r>
            <a:endParaRPr lang="ja-JP" altLang="en-US" sz="28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　生産水準の推移を見る　</a:t>
            </a: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２</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生産者出荷指数（出荷指数）</a:t>
            </a:r>
            <a:endParaRPr lang="ja-JP" altLang="en-US" sz="28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　産出された製品の出荷を表すことにより鉱工業の需要の動向を観察する</a:t>
            </a: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３</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生産者製品在庫指数（在庫指数）</a:t>
            </a:r>
            <a:endParaRPr lang="ja-JP" altLang="en-US" sz="28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　産出された製品が出荷されず生産者の段階に残っている在庫の動き</a:t>
            </a:r>
            <a:endParaRPr lang="ja-JP" altLang="en-US" sz="28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４</a:t>
            </a:r>
            <a:r>
              <a:rPr lang="en-US" altLang="ja-JP" sz="2800" dirty="0">
                <a:latin typeface="ＭＳ Ｐゴシック" panose="020B0600070205080204" pitchFamily="50" charset="-128"/>
              </a:rPr>
              <a:t> </a:t>
            </a:r>
            <a:r>
              <a:rPr lang="ja-JP" altLang="ja-JP" sz="2800" dirty="0">
                <a:latin typeface="ＭＳ Ｐゴシック" panose="020B0600070205080204" pitchFamily="50" charset="-128"/>
              </a:rPr>
              <a:t>生産者製品在庫率指数（在庫率指数）</a:t>
            </a:r>
            <a:endParaRPr lang="ja-JP" altLang="en-US" sz="2800" dirty="0">
              <a:latin typeface="ＭＳ Ｐゴシック" panose="020B0600070205080204" pitchFamily="50" charset="-128"/>
            </a:endParaRPr>
          </a:p>
          <a:p>
            <a:pPr eaLnBrk="1" hangingPunct="1">
              <a:lnSpc>
                <a:spcPct val="80000"/>
              </a:lnSpc>
              <a:buFont typeface="Wingdings" panose="05000000000000000000" pitchFamily="2" charset="2"/>
              <a:buNone/>
            </a:pPr>
            <a:r>
              <a:rPr lang="ja-JP" altLang="ja-JP" sz="2800" dirty="0">
                <a:latin typeface="ＭＳ Ｐゴシック" panose="020B0600070205080204" pitchFamily="50" charset="-128"/>
              </a:rPr>
              <a:t>　出荷に対する在庫の比率、鉱工業製品の需給の動向を示す</a:t>
            </a:r>
          </a:p>
        </p:txBody>
      </p:sp>
      <p:sp>
        <p:nvSpPr>
          <p:cNvPr id="2" name="スライド番号プレースホルダー 1">
            <a:extLst>
              <a:ext uri="{FF2B5EF4-FFF2-40B4-BE49-F238E27FC236}">
                <a16:creationId xmlns:a16="http://schemas.microsoft.com/office/drawing/2014/main" id="{C4A98E98-3BF5-451E-99D2-D41C2365C56B}"/>
              </a:ext>
            </a:extLst>
          </p:cNvPr>
          <p:cNvSpPr>
            <a:spLocks noGrp="1"/>
          </p:cNvSpPr>
          <p:nvPr>
            <p:ph type="sldNum" sz="quarter" idx="12"/>
          </p:nvPr>
        </p:nvSpPr>
        <p:spPr/>
        <p:txBody>
          <a:bodyPr/>
          <a:lstStyle/>
          <a:p>
            <a:fld id="{C3E5A951-7667-4D52-808D-A2DABC3683DE}" type="slidenum">
              <a:rPr lang="ja-JP" altLang="en-US" smtClean="0"/>
              <a:pPr/>
              <a:t>17</a:t>
            </a:fld>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CC69D52-E353-40D3-8D94-D7596CA8B55C}"/>
              </a:ext>
            </a:extLst>
          </p:cNvPr>
          <p:cNvSpPr>
            <a:spLocks noGrp="1" noChangeArrowheads="1"/>
          </p:cNvSpPr>
          <p:nvPr>
            <p:ph type="title"/>
          </p:nvPr>
        </p:nvSpPr>
        <p:spPr/>
        <p:txBody>
          <a:bodyPr lIns="92075" tIns="46038" rIns="92075" bIns="46038"/>
          <a:lstStyle/>
          <a:p>
            <a:pPr eaLnBrk="1" hangingPunct="1"/>
            <a:r>
              <a:rPr lang="ja-JP" altLang="ja-JP" sz="4000" dirty="0">
                <a:latin typeface="ＭＳ Ｐゴシック" panose="020B0600070205080204" pitchFamily="50" charset="-128"/>
              </a:rPr>
              <a:t>指数作成の方法</a:t>
            </a:r>
          </a:p>
        </p:txBody>
      </p:sp>
      <p:sp>
        <p:nvSpPr>
          <p:cNvPr id="36867" name="Rectangle 3">
            <a:extLst>
              <a:ext uri="{FF2B5EF4-FFF2-40B4-BE49-F238E27FC236}">
                <a16:creationId xmlns:a16="http://schemas.microsoft.com/office/drawing/2014/main" id="{32C19F00-7F43-48C3-B5BB-C603CCBD5B1A}"/>
              </a:ext>
            </a:extLst>
          </p:cNvPr>
          <p:cNvSpPr>
            <a:spLocks noGrp="1" noChangeArrowheads="1"/>
          </p:cNvSpPr>
          <p:nvPr>
            <p:ph type="body" idx="1"/>
          </p:nvPr>
        </p:nvSpPr>
        <p:spPr>
          <a:xfrm>
            <a:off x="179512" y="2017713"/>
            <a:ext cx="8775576" cy="4219575"/>
          </a:xfrm>
        </p:spPr>
        <p:txBody>
          <a:bodyPr lIns="92075" tIns="46038" rIns="92075" bIns="46038"/>
          <a:lstStyle/>
          <a:p>
            <a:pPr eaLnBrk="1" hangingPunct="1">
              <a:buFont typeface="Wingdings" panose="05000000000000000000" pitchFamily="2" charset="2"/>
              <a:buNone/>
            </a:pPr>
            <a:r>
              <a:rPr lang="ja-JP" altLang="en-US" dirty="0">
                <a:latin typeface="ＭＳ Ｐゴシック" panose="020B0600070205080204" pitchFamily="50" charset="-128"/>
              </a:rPr>
              <a:t>１ 基準時：</a:t>
            </a:r>
            <a:r>
              <a:rPr lang="en-US" altLang="ja-JP" dirty="0">
                <a:latin typeface="ＭＳ Ｐゴシック" panose="020B0600070205080204" pitchFamily="50" charset="-128"/>
              </a:rPr>
              <a:t>2020</a:t>
            </a:r>
            <a:r>
              <a:rPr lang="ja-JP" altLang="en-US" dirty="0">
                <a:latin typeface="ＭＳ Ｐゴシック" panose="020B0600070205080204" pitchFamily="50" charset="-128"/>
              </a:rPr>
              <a:t>年（平均値）</a:t>
            </a:r>
            <a:r>
              <a:rPr lang="en-US" altLang="ja-JP" dirty="0">
                <a:latin typeface="ＭＳ Ｐゴシック" panose="020B0600070205080204" pitchFamily="50" charset="-128"/>
              </a:rPr>
              <a:t>=100</a:t>
            </a:r>
          </a:p>
          <a:p>
            <a:pPr eaLnBrk="1" hangingPunct="1">
              <a:buFont typeface="Wingdings" panose="05000000000000000000" pitchFamily="2" charset="2"/>
              <a:buNone/>
            </a:pPr>
            <a:r>
              <a:rPr lang="ja-JP" altLang="en-US" dirty="0">
                <a:latin typeface="ＭＳ Ｐゴシック" panose="020B0600070205080204" pitchFamily="50" charset="-128"/>
              </a:rPr>
              <a:t>　西暦末尾　</a:t>
            </a:r>
            <a:r>
              <a:rPr lang="en-US" altLang="ja-JP" dirty="0">
                <a:latin typeface="ＭＳ Ｐゴシック" panose="020B0600070205080204" pitchFamily="50" charset="-128"/>
              </a:rPr>
              <a:t>0</a:t>
            </a:r>
            <a:r>
              <a:rPr lang="ja-JP" altLang="en-US" dirty="0" err="1">
                <a:latin typeface="ＭＳ Ｐゴシック" panose="020B0600070205080204" pitchFamily="50" charset="-128"/>
              </a:rPr>
              <a:t>、</a:t>
            </a:r>
            <a:r>
              <a:rPr lang="en-US" altLang="ja-JP" dirty="0">
                <a:latin typeface="ＭＳ Ｐゴシック" panose="020B0600070205080204" pitchFamily="50" charset="-128"/>
              </a:rPr>
              <a:t>5</a:t>
            </a:r>
            <a:r>
              <a:rPr lang="ja-JP" altLang="en-US" dirty="0">
                <a:latin typeface="ＭＳ Ｐゴシック" panose="020B0600070205080204" pitchFamily="50" charset="-128"/>
              </a:rPr>
              <a:t>年で</a:t>
            </a:r>
            <a:r>
              <a:rPr lang="en-US" altLang="ja-JP" dirty="0">
                <a:latin typeface="ＭＳ Ｐゴシック" panose="020B0600070205080204" pitchFamily="50" charset="-128"/>
              </a:rPr>
              <a:t>5</a:t>
            </a:r>
            <a:r>
              <a:rPr lang="ja-JP" altLang="en-US" dirty="0">
                <a:latin typeface="ＭＳ Ｐゴシック" panose="020B0600070205080204" pitchFamily="50" charset="-128"/>
              </a:rPr>
              <a:t>年毎改定</a:t>
            </a:r>
          </a:p>
          <a:p>
            <a:pPr eaLnBrk="1" hangingPunct="1">
              <a:buFont typeface="Wingdings" panose="05000000000000000000" pitchFamily="2" charset="2"/>
              <a:buNone/>
            </a:pPr>
            <a:r>
              <a:rPr lang="ja-JP" altLang="en-US" dirty="0">
                <a:latin typeface="ＭＳ Ｐゴシック" panose="020B0600070205080204" pitchFamily="50" charset="-128"/>
              </a:rPr>
              <a:t>２ 採用品目：業種ごとに重要度が高いもの</a:t>
            </a:r>
          </a:p>
          <a:p>
            <a:pPr eaLnBrk="1" hangingPunct="1">
              <a:buFont typeface="Wingdings" panose="05000000000000000000" pitchFamily="2" charset="2"/>
              <a:buNone/>
            </a:pPr>
            <a:r>
              <a:rPr lang="ja-JP" altLang="en-US" dirty="0">
                <a:latin typeface="ＭＳ Ｐゴシック" panose="020B0600070205080204" pitchFamily="50" charset="-128"/>
              </a:rPr>
              <a:t>３ ウェイト：その品目</a:t>
            </a:r>
            <a:r>
              <a:rPr lang="en-US" altLang="ja-JP" dirty="0">
                <a:latin typeface="ＭＳ Ｐゴシック" panose="020B0600070205080204" pitchFamily="50" charset="-128"/>
              </a:rPr>
              <a:t>(</a:t>
            </a:r>
            <a:r>
              <a:rPr lang="ja-JP" altLang="en-US" dirty="0">
                <a:latin typeface="ＭＳ Ｐゴシック" panose="020B0600070205080204" pitchFamily="50" charset="-128"/>
              </a:rPr>
              <a:t>基準時</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の重要度</a:t>
            </a:r>
          </a:p>
          <a:p>
            <a:pPr eaLnBrk="1" hangingPunct="1">
              <a:buFont typeface="Wingdings" panose="05000000000000000000" pitchFamily="2" charset="2"/>
              <a:buNone/>
            </a:pPr>
            <a:r>
              <a:rPr lang="ja-JP" altLang="ja-JP" dirty="0">
                <a:latin typeface="ＭＳ Ｐゴシック" panose="020B0600070205080204" pitchFamily="50" charset="-128"/>
              </a:rPr>
              <a:t>４</a:t>
            </a:r>
            <a:r>
              <a:rPr lang="en-US" altLang="ja-JP" dirty="0">
                <a:latin typeface="ＭＳ Ｐゴシック" panose="020B0600070205080204" pitchFamily="50" charset="-128"/>
              </a:rPr>
              <a:t> </a:t>
            </a:r>
            <a:r>
              <a:rPr lang="ja-JP" altLang="ja-JP" dirty="0">
                <a:latin typeface="ＭＳ Ｐゴシック" panose="020B0600070205080204" pitchFamily="50" charset="-128"/>
              </a:rPr>
              <a:t>指数の算式：ラスパイレス方式</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ja-JP" dirty="0">
                <a:latin typeface="ＭＳ Ｐゴシック" panose="020B0600070205080204" pitchFamily="50" charset="-128"/>
              </a:rPr>
              <a:t>（基準時のウェイトで総合化</a:t>
            </a:r>
            <a:r>
              <a:rPr lang="ja-JP" altLang="en-US" dirty="0">
                <a:latin typeface="ＭＳ Ｐゴシック" panose="020B0600070205080204" pitchFamily="50" charset="-128"/>
              </a:rPr>
              <a:t>：加重平均</a:t>
            </a:r>
            <a:r>
              <a:rPr lang="ja-JP" altLang="ja-JP" dirty="0">
                <a:latin typeface="ＭＳ Ｐゴシック" panose="020B0600070205080204" pitchFamily="50" charset="-128"/>
              </a:rPr>
              <a:t>）</a:t>
            </a:r>
          </a:p>
          <a:p>
            <a:pPr eaLnBrk="1" hangingPunct="1">
              <a:buFont typeface="Wingdings" panose="05000000000000000000" pitchFamily="2" charset="2"/>
              <a:buNone/>
            </a:pPr>
            <a:r>
              <a:rPr lang="ja-JP" altLang="ja-JP" dirty="0">
                <a:latin typeface="ＭＳ Ｐゴシック" panose="020B0600070205080204" pitchFamily="50" charset="-128"/>
              </a:rPr>
              <a:t>５</a:t>
            </a:r>
            <a:r>
              <a:rPr lang="en-US" altLang="ja-JP" dirty="0">
                <a:latin typeface="ＭＳ Ｐゴシック" panose="020B0600070205080204" pitchFamily="50" charset="-128"/>
              </a:rPr>
              <a:t> </a:t>
            </a:r>
            <a:r>
              <a:rPr lang="ja-JP" altLang="ja-JP" dirty="0">
                <a:latin typeface="ＭＳ Ｐゴシック" panose="020B0600070205080204" pitchFamily="50" charset="-128"/>
              </a:rPr>
              <a:t>新旧指数接続処理：指数の連続性の確保</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新基準接続指数＝旧基準指数</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リンク係数</a:t>
            </a:r>
          </a:p>
        </p:txBody>
      </p:sp>
      <p:sp>
        <p:nvSpPr>
          <p:cNvPr id="36868" name="Text Box 4">
            <a:extLst>
              <a:ext uri="{FF2B5EF4-FFF2-40B4-BE49-F238E27FC236}">
                <a16:creationId xmlns:a16="http://schemas.microsoft.com/office/drawing/2014/main" id="{4220B1FD-65DE-4EAE-8884-048B6D7A9DFF}"/>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A441FC19-F781-49AE-9DD5-7E5EB7B75508}"/>
              </a:ext>
            </a:extLst>
          </p:cNvPr>
          <p:cNvSpPr>
            <a:spLocks noGrp="1"/>
          </p:cNvSpPr>
          <p:nvPr>
            <p:ph type="sldNum" sz="quarter" idx="12"/>
          </p:nvPr>
        </p:nvSpPr>
        <p:spPr/>
        <p:txBody>
          <a:bodyPr/>
          <a:lstStyle/>
          <a:p>
            <a:fld id="{C3E5A951-7667-4D52-808D-A2DABC3683DE}" type="slidenum">
              <a:rPr lang="ja-JP" altLang="en-US" smtClean="0"/>
              <a:pPr/>
              <a:t>18</a:t>
            </a:fld>
            <a:endParaRPr lang="en-US" altLang="ja-JP"/>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5A682C05-BF00-4A74-947C-54277D166C09}"/>
              </a:ext>
            </a:extLst>
          </p:cNvPr>
          <p:cNvSpPr>
            <a:spLocks noGrp="1" noChangeArrowheads="1"/>
          </p:cNvSpPr>
          <p:nvPr>
            <p:ph type="title"/>
          </p:nvPr>
        </p:nvSpPr>
        <p:spPr/>
        <p:txBody>
          <a:bodyPr/>
          <a:lstStyle/>
          <a:p>
            <a:pPr eaLnBrk="1" hangingPunct="1"/>
            <a:r>
              <a:rPr lang="ja-JP" altLang="en-US" sz="4000" dirty="0"/>
              <a:t>鉱工業</a:t>
            </a:r>
            <a:r>
              <a:rPr lang="ja-JP" altLang="ja-JP" sz="4000" dirty="0"/>
              <a:t>指数の改定状況</a:t>
            </a:r>
          </a:p>
        </p:txBody>
      </p:sp>
      <p:sp>
        <p:nvSpPr>
          <p:cNvPr id="37892" name="Rectangle 3">
            <a:extLst>
              <a:ext uri="{FF2B5EF4-FFF2-40B4-BE49-F238E27FC236}">
                <a16:creationId xmlns:a16="http://schemas.microsoft.com/office/drawing/2014/main" id="{8B6C3DB5-B407-40C9-AC45-030BF62AA31C}"/>
              </a:ext>
            </a:extLst>
          </p:cNvPr>
          <p:cNvSpPr>
            <a:spLocks noGrp="1" noChangeArrowheads="1"/>
          </p:cNvSpPr>
          <p:nvPr>
            <p:ph type="body" idx="1"/>
          </p:nvPr>
        </p:nvSpPr>
        <p:spPr>
          <a:xfrm>
            <a:off x="323850" y="2017713"/>
            <a:ext cx="8631238" cy="4435475"/>
          </a:xfrm>
        </p:spPr>
        <p:txBody>
          <a:bodyPr/>
          <a:lstStyle/>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en-US" dirty="0"/>
              <a:t>速報値　　毎月（当月値）　</a:t>
            </a:r>
          </a:p>
          <a:p>
            <a:pPr eaLnBrk="1" hangingPunct="1">
              <a:buFont typeface="Wingdings" panose="05000000000000000000" pitchFamily="2" charset="2"/>
              <a:buNone/>
            </a:pPr>
            <a:r>
              <a:rPr lang="ja-JP" altLang="en-US" dirty="0"/>
              <a:t>２ 確報値　　毎月（前月値）</a:t>
            </a:r>
          </a:p>
          <a:p>
            <a:pPr eaLnBrk="1" hangingPunct="1">
              <a:buFont typeface="Wingdings" panose="05000000000000000000" pitchFamily="2" charset="2"/>
              <a:buNone/>
            </a:pPr>
            <a:r>
              <a:rPr lang="ja-JP" altLang="en-US" dirty="0"/>
              <a:t>３ 年間補正（確報値）　年１回</a:t>
            </a:r>
          </a:p>
          <a:p>
            <a:pPr eaLnBrk="1" hangingPunct="1">
              <a:buFont typeface="Wingdings" panose="05000000000000000000" pitchFamily="2" charset="2"/>
              <a:buNone/>
            </a:pPr>
            <a:r>
              <a:rPr lang="ja-JP" altLang="en-US" dirty="0"/>
              <a:t>　直近年（１年分）の確報値が確定</a:t>
            </a:r>
          </a:p>
          <a:p>
            <a:pPr eaLnBrk="1" hangingPunct="1">
              <a:buFont typeface="Wingdings" panose="05000000000000000000" pitchFamily="2" charset="2"/>
              <a:buNone/>
            </a:pPr>
            <a:r>
              <a:rPr lang="ja-JP" altLang="en-US" dirty="0"/>
              <a:t>　直近年（１年分）を加えた季節調整値</a:t>
            </a:r>
          </a:p>
          <a:p>
            <a:pPr eaLnBrk="1" hangingPunct="1">
              <a:buFont typeface="Wingdings" panose="05000000000000000000" pitchFamily="2" charset="2"/>
              <a:buNone/>
            </a:pPr>
            <a:r>
              <a:rPr lang="ja-JP" altLang="en-US" dirty="0"/>
              <a:t>４ 基準改定値　５年に１回</a:t>
            </a:r>
          </a:p>
          <a:p>
            <a:pPr eaLnBrk="1" hangingPunct="1">
              <a:buFont typeface="Wingdings" panose="05000000000000000000" pitchFamily="2" charset="2"/>
              <a:buNone/>
            </a:pPr>
            <a:r>
              <a:rPr lang="ja-JP" altLang="en-US" dirty="0"/>
              <a:t>　基準年が異なる長期時系列データの接続</a:t>
            </a: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32964346-F6C8-47D9-8C4C-51F794F81B51}"/>
              </a:ext>
            </a:extLst>
          </p:cNvPr>
          <p:cNvSpPr>
            <a:spLocks noGrp="1"/>
          </p:cNvSpPr>
          <p:nvPr>
            <p:ph type="sldNum" sz="quarter" idx="12"/>
          </p:nvPr>
        </p:nvSpPr>
        <p:spPr/>
        <p:txBody>
          <a:bodyPr/>
          <a:lstStyle/>
          <a:p>
            <a:fld id="{C3E5A951-7667-4D52-808D-A2DABC3683DE}" type="slidenum">
              <a:rPr lang="ja-JP" altLang="en-US" smtClean="0"/>
              <a:pPr/>
              <a:t>19</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1150F07-E236-4057-80E7-5034994E4057}"/>
              </a:ext>
            </a:extLst>
          </p:cNvPr>
          <p:cNvSpPr>
            <a:spLocks noGrp="1" noChangeArrowheads="1"/>
          </p:cNvSpPr>
          <p:nvPr>
            <p:ph type="title"/>
          </p:nvPr>
        </p:nvSpPr>
        <p:spPr>
          <a:xfrm>
            <a:off x="1154113" y="163513"/>
            <a:ext cx="7793037" cy="1462087"/>
          </a:xfrm>
        </p:spPr>
        <p:txBody>
          <a:bodyPr lIns="84992" tIns="42497" rIns="84992" bIns="42497"/>
          <a:lstStyle/>
          <a:p>
            <a:pPr eaLnBrk="1" hangingPunct="1"/>
            <a:r>
              <a:rPr lang="ja-JP" altLang="en-US" sz="4000" dirty="0"/>
              <a:t>報告</a:t>
            </a:r>
            <a:r>
              <a:rPr lang="ja-JP" altLang="ja-JP" sz="4000" dirty="0"/>
              <a:t>のあらまし</a:t>
            </a:r>
          </a:p>
        </p:txBody>
      </p:sp>
      <p:sp>
        <p:nvSpPr>
          <p:cNvPr id="7171" name="Rectangle 3">
            <a:extLst>
              <a:ext uri="{FF2B5EF4-FFF2-40B4-BE49-F238E27FC236}">
                <a16:creationId xmlns:a16="http://schemas.microsoft.com/office/drawing/2014/main" id="{AFE09BB2-2A44-40FB-BC9A-BD2AABABF5F4}"/>
              </a:ext>
            </a:extLst>
          </p:cNvPr>
          <p:cNvSpPr>
            <a:spLocks noGrp="1" noChangeArrowheads="1"/>
          </p:cNvSpPr>
          <p:nvPr>
            <p:ph type="body" idx="1"/>
          </p:nvPr>
        </p:nvSpPr>
        <p:spPr>
          <a:xfrm>
            <a:off x="578731" y="2276872"/>
            <a:ext cx="8335591" cy="3722687"/>
          </a:xfrm>
        </p:spPr>
        <p:txBody>
          <a:bodyPr lIns="84992" tIns="42497" rIns="84992" bIns="42497"/>
          <a:lstStyle/>
          <a:p>
            <a:pPr marL="750296" indent="-750296" eaLnBrk="1" hangingPunct="1">
              <a:buFont typeface="Wingdings" panose="05000000000000000000" pitchFamily="2" charset="2"/>
              <a:buNone/>
              <a:defRPr/>
            </a:pPr>
            <a:r>
              <a:rPr lang="ja-JP" altLang="ja-JP" sz="3600" dirty="0">
                <a:latin typeface="ＭＳ Ｐゴシック" panose="020B0600070205080204" pitchFamily="50" charset="-128"/>
              </a:rPr>
              <a:t>１</a:t>
            </a:r>
            <a:r>
              <a:rPr lang="ja-JP" altLang="en-US" sz="3600" dirty="0">
                <a:latin typeface="ＭＳ Ｐゴシック" panose="020B0600070205080204" pitchFamily="50" charset="-128"/>
              </a:rPr>
              <a:t> 地域経済統計の概要</a:t>
            </a:r>
            <a:endParaRPr lang="ja-JP" altLang="ja-JP" sz="3600"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3600" dirty="0">
                <a:latin typeface="ＭＳ Ｐゴシック" panose="020B0600070205080204" pitchFamily="50" charset="-128"/>
              </a:rPr>
              <a:t>２ 地域経済統計</a:t>
            </a:r>
            <a:r>
              <a:rPr lang="en-US" altLang="ja-JP" sz="3600" dirty="0">
                <a:latin typeface="ＭＳ Ｐゴシック" panose="020B0600070205080204" pitchFamily="50" charset="-128"/>
              </a:rPr>
              <a:t>1 </a:t>
            </a:r>
            <a:r>
              <a:rPr lang="en-US" altLang="ja-JP" dirty="0">
                <a:latin typeface="ＭＳ Ｐゴシック" panose="020B0600070205080204" pitchFamily="50" charset="-128"/>
              </a:rPr>
              <a:t>GDP</a:t>
            </a:r>
            <a:r>
              <a:rPr lang="ja-JP" altLang="en-US" dirty="0">
                <a:latin typeface="ＭＳ Ｐゴシック" panose="020B0600070205080204" pitchFamily="50" charset="-128"/>
              </a:rPr>
              <a:t>統計</a:t>
            </a:r>
            <a:endParaRPr lang="en-US" altLang="ja-JP"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3600" dirty="0">
                <a:latin typeface="ＭＳ Ｐゴシック" panose="020B0600070205080204" pitchFamily="50" charset="-128"/>
              </a:rPr>
              <a:t>３ 地域経済統計</a:t>
            </a:r>
            <a:r>
              <a:rPr lang="en-US" altLang="ja-JP" sz="3600" dirty="0">
                <a:latin typeface="ＭＳ Ｐゴシック" panose="020B0600070205080204" pitchFamily="50" charset="-128"/>
              </a:rPr>
              <a:t>2 </a:t>
            </a:r>
            <a:r>
              <a:rPr lang="ja-JP" altLang="en-US" dirty="0">
                <a:latin typeface="ＭＳ Ｐゴシック" panose="020B0600070205080204" pitchFamily="50" charset="-128"/>
              </a:rPr>
              <a:t>経済指数</a:t>
            </a:r>
            <a:endParaRPr lang="en-US" altLang="ja-JP" dirty="0">
              <a:latin typeface="ＭＳ Ｐゴシック" panose="020B0600070205080204" pitchFamily="50" charset="-128"/>
            </a:endParaRPr>
          </a:p>
          <a:p>
            <a:pPr marL="750296" indent="-750296" eaLnBrk="1" hangingPunct="1">
              <a:buFont typeface="Wingdings" panose="05000000000000000000" pitchFamily="2" charset="2"/>
              <a:buNone/>
              <a:defRPr/>
            </a:pPr>
            <a:r>
              <a:rPr lang="ja-JP" altLang="en-US" sz="3600" dirty="0">
                <a:latin typeface="ＭＳ Ｐゴシック" panose="020B0600070205080204" pitchFamily="50" charset="-128"/>
              </a:rPr>
              <a:t>４ 経済データ加工の方法</a:t>
            </a:r>
            <a:endParaRPr lang="en-US" altLang="ja-JP" sz="3600" dirty="0">
              <a:latin typeface="ＭＳ Ｐゴシック" panose="020B0600070205080204" pitchFamily="50" charset="-128"/>
            </a:endParaRPr>
          </a:p>
          <a:p>
            <a:pPr marL="750296" indent="-750296" eaLnBrk="1" hangingPunct="1">
              <a:buFont typeface="Wingdings" panose="05000000000000000000" pitchFamily="2" charset="2"/>
              <a:buNone/>
              <a:defRPr/>
            </a:pPr>
            <a:endParaRPr lang="ja-JP" altLang="ja-JP" sz="3323"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F41667C1-70C2-4D52-97AD-A4359071B34E}"/>
              </a:ext>
            </a:extLst>
          </p:cNvPr>
          <p:cNvSpPr>
            <a:spLocks noGrp="1"/>
          </p:cNvSpPr>
          <p:nvPr>
            <p:ph type="sldNum" sz="quarter" idx="12"/>
          </p:nvPr>
        </p:nvSpPr>
        <p:spPr/>
        <p:txBody>
          <a:bodyPr/>
          <a:lstStyle/>
          <a:p>
            <a:fld id="{C3E5A951-7667-4D52-808D-A2DABC3683DE}" type="slidenum">
              <a:rPr lang="ja-JP" altLang="en-US" smtClean="0"/>
              <a:pPr/>
              <a:t>2</a:t>
            </a:fld>
            <a:endParaRPr lang="en-US" altLang="ja-JP"/>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05796D9-F9E6-485E-B92E-B0E7F5A6EB22}"/>
              </a:ext>
            </a:extLst>
          </p:cNvPr>
          <p:cNvSpPr>
            <a:spLocks noGrp="1" noChangeArrowheads="1"/>
          </p:cNvSpPr>
          <p:nvPr>
            <p:ph type="title"/>
          </p:nvPr>
        </p:nvSpPr>
        <p:spPr/>
        <p:txBody>
          <a:bodyPr lIns="92075" tIns="46038" rIns="92075" bIns="46038"/>
          <a:lstStyle/>
          <a:p>
            <a:pPr eaLnBrk="1" hangingPunct="1"/>
            <a:r>
              <a:rPr lang="ja-JP" altLang="en-US" sz="4000" dirty="0">
                <a:latin typeface="ＭＳ Ｐゴシック" panose="020B0600070205080204" pitchFamily="50" charset="-128"/>
              </a:rPr>
              <a:t>鉱工業指数の基調判断</a:t>
            </a:r>
            <a:endParaRPr lang="ja-JP" altLang="ja-JP" sz="4000" dirty="0">
              <a:latin typeface="ＭＳ Ｐゴシック" panose="020B0600070205080204" pitchFamily="50" charset="-128"/>
            </a:endParaRPr>
          </a:p>
        </p:txBody>
      </p:sp>
      <p:sp>
        <p:nvSpPr>
          <p:cNvPr id="38915" name="Rectangle 3">
            <a:extLst>
              <a:ext uri="{FF2B5EF4-FFF2-40B4-BE49-F238E27FC236}">
                <a16:creationId xmlns:a16="http://schemas.microsoft.com/office/drawing/2014/main" id="{8F09D7D8-D663-42EB-9F0F-5C6ECA51654B}"/>
              </a:ext>
            </a:extLst>
          </p:cNvPr>
          <p:cNvSpPr>
            <a:spLocks noGrp="1" noChangeArrowheads="1"/>
          </p:cNvSpPr>
          <p:nvPr>
            <p:ph type="body" idx="1"/>
          </p:nvPr>
        </p:nvSpPr>
        <p:spPr>
          <a:xfrm>
            <a:off x="292100" y="1850231"/>
            <a:ext cx="8559800" cy="4219575"/>
          </a:xfrm>
        </p:spPr>
        <p:txBody>
          <a:bodyPr lIns="92075" tIns="46038" rIns="92075" bIns="46038"/>
          <a:lstStyle/>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上昇</a:t>
            </a: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微増傾向、緩やかな上昇傾向、上昇傾向</a:t>
            </a:r>
          </a:p>
          <a:p>
            <a:pPr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横ばい</a:t>
            </a: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停滞、横ばい傾向</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一進一退（トレンドが不明）</a:t>
            </a:r>
            <a:endParaRPr lang="ja-JP" altLang="ja-JP" sz="2800"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低下</a:t>
            </a:r>
            <a:endParaRPr lang="ja-JP" altLang="en-US"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①低下傾向が拡大</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弱含み傾向、低下傾向、引き続き低下傾向、</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en-US" altLang="ja-JP" sz="2800" dirty="0">
                <a:latin typeface="ＭＳ Ｐゴシック" panose="020B0600070205080204" pitchFamily="50" charset="-128"/>
              </a:rPr>
              <a:t>       </a:t>
            </a:r>
            <a:r>
              <a:rPr lang="ja-JP" altLang="en-US" sz="2800" dirty="0">
                <a:latin typeface="ＭＳ Ｐゴシック" panose="020B0600070205080204" pitchFamily="50" charset="-128"/>
              </a:rPr>
              <a:t>一段と低下傾向、急速に低下</a:t>
            </a:r>
          </a:p>
          <a:p>
            <a:pPr eaLnBrk="1" hangingPunct="1">
              <a:buFont typeface="Wingdings" panose="05000000000000000000" pitchFamily="2" charset="2"/>
              <a:buNone/>
            </a:pPr>
            <a:r>
              <a:rPr lang="ja-JP" altLang="en-US" sz="2800" dirty="0">
                <a:latin typeface="ＭＳ Ｐゴシック" panose="020B0600070205080204" pitchFamily="50" charset="-128"/>
              </a:rPr>
              <a:t>　②低下傾向が縮小</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sz="2800" dirty="0">
                <a:latin typeface="ＭＳ Ｐゴシック" panose="020B0600070205080204" pitchFamily="50" charset="-128"/>
              </a:rPr>
              <a:t>　　　底固めへの動き、底固い動き、持ち直しの動き</a:t>
            </a:r>
            <a:endParaRPr lang="ja-JP" altLang="ja-JP" sz="2800" b="1" dirty="0">
              <a:latin typeface="ＭＳ Ｐゴシック" panose="020B0600070205080204" pitchFamily="50" charset="-128"/>
            </a:endParaRPr>
          </a:p>
          <a:p>
            <a:pPr eaLnBrk="1" hangingPunct="1">
              <a:buFont typeface="Wingdings" panose="05000000000000000000" pitchFamily="2" charset="2"/>
              <a:buNone/>
            </a:pPr>
            <a:endParaRPr lang="ja-JP" altLang="en-US" sz="2800" dirty="0">
              <a:latin typeface="ＭＳ Ｐゴシック" panose="020B0600070205080204" pitchFamily="50" charset="-128"/>
            </a:endParaRPr>
          </a:p>
        </p:txBody>
      </p:sp>
      <p:sp>
        <p:nvSpPr>
          <p:cNvPr id="38916" name="Text Box 4">
            <a:extLst>
              <a:ext uri="{FF2B5EF4-FFF2-40B4-BE49-F238E27FC236}">
                <a16:creationId xmlns:a16="http://schemas.microsoft.com/office/drawing/2014/main" id="{F657225B-D8A7-4397-AB6E-E2D7FE3D5901}"/>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04588094-4F89-4037-93C5-8A8230C649AF}"/>
              </a:ext>
            </a:extLst>
          </p:cNvPr>
          <p:cNvSpPr>
            <a:spLocks noGrp="1"/>
          </p:cNvSpPr>
          <p:nvPr>
            <p:ph type="sldNum" sz="quarter" idx="12"/>
          </p:nvPr>
        </p:nvSpPr>
        <p:spPr/>
        <p:txBody>
          <a:bodyPr/>
          <a:lstStyle/>
          <a:p>
            <a:fld id="{C3E5A951-7667-4D52-808D-A2DABC3683DE}" type="slidenum">
              <a:rPr lang="ja-JP" altLang="en-US" smtClean="0"/>
              <a:pPr/>
              <a:t>20</a:t>
            </a:fld>
            <a:endParaRPr lang="en-US" altLang="ja-JP"/>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A6EFFD6D-6894-4140-B897-BD43D0CA04EE}"/>
              </a:ext>
            </a:extLst>
          </p:cNvPr>
          <p:cNvSpPr>
            <a:spLocks noGrp="1" noChangeArrowheads="1"/>
          </p:cNvSpPr>
          <p:nvPr>
            <p:ph type="title"/>
          </p:nvPr>
        </p:nvSpPr>
        <p:spPr>
          <a:xfrm>
            <a:off x="1115616" y="157162"/>
            <a:ext cx="8332787" cy="1462087"/>
          </a:xfrm>
        </p:spPr>
        <p:txBody>
          <a:bodyPr/>
          <a:lstStyle/>
          <a:p>
            <a:pPr eaLnBrk="1" hangingPunct="1"/>
            <a:r>
              <a:rPr lang="ja-JP" altLang="ja-JP" sz="4000" dirty="0">
                <a:latin typeface="ＭＳ Ｐゴシック" panose="020B0600070205080204" pitchFamily="50" charset="-128"/>
              </a:rPr>
              <a:t>鉱工業生産</a:t>
            </a:r>
            <a:r>
              <a:rPr lang="ja-JP" altLang="en-US" sz="4000" dirty="0">
                <a:latin typeface="ＭＳ Ｐゴシック" panose="020B0600070205080204" pitchFamily="50" charset="-128"/>
              </a:rPr>
              <a:t>指数</a:t>
            </a:r>
            <a:r>
              <a:rPr lang="ja-JP" altLang="ja-JP" sz="4000" dirty="0">
                <a:latin typeface="ＭＳ Ｐゴシック" panose="020B0600070205080204" pitchFamily="50" charset="-128"/>
              </a:rPr>
              <a:t>の動向</a:t>
            </a:r>
            <a:br>
              <a:rPr lang="en-US" altLang="ja-JP" sz="4000" dirty="0">
                <a:latin typeface="ＭＳ Ｐゴシック" panose="020B0600070205080204" pitchFamily="50" charset="-128"/>
              </a:rPr>
            </a:br>
            <a:r>
              <a:rPr lang="ja-JP" altLang="en-US" sz="3200" dirty="0">
                <a:latin typeface="ＭＳ Ｐゴシック" panose="020B0600070205080204" pitchFamily="50" charset="-128"/>
              </a:rPr>
              <a:t> 国：経済産業省、兵庫県</a:t>
            </a:r>
            <a:endParaRPr lang="ja-JP" altLang="ja-JP" sz="32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7C030B2-CFE7-4EE2-A0C7-A1BCC020BBEC}"/>
              </a:ext>
            </a:extLst>
          </p:cNvPr>
          <p:cNvSpPr>
            <a:spLocks noGrp="1"/>
          </p:cNvSpPr>
          <p:nvPr>
            <p:ph type="sldNum" sz="quarter" idx="12"/>
          </p:nvPr>
        </p:nvSpPr>
        <p:spPr/>
        <p:txBody>
          <a:bodyPr/>
          <a:lstStyle/>
          <a:p>
            <a:fld id="{C3E5A951-7667-4D52-808D-A2DABC3683DE}" type="slidenum">
              <a:rPr lang="ja-JP" altLang="en-US" smtClean="0"/>
              <a:pPr/>
              <a:t>21</a:t>
            </a:fld>
            <a:endParaRPr lang="en-US" altLang="ja-JP"/>
          </a:p>
        </p:txBody>
      </p:sp>
      <p:pic>
        <p:nvPicPr>
          <p:cNvPr id="3" name="図 2">
            <a:extLst>
              <a:ext uri="{FF2B5EF4-FFF2-40B4-BE49-F238E27FC236}">
                <a16:creationId xmlns:a16="http://schemas.microsoft.com/office/drawing/2014/main" id="{34160F81-6562-4481-83B0-FCD0BCB2D706}"/>
              </a:ext>
            </a:extLst>
          </p:cNvPr>
          <p:cNvPicPr>
            <a:picLocks noChangeAspect="1"/>
          </p:cNvPicPr>
          <p:nvPr/>
        </p:nvPicPr>
        <p:blipFill>
          <a:blip r:embed="rId3"/>
          <a:stretch>
            <a:fillRect/>
          </a:stretch>
        </p:blipFill>
        <p:spPr>
          <a:xfrm>
            <a:off x="444599" y="2204864"/>
            <a:ext cx="8499376" cy="403877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1DC2CD95-B6B0-4721-90C7-E258F5D9362B}"/>
              </a:ext>
            </a:extLst>
          </p:cNvPr>
          <p:cNvSpPr>
            <a:spLocks noGrp="1" noChangeArrowheads="1"/>
          </p:cNvSpPr>
          <p:nvPr>
            <p:ph type="title"/>
          </p:nvPr>
        </p:nvSpPr>
        <p:spPr>
          <a:xfrm>
            <a:off x="1154113" y="459222"/>
            <a:ext cx="7793037" cy="911225"/>
          </a:xfrm>
        </p:spPr>
        <p:txBody>
          <a:bodyPr/>
          <a:lstStyle/>
          <a:p>
            <a:pPr eaLnBrk="1" hangingPunct="1">
              <a:defRPr/>
            </a:pPr>
            <a:r>
              <a:rPr lang="ja-JP" altLang="ja-JP" sz="4000" dirty="0">
                <a:latin typeface="+mn-ea"/>
                <a:ea typeface="+mn-ea"/>
              </a:rPr>
              <a:t>鉱工業指数</a:t>
            </a:r>
            <a:r>
              <a:rPr lang="ja-JP" altLang="en-US" sz="4000" dirty="0">
                <a:latin typeface="+mn-ea"/>
                <a:ea typeface="+mn-ea"/>
              </a:rPr>
              <a:t>の推移</a:t>
            </a:r>
            <a:br>
              <a:rPr lang="en-US" altLang="ja-JP" sz="4000" dirty="0">
                <a:latin typeface="+mn-ea"/>
                <a:ea typeface="+mn-ea"/>
              </a:rPr>
            </a:br>
            <a:r>
              <a:rPr lang="ja-JP" altLang="en-US" sz="3200" dirty="0">
                <a:latin typeface="+mn-ea"/>
                <a:ea typeface="+mn-ea"/>
              </a:rPr>
              <a:t>原指数、季節調整済指数、基調判断</a:t>
            </a:r>
            <a:endParaRPr lang="ja-JP" altLang="ja-JP" sz="3200" dirty="0">
              <a:latin typeface="+mn-ea"/>
              <a:ea typeface="+mn-ea"/>
            </a:endParaRPr>
          </a:p>
        </p:txBody>
      </p:sp>
      <p:sp>
        <p:nvSpPr>
          <p:cNvPr id="2" name="スライド番号プレースホルダー 1">
            <a:extLst>
              <a:ext uri="{FF2B5EF4-FFF2-40B4-BE49-F238E27FC236}">
                <a16:creationId xmlns:a16="http://schemas.microsoft.com/office/drawing/2014/main" id="{9E4D1CC9-0648-4715-A077-33C731F8410E}"/>
              </a:ext>
            </a:extLst>
          </p:cNvPr>
          <p:cNvSpPr>
            <a:spLocks noGrp="1"/>
          </p:cNvSpPr>
          <p:nvPr>
            <p:ph type="sldNum" sz="quarter" idx="12"/>
          </p:nvPr>
        </p:nvSpPr>
        <p:spPr/>
        <p:txBody>
          <a:bodyPr/>
          <a:lstStyle/>
          <a:p>
            <a:fld id="{C3E5A951-7667-4D52-808D-A2DABC3683DE}" type="slidenum">
              <a:rPr lang="ja-JP" altLang="en-US" smtClean="0"/>
              <a:pPr/>
              <a:t>22</a:t>
            </a:fld>
            <a:endParaRPr lang="en-US" altLang="ja-JP"/>
          </a:p>
        </p:txBody>
      </p:sp>
      <p:pic>
        <p:nvPicPr>
          <p:cNvPr id="4" name="図 3">
            <a:extLst>
              <a:ext uri="{FF2B5EF4-FFF2-40B4-BE49-F238E27FC236}">
                <a16:creationId xmlns:a16="http://schemas.microsoft.com/office/drawing/2014/main" id="{4CC5C676-54DE-4686-8CC3-357740415488}"/>
              </a:ext>
            </a:extLst>
          </p:cNvPr>
          <p:cNvPicPr>
            <a:picLocks noChangeAspect="1"/>
          </p:cNvPicPr>
          <p:nvPr/>
        </p:nvPicPr>
        <p:blipFill>
          <a:blip r:embed="rId3"/>
          <a:stretch>
            <a:fillRect/>
          </a:stretch>
        </p:blipFill>
        <p:spPr>
          <a:xfrm>
            <a:off x="323528" y="1556792"/>
            <a:ext cx="8064896" cy="4957701"/>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A2535A82-9BB2-4C6E-9196-C20913775C66}"/>
              </a:ext>
            </a:extLst>
          </p:cNvPr>
          <p:cNvSpPr>
            <a:spLocks noGrp="1" noChangeArrowheads="1"/>
          </p:cNvSpPr>
          <p:nvPr>
            <p:ph type="title"/>
          </p:nvPr>
        </p:nvSpPr>
        <p:spPr/>
        <p:txBody>
          <a:bodyPr/>
          <a:lstStyle/>
          <a:p>
            <a:pPr eaLnBrk="1" hangingPunct="1"/>
            <a:r>
              <a:rPr lang="ja-JP" altLang="ja-JP" sz="4000" dirty="0"/>
              <a:t>鉱工業指数作成の課題</a:t>
            </a:r>
          </a:p>
        </p:txBody>
      </p:sp>
      <p:sp>
        <p:nvSpPr>
          <p:cNvPr id="41988" name="Rectangle 3">
            <a:extLst>
              <a:ext uri="{FF2B5EF4-FFF2-40B4-BE49-F238E27FC236}">
                <a16:creationId xmlns:a16="http://schemas.microsoft.com/office/drawing/2014/main" id="{8287B5B8-1448-4F63-BE38-9B0CDA1C1DDF}"/>
              </a:ext>
            </a:extLst>
          </p:cNvPr>
          <p:cNvSpPr>
            <a:spLocks noGrp="1" noChangeArrowheads="1"/>
          </p:cNvSpPr>
          <p:nvPr>
            <p:ph type="body" idx="1"/>
          </p:nvPr>
        </p:nvSpPr>
        <p:spPr>
          <a:xfrm>
            <a:off x="292100" y="1853860"/>
            <a:ext cx="8559800" cy="4219575"/>
          </a:xfrm>
        </p:spPr>
        <p:txBody>
          <a:bodyPr/>
          <a:lstStyle/>
          <a:p>
            <a:pPr eaLnBrk="1" hangingPunct="1">
              <a:buFont typeface="Wingdings" panose="05000000000000000000" pitchFamily="2" charset="2"/>
              <a:buNone/>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統計精度の維持</a:t>
            </a:r>
            <a:r>
              <a:rPr lang="ja-JP" altLang="en-US" dirty="0">
                <a:latin typeface="ＭＳ Ｐゴシック" panose="020B0600070205080204" pitchFamily="50" charset="-128"/>
              </a:rPr>
              <a:t>　</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基準年以降に新設、廃業された事業所の活動が反映されない</a:t>
            </a:r>
          </a:p>
          <a:p>
            <a:pPr eaLnBrk="1" hangingPunct="1">
              <a:buFont typeface="Wingdings" panose="05000000000000000000" pitchFamily="2" charset="2"/>
              <a:buNone/>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他の経済指標との整合性</a:t>
            </a:r>
            <a:r>
              <a:rPr lang="ja-JP" altLang="en-US" dirty="0">
                <a:latin typeface="ＭＳ Ｐゴシック" panose="020B0600070205080204" pitchFamily="50" charset="-128"/>
              </a:rPr>
              <a:t>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付加価値率が変化すると</a:t>
            </a:r>
            <a:r>
              <a:rPr lang="ja-JP" altLang="en-US" sz="2800" dirty="0">
                <a:latin typeface="ＭＳ Ｐゴシック" panose="020B0600070205080204" pitchFamily="50" charset="-128"/>
              </a:rPr>
              <a:t>付加価値の指標である</a:t>
            </a:r>
            <a:r>
              <a:rPr lang="en-US" altLang="ja-JP" sz="2800" dirty="0">
                <a:latin typeface="ＭＳ Ｐゴシック" panose="020B0600070205080204" pitchFamily="50" charset="-128"/>
              </a:rPr>
              <a:t>GDP</a:t>
            </a:r>
            <a:r>
              <a:rPr lang="ja-JP" altLang="en-US" sz="2800" dirty="0">
                <a:latin typeface="ＭＳ Ｐゴシック" panose="020B0600070205080204" pitchFamily="50" charset="-128"/>
              </a:rPr>
              <a:t>との乖離する場合がある</a:t>
            </a:r>
          </a:p>
          <a:p>
            <a:pPr eaLnBrk="1" hangingPunct="1">
              <a:buFont typeface="Wingdings" panose="05000000000000000000" pitchFamily="2" charset="2"/>
              <a:buNone/>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季節調整の問題</a:t>
            </a:r>
            <a:r>
              <a:rPr lang="ja-JP" altLang="en-US" dirty="0">
                <a:latin typeface="ＭＳ Ｐゴシック" panose="020B0600070205080204" pitchFamily="50" charset="-128"/>
              </a:rPr>
              <a:t>　</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季節パターンが変化すると実態以上に季節調整値が振幅する</a:t>
            </a:r>
            <a:endParaRPr lang="ja-JP" altLang="ja-JP" sz="2800" b="1"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F9B1D216-2D36-4080-B157-E7297000EB86}"/>
              </a:ext>
            </a:extLst>
          </p:cNvPr>
          <p:cNvSpPr>
            <a:spLocks noGrp="1"/>
          </p:cNvSpPr>
          <p:nvPr>
            <p:ph type="sldNum" sz="quarter" idx="12"/>
          </p:nvPr>
        </p:nvSpPr>
        <p:spPr/>
        <p:txBody>
          <a:bodyPr/>
          <a:lstStyle/>
          <a:p>
            <a:fld id="{C3E5A951-7667-4D52-808D-A2DABC3683DE}" type="slidenum">
              <a:rPr lang="ja-JP" altLang="en-US" smtClean="0"/>
              <a:pPr/>
              <a:t>23</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37BC186-9857-4699-AC01-8E5A96852257}"/>
              </a:ext>
            </a:extLst>
          </p:cNvPr>
          <p:cNvSpPr>
            <a:spLocks noGrp="1" noChangeArrowheads="1"/>
          </p:cNvSpPr>
          <p:nvPr>
            <p:ph type="title"/>
          </p:nvPr>
        </p:nvSpPr>
        <p:spPr/>
        <p:txBody>
          <a:bodyPr lIns="92075" tIns="46038" rIns="92075" bIns="46038"/>
          <a:lstStyle/>
          <a:p>
            <a:pPr eaLnBrk="1" hangingPunct="1"/>
            <a:r>
              <a:rPr lang="ja-JP" altLang="ja-JP" sz="4000" dirty="0">
                <a:latin typeface="ＭＳ Ｐゴシック" panose="020B0600070205080204" pitchFamily="50" charset="-128"/>
              </a:rPr>
              <a:t>県景気動向指数(DI)・県景気総合指数(CI)</a:t>
            </a:r>
          </a:p>
        </p:txBody>
      </p:sp>
      <p:sp>
        <p:nvSpPr>
          <p:cNvPr id="43011" name="Rectangle 3">
            <a:extLst>
              <a:ext uri="{FF2B5EF4-FFF2-40B4-BE49-F238E27FC236}">
                <a16:creationId xmlns:a16="http://schemas.microsoft.com/office/drawing/2014/main" id="{99E31E4B-5F15-451B-8BAF-080A9867E53F}"/>
              </a:ext>
            </a:extLst>
          </p:cNvPr>
          <p:cNvSpPr>
            <a:spLocks noGrp="1" noChangeArrowheads="1"/>
          </p:cNvSpPr>
          <p:nvPr>
            <p:ph type="body" idx="1"/>
          </p:nvPr>
        </p:nvSpPr>
        <p:spPr>
          <a:xfrm>
            <a:off x="179388" y="1916113"/>
            <a:ext cx="8964612" cy="4537075"/>
          </a:xfrm>
        </p:spPr>
        <p:txBody>
          <a:bodyPr lIns="92075" tIns="46038" rIns="92075" bIns="46038"/>
          <a:lstStyle/>
          <a:p>
            <a:pPr marL="812800" indent="-812800" eaLnBrk="1" hangingPunct="1">
              <a:buFont typeface="Wingdings" panose="05000000000000000000" pitchFamily="2" charset="2"/>
              <a:buNone/>
            </a:pPr>
            <a:r>
              <a:rPr lang="ja-JP" altLang="en-US" dirty="0">
                <a:latin typeface="ＭＳ Ｐゴシック" panose="020B0600070205080204" pitchFamily="50" charset="-128"/>
              </a:rPr>
              <a:t>景気循環のサイクル</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回復</a:t>
            </a:r>
            <a:r>
              <a:rPr lang="en-US" altLang="ja-JP" dirty="0">
                <a:latin typeface="ＭＳ Ｐゴシック" panose="020B0600070205080204" pitchFamily="50" charset="-128"/>
              </a:rPr>
              <a:t>→</a:t>
            </a:r>
            <a:r>
              <a:rPr lang="ja-JP" altLang="en-US" dirty="0">
                <a:latin typeface="ＭＳ Ｐゴシック" panose="020B0600070205080204" pitchFamily="50" charset="-128"/>
              </a:rPr>
              <a:t>好況（拡張）</a:t>
            </a:r>
            <a:r>
              <a:rPr lang="en-US" altLang="ja-JP" dirty="0">
                <a:latin typeface="ＭＳ Ｐゴシック" panose="020B0600070205080204" pitchFamily="50" charset="-128"/>
              </a:rPr>
              <a:t>→</a:t>
            </a:r>
            <a:r>
              <a:rPr lang="ja-JP" altLang="en-US" dirty="0">
                <a:latin typeface="ＭＳ Ｐゴシック" panose="020B0600070205080204" pitchFamily="50" charset="-128"/>
              </a:rPr>
              <a:t>後退</a:t>
            </a:r>
            <a:r>
              <a:rPr lang="en-US" altLang="ja-JP" dirty="0">
                <a:latin typeface="ＭＳ Ｐゴシック" panose="020B0600070205080204" pitchFamily="50" charset="-128"/>
              </a:rPr>
              <a:t>→</a:t>
            </a:r>
            <a:r>
              <a:rPr lang="ja-JP" altLang="en-US" dirty="0">
                <a:latin typeface="ＭＳ Ｐゴシック" panose="020B0600070205080204" pitchFamily="50" charset="-128"/>
              </a:rPr>
              <a:t>不況（収縮）</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ja-JP" dirty="0">
                <a:latin typeface="ＭＳ Ｐゴシック" panose="020B0600070205080204" pitchFamily="50" charset="-128"/>
              </a:rPr>
              <a:t>景気の現況や先行</a:t>
            </a:r>
            <a:r>
              <a:rPr lang="ja-JP" altLang="en-US" dirty="0">
                <a:latin typeface="ＭＳ Ｐゴシック" panose="020B0600070205080204" pitchFamily="50" charset="-128"/>
              </a:rPr>
              <a:t>き</a:t>
            </a:r>
            <a:r>
              <a:rPr lang="ja-JP" altLang="ja-JP" dirty="0">
                <a:latin typeface="ＭＳ Ｐゴシック" panose="020B0600070205080204" pitchFamily="50" charset="-128"/>
              </a:rPr>
              <a:t>の見通しに関する統計指標）</a:t>
            </a:r>
            <a:endParaRPr lang="en-US" altLang="ja-JP"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　　</a:t>
            </a:r>
            <a:r>
              <a:rPr lang="ja-JP" altLang="ja-JP" dirty="0">
                <a:latin typeface="ＭＳ Ｐゴシック" panose="020B0600070205080204" pitchFamily="50" charset="-128"/>
              </a:rPr>
              <a:t>２か月後（翌々月30日頃）に公表</a:t>
            </a: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・先行指数：景気に先行した波（４～</a:t>
            </a:r>
            <a:r>
              <a:rPr lang="en-US" altLang="ja-JP" dirty="0">
                <a:latin typeface="ＭＳ Ｐゴシック" panose="020B0600070205080204" pitchFamily="50" charset="-128"/>
              </a:rPr>
              <a:t>6</a:t>
            </a:r>
            <a:r>
              <a:rPr lang="ja-JP" altLang="en-US" dirty="0">
                <a:latin typeface="ＭＳ Ｐゴシック" panose="020B0600070205080204" pitchFamily="50" charset="-128"/>
              </a:rPr>
              <a:t>ヵ月程度先行）</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・一致指数：景気にほぼ一致した波</a:t>
            </a:r>
          </a:p>
          <a:p>
            <a:pPr marL="812800" indent="-812800" eaLnBrk="1" hangingPunct="1">
              <a:buFont typeface="Wingdings" panose="05000000000000000000" pitchFamily="2" charset="2"/>
              <a:buNone/>
            </a:pPr>
            <a:r>
              <a:rPr lang="ja-JP" altLang="en-US" dirty="0">
                <a:latin typeface="ＭＳ Ｐゴシック" panose="020B0600070205080204" pitchFamily="50" charset="-128"/>
              </a:rPr>
              <a:t>・遅行指数：景気に遅行した波</a:t>
            </a:r>
            <a:r>
              <a:rPr lang="en-US" altLang="ja-JP" dirty="0">
                <a:latin typeface="ＭＳ Ｐゴシック" panose="020B0600070205080204" pitchFamily="50" charset="-128"/>
              </a:rPr>
              <a:t>(6</a:t>
            </a:r>
            <a:r>
              <a:rPr lang="ja-JP" altLang="en-US" dirty="0">
                <a:latin typeface="ＭＳ Ｐゴシック" panose="020B0600070205080204" pitchFamily="50" charset="-128"/>
              </a:rPr>
              <a:t>ヵ月程度遅行</a:t>
            </a:r>
            <a:r>
              <a:rPr lang="en-US" altLang="ja-JP" dirty="0">
                <a:latin typeface="ＭＳ Ｐゴシック" panose="020B0600070205080204" pitchFamily="50" charset="-128"/>
              </a:rPr>
              <a:t>)</a:t>
            </a: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en-US" dirty="0">
              <a:latin typeface="ＭＳ Ｐゴシック" panose="020B0600070205080204" pitchFamily="50" charset="-128"/>
            </a:endParaRPr>
          </a:p>
          <a:p>
            <a:pPr marL="812800" indent="-812800" eaLnBrk="1" hangingPunct="1">
              <a:buFont typeface="Wingdings" panose="05000000000000000000" pitchFamily="2" charset="2"/>
              <a:buNone/>
            </a:pPr>
            <a:endParaRPr lang="ja-JP" altLang="en-US"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DA512991-108E-46FA-B36A-801F5E6D10D1}"/>
              </a:ext>
            </a:extLst>
          </p:cNvPr>
          <p:cNvSpPr>
            <a:spLocks noGrp="1"/>
          </p:cNvSpPr>
          <p:nvPr>
            <p:ph type="sldNum" sz="quarter" idx="12"/>
          </p:nvPr>
        </p:nvSpPr>
        <p:spPr/>
        <p:txBody>
          <a:bodyPr/>
          <a:lstStyle/>
          <a:p>
            <a:fld id="{C3E5A951-7667-4D52-808D-A2DABC3683DE}" type="slidenum">
              <a:rPr lang="ja-JP" altLang="en-US" smtClean="0"/>
              <a:pPr/>
              <a:t>24</a:t>
            </a:fld>
            <a:endParaRPr lang="en-US" altLang="ja-JP"/>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33738EE-7C01-440A-81DA-70166C220133}"/>
              </a:ext>
            </a:extLst>
          </p:cNvPr>
          <p:cNvSpPr>
            <a:spLocks noGrp="1" noChangeArrowheads="1"/>
          </p:cNvSpPr>
          <p:nvPr>
            <p:ph type="title"/>
          </p:nvPr>
        </p:nvSpPr>
        <p:spPr>
          <a:xfrm>
            <a:off x="476496" y="980728"/>
            <a:ext cx="8512175" cy="1936750"/>
          </a:xfrm>
          <a:noFill/>
        </p:spPr>
        <p:txBody>
          <a:bodyPr lIns="92075" tIns="46038" rIns="92075" bIns="46038"/>
          <a:lstStyle/>
          <a:p>
            <a:pPr eaLnBrk="1" hangingPunct="1"/>
            <a:r>
              <a:rPr lang="ja-JP" altLang="en-US" sz="4000" dirty="0">
                <a:latin typeface="ＭＳ Ｐゴシック" panose="020B0600070205080204" pitchFamily="50" charset="-128"/>
              </a:rPr>
              <a:t>　　兵庫</a:t>
            </a:r>
            <a:r>
              <a:rPr lang="ja-JP" altLang="ja-JP" sz="4000" dirty="0">
                <a:latin typeface="ＭＳ Ｐゴシック" panose="020B0600070205080204" pitchFamily="50" charset="-128"/>
              </a:rPr>
              <a:t>県景気総合指数(CI)</a:t>
            </a:r>
            <a:br>
              <a:rPr lang="en-US" altLang="ja-JP" sz="4000" dirty="0">
                <a:latin typeface="ＭＳ Ｐゴシック" panose="020B0600070205080204" pitchFamily="50" charset="-128"/>
              </a:rPr>
            </a:br>
            <a:r>
              <a:rPr lang="ja-JP" altLang="en-US" sz="4000" dirty="0">
                <a:latin typeface="ＭＳ Ｐゴシック" panose="020B0600070205080204" pitchFamily="50" charset="-128"/>
              </a:rPr>
              <a:t>　</a:t>
            </a:r>
            <a:r>
              <a:rPr lang="ja-JP" altLang="en-US" sz="3200" dirty="0">
                <a:latin typeface="ＭＳ Ｐゴシック" panose="020B0600070205080204" pitchFamily="50" charset="-128"/>
              </a:rPr>
              <a:t>　</a:t>
            </a:r>
            <a:r>
              <a:rPr lang="en-US" altLang="ja-JP" sz="3200" dirty="0">
                <a:latin typeface="ＭＳ Ｐゴシック" panose="020B0600070205080204" pitchFamily="50" charset="-128"/>
              </a:rPr>
              <a:t>2024</a:t>
            </a:r>
            <a:r>
              <a:rPr lang="ja-JP" altLang="en-US" sz="2800" dirty="0">
                <a:latin typeface="ＭＳ Ｐゴシック" panose="020B0600070205080204" pitchFamily="50" charset="-128"/>
              </a:rPr>
              <a:t>年</a:t>
            </a:r>
            <a:r>
              <a:rPr lang="en-US" altLang="ja-JP" sz="2800" dirty="0">
                <a:latin typeface="ＭＳ Ｐゴシック" panose="020B0600070205080204" pitchFamily="50" charset="-128"/>
              </a:rPr>
              <a:t>3</a:t>
            </a:r>
            <a:r>
              <a:rPr lang="ja-JP" altLang="en-US" sz="2800" dirty="0">
                <a:latin typeface="ＭＳ Ｐゴシック" panose="020B0600070205080204" pitchFamily="50" charset="-128"/>
              </a:rPr>
              <a:t>月から上方への局面変化</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横ばい）、悪化</a:t>
            </a:r>
            <a:br>
              <a:rPr lang="en-US" altLang="ja-JP" sz="2800" dirty="0">
                <a:latin typeface="ＭＳ Ｐゴシック" panose="020B0600070205080204" pitchFamily="50" charset="-128"/>
              </a:rPr>
            </a:b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92.4(2020</a:t>
            </a:r>
            <a:r>
              <a:rPr lang="ja-JP" altLang="en-US" sz="2800" dirty="0">
                <a:latin typeface="ＭＳ Ｐゴシック" panose="020B0600070205080204" pitchFamily="50" charset="-128"/>
              </a:rPr>
              <a:t>年</a:t>
            </a:r>
            <a:r>
              <a:rPr lang="en-US" altLang="ja-JP" sz="2800" dirty="0">
                <a:latin typeface="ＭＳ Ｐゴシック" panose="020B0600070205080204" pitchFamily="50" charset="-128"/>
              </a:rPr>
              <a:t>5</a:t>
            </a:r>
            <a:r>
              <a:rPr lang="ja-JP" altLang="en-US" sz="2800" dirty="0">
                <a:latin typeface="ＭＳ Ｐゴシック" panose="020B0600070205080204" pitchFamily="50" charset="-128"/>
              </a:rPr>
              <a:t>月）　→　</a:t>
            </a:r>
            <a:r>
              <a:rPr lang="en-US" altLang="ja-JP" sz="2800" dirty="0">
                <a:latin typeface="ＭＳ Ｐゴシック" panose="020B0600070205080204" pitchFamily="50" charset="-128"/>
              </a:rPr>
              <a:t>103.0(2024</a:t>
            </a:r>
            <a:r>
              <a:rPr lang="ja-JP" altLang="en-US" sz="2800" dirty="0">
                <a:latin typeface="ＭＳ Ｐゴシック" panose="020B0600070205080204" pitchFamily="50" charset="-128"/>
              </a:rPr>
              <a:t>年</a:t>
            </a:r>
            <a:r>
              <a:rPr lang="en-US" altLang="ja-JP" sz="2800" dirty="0">
                <a:latin typeface="ＭＳ Ｐゴシック" panose="020B0600070205080204" pitchFamily="50" charset="-128"/>
              </a:rPr>
              <a:t>6</a:t>
            </a:r>
            <a:r>
              <a:rPr lang="ja-JP" altLang="en-US" sz="2800" dirty="0">
                <a:latin typeface="ＭＳ Ｐゴシック" panose="020B0600070205080204" pitchFamily="50" charset="-128"/>
              </a:rPr>
              <a:t>月）</a:t>
            </a:r>
            <a:br>
              <a:rPr lang="en-US" altLang="ja-JP" sz="2800" dirty="0">
                <a:latin typeface="ＭＳ Ｐゴシック" panose="020B0600070205080204" pitchFamily="50" charset="-128"/>
              </a:rPr>
            </a:br>
            <a:r>
              <a:rPr lang="ja-JP" altLang="en-US" sz="2800" dirty="0">
                <a:latin typeface="ＭＳ Ｐゴシック" panose="020B0600070205080204" pitchFamily="50" charset="-128"/>
              </a:rPr>
              <a:t>　</a:t>
            </a:r>
            <a:r>
              <a:rPr lang="zh-TW" altLang="en-US" sz="2000" dirty="0">
                <a:hlinkClick r:id="rId3"/>
              </a:rPr>
              <a:t>兵庫県／景気動向指数 </a:t>
            </a:r>
            <a:r>
              <a:rPr lang="en-US" altLang="zh-TW" sz="2000" dirty="0">
                <a:hlinkClick r:id="rId3"/>
              </a:rPr>
              <a:t>(hyogo.lg.jp)</a:t>
            </a:r>
            <a:endParaRPr lang="ja-JP" altLang="ja-JP" sz="2000" dirty="0">
              <a:latin typeface="ＭＳ Ｐゴシック" panose="020B0600070205080204" pitchFamily="50" charset="-128"/>
            </a:endParaRPr>
          </a:p>
        </p:txBody>
      </p:sp>
      <p:sp>
        <p:nvSpPr>
          <p:cNvPr id="16387" name="スライド番号プレースホルダー 1">
            <a:extLst>
              <a:ext uri="{FF2B5EF4-FFF2-40B4-BE49-F238E27FC236}">
                <a16:creationId xmlns:a16="http://schemas.microsoft.com/office/drawing/2014/main" id="{A7FD6016-9AB5-43D8-891D-A37FD9A44C1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A1CF74CE-C064-4EF9-B2CA-45FF335F537B}" type="slidenum">
              <a:rPr kumimoji="0" lang="ja-JP" altLang="en-US" sz="1400" smtClean="0"/>
              <a:pPr>
                <a:spcBef>
                  <a:spcPct val="0"/>
                </a:spcBef>
                <a:buClrTx/>
                <a:buSzTx/>
                <a:buFontTx/>
                <a:buNone/>
              </a:pPr>
              <a:t>25</a:t>
            </a:fld>
            <a:endParaRPr kumimoji="0" lang="en-US" altLang="ja-JP" sz="1400"/>
          </a:p>
        </p:txBody>
      </p:sp>
      <p:pic>
        <p:nvPicPr>
          <p:cNvPr id="2" name="図 1">
            <a:extLst>
              <a:ext uri="{FF2B5EF4-FFF2-40B4-BE49-F238E27FC236}">
                <a16:creationId xmlns:a16="http://schemas.microsoft.com/office/drawing/2014/main" id="{81A67654-267B-4E27-BCEC-951CD269E079}"/>
              </a:ext>
            </a:extLst>
          </p:cNvPr>
          <p:cNvPicPr>
            <a:picLocks noChangeAspect="1"/>
          </p:cNvPicPr>
          <p:nvPr/>
        </p:nvPicPr>
        <p:blipFill>
          <a:blip r:embed="rId4"/>
          <a:stretch>
            <a:fillRect/>
          </a:stretch>
        </p:blipFill>
        <p:spPr>
          <a:xfrm>
            <a:off x="321168" y="3133502"/>
            <a:ext cx="8822832" cy="3428149"/>
          </a:xfrm>
          <a:prstGeom prst="rect">
            <a:avLst/>
          </a:prstGeom>
        </p:spPr>
      </p:pic>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33D6526-C254-4977-87C5-B3BFE4617671}"/>
              </a:ext>
            </a:extLst>
          </p:cNvPr>
          <p:cNvSpPr>
            <a:spLocks noGrp="1" noChangeArrowheads="1"/>
          </p:cNvSpPr>
          <p:nvPr>
            <p:ph type="title"/>
          </p:nvPr>
        </p:nvSpPr>
        <p:spPr>
          <a:xfrm>
            <a:off x="1043608" y="-243408"/>
            <a:ext cx="7793037" cy="1462087"/>
          </a:xfrm>
        </p:spPr>
        <p:txBody>
          <a:bodyPr lIns="92075" tIns="46038" rIns="92075" bIns="46038"/>
          <a:lstStyle/>
          <a:p>
            <a:pPr eaLnBrk="1" hangingPunct="1"/>
            <a:r>
              <a:rPr lang="ja-JP" altLang="ja-JP" sz="4000" dirty="0">
                <a:solidFill>
                  <a:schemeClr val="tx1"/>
                </a:solidFill>
              </a:rPr>
              <a:t>兵庫県景気動向指数の概要</a:t>
            </a:r>
          </a:p>
        </p:txBody>
      </p:sp>
      <p:sp>
        <p:nvSpPr>
          <p:cNvPr id="47107" name="Rectangle 3">
            <a:extLst>
              <a:ext uri="{FF2B5EF4-FFF2-40B4-BE49-F238E27FC236}">
                <a16:creationId xmlns:a16="http://schemas.microsoft.com/office/drawing/2014/main" id="{DF577E34-A60F-4420-B4DB-0BE760528AE3}"/>
              </a:ext>
            </a:extLst>
          </p:cNvPr>
          <p:cNvSpPr>
            <a:spLocks noGrp="1" noChangeArrowheads="1"/>
          </p:cNvSpPr>
          <p:nvPr>
            <p:ph type="body" idx="1"/>
          </p:nvPr>
        </p:nvSpPr>
        <p:spPr>
          <a:xfrm>
            <a:off x="498258" y="2112963"/>
            <a:ext cx="8415338" cy="4359275"/>
          </a:xfrm>
        </p:spPr>
        <p:txBody>
          <a:bodyPr lIns="92075" tIns="46038" rIns="92075" bIns="46038"/>
          <a:lstStyle/>
          <a:p>
            <a:pPr eaLnBrk="1" hangingPunct="1">
              <a:buFont typeface="Wingdings" panose="05000000000000000000" pitchFamily="2" charset="2"/>
              <a:buNone/>
            </a:pPr>
            <a:r>
              <a:rPr lang="ja-JP" altLang="en-US" dirty="0">
                <a:latin typeface="ＭＳ Ｐゴシック" panose="020B0600070205080204" pitchFamily="50" charset="-128"/>
              </a:rPr>
              <a:t>１　先行系列：７指標</a:t>
            </a:r>
          </a:p>
          <a:p>
            <a:pPr eaLnBrk="1" hangingPunct="1">
              <a:buFont typeface="Wingdings" panose="05000000000000000000" pitchFamily="2" charset="2"/>
              <a:buNone/>
            </a:pPr>
            <a:r>
              <a:rPr lang="ja-JP" altLang="en-US" sz="2800" dirty="0">
                <a:latin typeface="ＭＳ Ｐゴシック" panose="020B0600070205080204" pitchFamily="50" charset="-128"/>
              </a:rPr>
              <a:t>景気に先行した波を描く（４～</a:t>
            </a:r>
            <a:r>
              <a:rPr lang="en-US" altLang="ja-JP" sz="2800" dirty="0">
                <a:latin typeface="ＭＳ Ｐゴシック" panose="020B0600070205080204" pitchFamily="50" charset="-128"/>
              </a:rPr>
              <a:t>6</a:t>
            </a:r>
            <a:r>
              <a:rPr lang="ja-JP" altLang="en-US" sz="2800" dirty="0">
                <a:latin typeface="ＭＳ Ｐゴシック" panose="020B0600070205080204" pitchFamily="50" charset="-128"/>
              </a:rPr>
              <a:t>ヵ月程度先行）</a:t>
            </a:r>
          </a:p>
          <a:p>
            <a:pPr eaLnBrk="1" hangingPunct="1">
              <a:buFont typeface="Wingdings" panose="05000000000000000000" pitchFamily="2" charset="2"/>
              <a:buNone/>
            </a:pPr>
            <a:r>
              <a:rPr lang="ja-JP" altLang="en-US" dirty="0">
                <a:latin typeface="ＭＳ Ｐゴシック" panose="020B0600070205080204" pitchFamily="50" charset="-128"/>
              </a:rPr>
              <a:t>２　一致系列：９指標</a:t>
            </a: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景気にほぼ一致した波を描く</a:t>
            </a:r>
          </a:p>
          <a:p>
            <a:pPr eaLnBrk="1" hangingPunct="1">
              <a:buFont typeface="Wingdings" panose="05000000000000000000" pitchFamily="2" charset="2"/>
              <a:buNone/>
            </a:pPr>
            <a:r>
              <a:rPr lang="ja-JP" altLang="en-US" dirty="0">
                <a:latin typeface="ＭＳ Ｐゴシック" panose="020B0600070205080204" pitchFamily="50" charset="-128"/>
              </a:rPr>
              <a:t>３　遅行系列：９指標</a:t>
            </a:r>
          </a:p>
          <a:p>
            <a:pPr eaLnBrk="1" hangingPunct="1">
              <a:buFont typeface="Wingdings" panose="05000000000000000000" pitchFamily="2" charset="2"/>
              <a:buNone/>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景気に遅行した波を描く（６ヵ月程度遅行）</a:t>
            </a:r>
          </a:p>
          <a:p>
            <a:pPr eaLnBrk="1" hangingPunct="1">
              <a:buFont typeface="Wingdings" panose="05000000000000000000" pitchFamily="2" charset="2"/>
              <a:buNone/>
            </a:pP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一致指数が３ヵ月連続して</a:t>
            </a:r>
            <a:r>
              <a:rPr lang="en-US" altLang="ja-JP" sz="2800" dirty="0">
                <a:latin typeface="ＭＳ Ｐゴシック" panose="020B0600070205080204" pitchFamily="50" charset="-128"/>
              </a:rPr>
              <a:t>50</a:t>
            </a:r>
            <a:r>
              <a:rPr lang="ja-JP" altLang="en-US" sz="2800" dirty="0">
                <a:latin typeface="ＭＳ Ｐゴシック" panose="020B0600070205080204" pitchFamily="50" charset="-128"/>
              </a:rPr>
              <a:t>％超（未満）のとき概ね景気が上昇（後退）局面の目安 </a:t>
            </a:r>
          </a:p>
        </p:txBody>
      </p:sp>
      <p:sp>
        <p:nvSpPr>
          <p:cNvPr id="47108" name="Text Box 4">
            <a:extLst>
              <a:ext uri="{FF2B5EF4-FFF2-40B4-BE49-F238E27FC236}">
                <a16:creationId xmlns:a16="http://schemas.microsoft.com/office/drawing/2014/main" id="{A529DB13-6372-4FD1-ABF4-D26705A93F26}"/>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07F494C5-3180-40B6-BF98-095667B203CB}"/>
              </a:ext>
            </a:extLst>
          </p:cNvPr>
          <p:cNvSpPr>
            <a:spLocks noGrp="1"/>
          </p:cNvSpPr>
          <p:nvPr>
            <p:ph type="sldNum" sz="quarter" idx="12"/>
          </p:nvPr>
        </p:nvSpPr>
        <p:spPr/>
        <p:txBody>
          <a:bodyPr/>
          <a:lstStyle/>
          <a:p>
            <a:fld id="{C3E5A951-7667-4D52-808D-A2DABC3683DE}" type="slidenum">
              <a:rPr lang="ja-JP" altLang="en-US" smtClean="0"/>
              <a:pPr/>
              <a:t>26</a:t>
            </a:fld>
            <a:endParaRPr lang="en-US" altLang="ja-JP"/>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C80E84B3-7DA2-4784-B6A0-DAD73F509B88}"/>
              </a:ext>
            </a:extLst>
          </p:cNvPr>
          <p:cNvSpPr>
            <a:spLocks noGrp="1" noChangeArrowheads="1"/>
          </p:cNvSpPr>
          <p:nvPr>
            <p:ph type="title"/>
          </p:nvPr>
        </p:nvSpPr>
        <p:spPr>
          <a:xfrm>
            <a:off x="1259632" y="-195262"/>
            <a:ext cx="7793037" cy="1462087"/>
          </a:xfrm>
        </p:spPr>
        <p:txBody>
          <a:bodyPr lIns="92075" tIns="46038" rIns="92075" bIns="46038"/>
          <a:lstStyle/>
          <a:p>
            <a:pPr eaLnBrk="1" hangingPunct="1"/>
            <a:r>
              <a:rPr lang="ja-JP" altLang="ja-JP" sz="4000" dirty="0">
                <a:solidFill>
                  <a:schemeClr val="tx1"/>
                </a:solidFill>
              </a:rPr>
              <a:t>景気の転換点</a:t>
            </a:r>
            <a:r>
              <a:rPr lang="ja-JP" altLang="en-US" sz="4000" dirty="0">
                <a:solidFill>
                  <a:schemeClr val="tx1"/>
                </a:solidFill>
              </a:rPr>
              <a:t>の見方</a:t>
            </a:r>
            <a:endParaRPr lang="ja-JP" altLang="ja-JP" sz="4000" dirty="0">
              <a:solidFill>
                <a:schemeClr val="tx1"/>
              </a:solidFill>
            </a:endParaRPr>
          </a:p>
        </p:txBody>
      </p:sp>
      <p:sp>
        <p:nvSpPr>
          <p:cNvPr id="45059" name="Text Box 4">
            <a:extLst>
              <a:ext uri="{FF2B5EF4-FFF2-40B4-BE49-F238E27FC236}">
                <a16:creationId xmlns:a16="http://schemas.microsoft.com/office/drawing/2014/main" id="{79A47C6A-8B3D-4874-8E42-D984D6B4B17A}"/>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pic>
        <p:nvPicPr>
          <p:cNvPr id="45060" name="Picture 7">
            <a:extLst>
              <a:ext uri="{FF2B5EF4-FFF2-40B4-BE49-F238E27FC236}">
                <a16:creationId xmlns:a16="http://schemas.microsoft.com/office/drawing/2014/main" id="{0A3AA550-5051-4E65-8E2D-34DB3C6DBC2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42988" y="1773238"/>
            <a:ext cx="6985000" cy="3963987"/>
          </a:xfrm>
        </p:spPr>
      </p:pic>
      <p:sp>
        <p:nvSpPr>
          <p:cNvPr id="2" name="スライド番号プレースホルダー 1">
            <a:extLst>
              <a:ext uri="{FF2B5EF4-FFF2-40B4-BE49-F238E27FC236}">
                <a16:creationId xmlns:a16="http://schemas.microsoft.com/office/drawing/2014/main" id="{3A4083FE-D6F8-484D-885F-D5B813A5E84E}"/>
              </a:ext>
            </a:extLst>
          </p:cNvPr>
          <p:cNvSpPr>
            <a:spLocks noGrp="1"/>
          </p:cNvSpPr>
          <p:nvPr>
            <p:ph type="sldNum" sz="quarter" idx="12"/>
          </p:nvPr>
        </p:nvSpPr>
        <p:spPr/>
        <p:txBody>
          <a:bodyPr/>
          <a:lstStyle/>
          <a:p>
            <a:fld id="{C3E5A951-7667-4D52-808D-A2DABC3683DE}" type="slidenum">
              <a:rPr lang="ja-JP" altLang="en-US" smtClean="0"/>
              <a:pPr/>
              <a:t>27</a:t>
            </a:fld>
            <a:endParaRPr lang="en-US" altLang="ja-JP"/>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767BB7F-E887-4C10-8BB4-874C218CC901}"/>
              </a:ext>
            </a:extLst>
          </p:cNvPr>
          <p:cNvSpPr>
            <a:spLocks noGrp="1" noChangeArrowheads="1"/>
          </p:cNvSpPr>
          <p:nvPr>
            <p:ph type="title"/>
          </p:nvPr>
        </p:nvSpPr>
        <p:spPr>
          <a:xfrm>
            <a:off x="1154113" y="-216848"/>
            <a:ext cx="7793037" cy="1462087"/>
          </a:xfrm>
        </p:spPr>
        <p:txBody>
          <a:bodyPr lIns="92075" tIns="46038" rIns="92075" bIns="46038"/>
          <a:lstStyle/>
          <a:p>
            <a:pPr eaLnBrk="1" hangingPunct="1"/>
            <a:r>
              <a:rPr lang="ja-JP" altLang="ja-JP" sz="4000" dirty="0">
                <a:latin typeface="ＭＳ Ｐゴシック" panose="020B0600070205080204" pitchFamily="50" charset="-128"/>
              </a:rPr>
              <a:t>景気動向指数(DI)の算出方法</a:t>
            </a:r>
          </a:p>
        </p:txBody>
      </p:sp>
      <p:sp>
        <p:nvSpPr>
          <p:cNvPr id="48131" name="Rectangle 3">
            <a:extLst>
              <a:ext uri="{FF2B5EF4-FFF2-40B4-BE49-F238E27FC236}">
                <a16:creationId xmlns:a16="http://schemas.microsoft.com/office/drawing/2014/main" id="{6BC6BB3D-C4B9-4398-8916-C429A10893E6}"/>
              </a:ext>
            </a:extLst>
          </p:cNvPr>
          <p:cNvSpPr>
            <a:spLocks noGrp="1" noChangeArrowheads="1"/>
          </p:cNvSpPr>
          <p:nvPr>
            <p:ph type="body" sz="half" idx="1"/>
          </p:nvPr>
        </p:nvSpPr>
        <p:spPr>
          <a:xfrm>
            <a:off x="468313" y="3213100"/>
            <a:ext cx="8064500" cy="2160588"/>
          </a:xfrm>
        </p:spPr>
        <p:txBody>
          <a:bodyPr lIns="92075" tIns="46038" rIns="92075" bIns="46038"/>
          <a:lstStyle/>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保合い（もちあい）：価格などが上がりも下がりもしない状態</a:t>
            </a: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逆サイクル指標：</a:t>
            </a: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　鉱工業製品在庫率指数、企業倒産件数、雇用保険受給者実人員</a:t>
            </a:r>
          </a:p>
          <a:p>
            <a:pPr eaLnBrk="1" hangingPunct="1">
              <a:lnSpc>
                <a:spcPct val="90000"/>
              </a:lnSpc>
              <a:buFont typeface="Wingdings" panose="05000000000000000000" pitchFamily="2" charset="2"/>
              <a:buNone/>
            </a:pPr>
            <a:r>
              <a:rPr lang="ja-JP" altLang="en-US" dirty="0">
                <a:latin typeface="ＭＳ Ｐゴシック" panose="020B0600070205080204" pitchFamily="50" charset="-128"/>
              </a:rPr>
              <a:t>　上昇、下降局面が景気局面と反対</a:t>
            </a:r>
          </a:p>
          <a:p>
            <a:pPr eaLnBrk="1" hangingPunct="1">
              <a:lnSpc>
                <a:spcPct val="90000"/>
              </a:lnSpc>
              <a:buFont typeface="Wingdings" panose="05000000000000000000" pitchFamily="2" charset="2"/>
              <a:buNone/>
            </a:pPr>
            <a:endParaRPr lang="ja-JP" altLang="en-US" sz="2800" dirty="0">
              <a:latin typeface="ＭＳ Ｐゴシック" panose="020B0600070205080204" pitchFamily="50" charset="-128"/>
            </a:endParaRPr>
          </a:p>
        </p:txBody>
      </p:sp>
      <p:sp>
        <p:nvSpPr>
          <p:cNvPr id="48132" name="Text Box 4">
            <a:extLst>
              <a:ext uri="{FF2B5EF4-FFF2-40B4-BE49-F238E27FC236}">
                <a16:creationId xmlns:a16="http://schemas.microsoft.com/office/drawing/2014/main" id="{F130E13F-984D-4206-AE59-6510B826726F}"/>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pic>
        <p:nvPicPr>
          <p:cNvPr id="48133" name="Picture 5">
            <a:extLst>
              <a:ext uri="{FF2B5EF4-FFF2-40B4-BE49-F238E27FC236}">
                <a16:creationId xmlns:a16="http://schemas.microsoft.com/office/drawing/2014/main" id="{7521CED8-7E03-4AFC-988F-EEDCA60CB4B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0" y="1989138"/>
            <a:ext cx="13423900" cy="1098550"/>
          </a:xfrm>
        </p:spPr>
      </p:pic>
      <p:sp>
        <p:nvSpPr>
          <p:cNvPr id="2" name="スライド番号プレースホルダー 1">
            <a:extLst>
              <a:ext uri="{FF2B5EF4-FFF2-40B4-BE49-F238E27FC236}">
                <a16:creationId xmlns:a16="http://schemas.microsoft.com/office/drawing/2014/main" id="{90DF4D3E-583D-4F0C-9E94-C18DFAA5E5A2}"/>
              </a:ext>
            </a:extLst>
          </p:cNvPr>
          <p:cNvSpPr>
            <a:spLocks noGrp="1"/>
          </p:cNvSpPr>
          <p:nvPr>
            <p:ph type="sldNum" sz="quarter" idx="12"/>
          </p:nvPr>
        </p:nvSpPr>
        <p:spPr/>
        <p:txBody>
          <a:bodyPr/>
          <a:lstStyle/>
          <a:p>
            <a:fld id="{85EA60C2-01F3-4C2D-B304-3B283DBF8C05}" type="slidenum">
              <a:rPr lang="ja-JP" altLang="en-US" smtClean="0"/>
              <a:pPr/>
              <a:t>28</a:t>
            </a:fld>
            <a:endParaRPr lang="en-US" altLang="ja-JP"/>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a:extLst>
              <a:ext uri="{FF2B5EF4-FFF2-40B4-BE49-F238E27FC236}">
                <a16:creationId xmlns:a16="http://schemas.microsoft.com/office/drawing/2014/main" id="{F7276C62-902D-4910-BBF8-C2A1A8C7D903}"/>
              </a:ext>
            </a:extLst>
          </p:cNvPr>
          <p:cNvSpPr>
            <a:spLocks noGrp="1" noChangeArrowheads="1"/>
          </p:cNvSpPr>
          <p:nvPr>
            <p:ph type="title"/>
          </p:nvPr>
        </p:nvSpPr>
        <p:spPr>
          <a:xfrm>
            <a:off x="1154113" y="-171400"/>
            <a:ext cx="7793037" cy="1462087"/>
          </a:xfrm>
        </p:spPr>
        <p:txBody>
          <a:bodyPr/>
          <a:lstStyle/>
          <a:p>
            <a:pPr eaLnBrk="1" hangingPunct="1"/>
            <a:r>
              <a:rPr lang="ja-JP" altLang="ja-JP" sz="4000" dirty="0">
                <a:solidFill>
                  <a:schemeClr val="tx1"/>
                </a:solidFill>
                <a:latin typeface="ＭＳ Ｐゴシック" panose="020B0600070205080204" pitchFamily="50" charset="-128"/>
              </a:rPr>
              <a:t>CI</a:t>
            </a:r>
            <a:r>
              <a:rPr lang="en-US" altLang="ja-JP" sz="4000" dirty="0">
                <a:solidFill>
                  <a:schemeClr val="tx1"/>
                </a:solidFill>
                <a:latin typeface="ＭＳ Ｐゴシック" panose="020B0600070205080204" pitchFamily="50" charset="-128"/>
              </a:rPr>
              <a:t>(</a:t>
            </a:r>
            <a:r>
              <a:rPr lang="ja-JP" altLang="en-US" sz="4000" dirty="0">
                <a:solidFill>
                  <a:schemeClr val="tx1"/>
                </a:solidFill>
                <a:latin typeface="ＭＳ Ｐゴシック" panose="020B0600070205080204" pitchFamily="50" charset="-128"/>
              </a:rPr>
              <a:t>景気総合指数）</a:t>
            </a:r>
            <a:r>
              <a:rPr lang="ja-JP" altLang="ja-JP" sz="4000" dirty="0">
                <a:solidFill>
                  <a:schemeClr val="tx1"/>
                </a:solidFill>
                <a:latin typeface="ＭＳ Ｐゴシック" panose="020B0600070205080204" pitchFamily="50" charset="-128"/>
              </a:rPr>
              <a:t>の基調判断</a:t>
            </a:r>
          </a:p>
        </p:txBody>
      </p:sp>
      <p:sp>
        <p:nvSpPr>
          <p:cNvPr id="51204" name="Rectangle 3">
            <a:extLst>
              <a:ext uri="{FF2B5EF4-FFF2-40B4-BE49-F238E27FC236}">
                <a16:creationId xmlns:a16="http://schemas.microsoft.com/office/drawing/2014/main" id="{8ECBA811-8923-475E-BA4C-469D3DC9E36B}"/>
              </a:ext>
            </a:extLst>
          </p:cNvPr>
          <p:cNvSpPr>
            <a:spLocks noGrp="1" noChangeArrowheads="1"/>
          </p:cNvSpPr>
          <p:nvPr>
            <p:ph type="body" idx="1"/>
          </p:nvPr>
        </p:nvSpPr>
        <p:spPr>
          <a:xfrm>
            <a:off x="468313" y="1916113"/>
            <a:ext cx="8486775" cy="4216400"/>
          </a:xfrm>
        </p:spPr>
        <p:txBody>
          <a:bodyPr/>
          <a:lstStyle/>
          <a:p>
            <a:pPr eaLnBrk="1" hangingPunct="1">
              <a:buFont typeface="Wingdings" panose="05000000000000000000" pitchFamily="2" charset="2"/>
              <a:buNone/>
            </a:pPr>
            <a:r>
              <a:rPr lang="en-US" altLang="ja-JP" dirty="0">
                <a:latin typeface="ＭＳ Ｐゴシック" panose="020B0600070205080204" pitchFamily="50" charset="-128"/>
              </a:rPr>
              <a:t>CI</a:t>
            </a:r>
            <a:r>
              <a:rPr lang="ja-JP" altLang="en-US" dirty="0">
                <a:latin typeface="ＭＳ Ｐゴシック" panose="020B0600070205080204" pitchFamily="50" charset="-128"/>
              </a:rPr>
              <a:t>一致指数前月差は一時的要因に左右され安定しないため次により判断する</a:t>
            </a:r>
          </a:p>
          <a:p>
            <a:pPr eaLnBrk="1" hangingPunct="1">
              <a:buFont typeface="Wingdings" panose="05000000000000000000" pitchFamily="2" charset="2"/>
              <a:buNone/>
            </a:pPr>
            <a:r>
              <a:rPr lang="en-US" altLang="ja-JP" dirty="0">
                <a:latin typeface="ＭＳ Ｐゴシック" panose="020B0600070205080204" pitchFamily="50" charset="-128"/>
              </a:rPr>
              <a:t>→</a:t>
            </a:r>
            <a:r>
              <a:rPr lang="en-US" altLang="ja-JP" sz="2800" dirty="0">
                <a:latin typeface="ＭＳ Ｐゴシック" panose="020B0600070205080204" pitchFamily="50" charset="-128"/>
              </a:rPr>
              <a:t>3</a:t>
            </a:r>
            <a:r>
              <a:rPr lang="ja-JP" altLang="en-US" sz="2800" dirty="0">
                <a:latin typeface="ＭＳ Ｐゴシック" panose="020B0600070205080204" pitchFamily="50" charset="-128"/>
              </a:rPr>
              <a:t>か月移動平均　前月差（足下の基調の確認）</a:t>
            </a:r>
          </a:p>
          <a:p>
            <a:pPr eaLnBrk="1" hangingPunct="1">
              <a:buFont typeface="Wingdings" panose="05000000000000000000" pitchFamily="2" charset="2"/>
              <a:buNone/>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7</a:t>
            </a:r>
            <a:r>
              <a:rPr lang="ja-JP" altLang="en-US" sz="2800" dirty="0">
                <a:latin typeface="ＭＳ Ｐゴシック" panose="020B0600070205080204" pitchFamily="50" charset="-128"/>
              </a:rPr>
              <a:t>か月移動平均　前月差（基調判断の確認）</a:t>
            </a:r>
          </a:p>
          <a:p>
            <a:pPr eaLnBrk="1" hangingPunct="1">
              <a:buFont typeface="Wingdings" panose="05000000000000000000" pitchFamily="2" charset="2"/>
              <a:buNone/>
            </a:pPr>
            <a:r>
              <a:rPr lang="ja-JP" altLang="en-US" sz="2800" dirty="0">
                <a:latin typeface="ＭＳ Ｐゴシック" panose="020B0600070205080204" pitchFamily="50" charset="-128"/>
              </a:rPr>
              <a:t>基調判断</a:t>
            </a:r>
          </a:p>
          <a:p>
            <a:pPr eaLnBrk="1" hangingPunct="1">
              <a:buFont typeface="Wingdings" panose="05000000000000000000" pitchFamily="2" charset="2"/>
              <a:buNone/>
            </a:pPr>
            <a:r>
              <a:rPr lang="en-US" altLang="ja-JP" sz="2800" dirty="0">
                <a:latin typeface="ＭＳ Ｐゴシック" panose="020B0600070205080204" pitchFamily="50" charset="-128"/>
              </a:rPr>
              <a:t>①</a:t>
            </a:r>
            <a:r>
              <a:rPr lang="ja-JP" altLang="en-US" sz="2800" dirty="0">
                <a:latin typeface="ＭＳ Ｐゴシック" panose="020B0600070205080204" pitchFamily="50" charset="-128"/>
              </a:rPr>
              <a:t>明確：改善、悪化</a:t>
            </a:r>
          </a:p>
          <a:p>
            <a:pPr eaLnBrk="1" hangingPunct="1">
              <a:buFont typeface="Wingdings" panose="05000000000000000000" pitchFamily="2" charset="2"/>
              <a:buNone/>
            </a:pPr>
            <a:r>
              <a:rPr lang="en-US" altLang="ja-JP" sz="2800" dirty="0">
                <a:latin typeface="ＭＳ Ｐゴシック" panose="020B0600070205080204" pitchFamily="50" charset="-128"/>
              </a:rPr>
              <a:t>②</a:t>
            </a:r>
            <a:r>
              <a:rPr lang="ja-JP" altLang="en-US" sz="2800" dirty="0">
                <a:latin typeface="ＭＳ Ｐゴシック" panose="020B0600070205080204" pitchFamily="50" charset="-128"/>
              </a:rPr>
              <a:t>変化：弱含み・下げ止まり、局面変化</a:t>
            </a:r>
          </a:p>
          <a:p>
            <a:pPr eaLnBrk="1" hangingPunct="1">
              <a:buFont typeface="Wingdings" panose="05000000000000000000" pitchFamily="2" charset="2"/>
              <a:buNone/>
            </a:pPr>
            <a:r>
              <a:rPr lang="en-US" altLang="ja-JP" sz="2800" dirty="0">
                <a:latin typeface="ＭＳ Ｐゴシック" panose="020B0600070205080204" pitchFamily="50" charset="-128"/>
              </a:rPr>
              <a:t>③</a:t>
            </a:r>
            <a:r>
              <a:rPr lang="ja-JP" altLang="en-US" sz="2800" dirty="0">
                <a:latin typeface="ＭＳ Ｐゴシック" panose="020B0600070205080204" pitchFamily="50" charset="-128"/>
              </a:rPr>
              <a:t>不明確：基調判断は変えず、横ばい（一進一退）</a:t>
            </a:r>
            <a:r>
              <a:rPr lang="ja-JP" altLang="ja-JP" dirty="0">
                <a:latin typeface="ＭＳ Ｐゴシック" panose="020B0600070205080204" pitchFamily="50" charset="-128"/>
              </a:rPr>
              <a:t>　　　</a:t>
            </a:r>
          </a:p>
        </p:txBody>
      </p:sp>
      <p:sp>
        <p:nvSpPr>
          <p:cNvPr id="2" name="スライド番号プレースホルダー 1">
            <a:extLst>
              <a:ext uri="{FF2B5EF4-FFF2-40B4-BE49-F238E27FC236}">
                <a16:creationId xmlns:a16="http://schemas.microsoft.com/office/drawing/2014/main" id="{A2233CE1-25EE-4B5C-A6A3-5E1928FDE968}"/>
              </a:ext>
            </a:extLst>
          </p:cNvPr>
          <p:cNvSpPr>
            <a:spLocks noGrp="1"/>
          </p:cNvSpPr>
          <p:nvPr>
            <p:ph type="sldNum" sz="quarter" idx="12"/>
          </p:nvPr>
        </p:nvSpPr>
        <p:spPr/>
        <p:txBody>
          <a:bodyPr/>
          <a:lstStyle/>
          <a:p>
            <a:fld id="{C3E5A951-7667-4D52-808D-A2DABC3683DE}" type="slidenum">
              <a:rPr lang="ja-JP" altLang="en-US" smtClean="0"/>
              <a:pPr/>
              <a:t>29</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3C7F6E6B-5652-4A07-87B7-9C5BD95CB6F7}"/>
              </a:ext>
            </a:extLst>
          </p:cNvPr>
          <p:cNvSpPr>
            <a:spLocks noGrp="1" noChangeArrowheads="1"/>
          </p:cNvSpPr>
          <p:nvPr>
            <p:ph type="title"/>
          </p:nvPr>
        </p:nvSpPr>
        <p:spPr>
          <a:xfrm>
            <a:off x="1150937" y="157162"/>
            <a:ext cx="7793037" cy="1462087"/>
          </a:xfrm>
        </p:spPr>
        <p:txBody>
          <a:bodyPr/>
          <a:lstStyle/>
          <a:p>
            <a:pPr eaLnBrk="1" hangingPunct="1">
              <a:defRPr/>
            </a:pPr>
            <a:br>
              <a:rPr lang="en-US" altLang="ja-JP" sz="4000" dirty="0">
                <a:solidFill>
                  <a:schemeClr val="tx1"/>
                </a:solidFill>
                <a:latin typeface="+mn-ea"/>
                <a:ea typeface="+mn-ea"/>
              </a:rPr>
            </a:br>
            <a:r>
              <a:rPr lang="ja-JP" altLang="en-US" sz="4000" dirty="0">
                <a:solidFill>
                  <a:schemeClr val="tx1"/>
                </a:solidFill>
                <a:latin typeface="+mn-ea"/>
                <a:ea typeface="+mn-ea"/>
              </a:rPr>
              <a:t>１ 地域経済統計の概要</a:t>
            </a:r>
            <a:br>
              <a:rPr lang="en-US" altLang="ja-JP" sz="4000" dirty="0">
                <a:solidFill>
                  <a:schemeClr val="tx1"/>
                </a:solidFill>
                <a:latin typeface="+mn-ea"/>
                <a:ea typeface="+mn-ea"/>
              </a:rPr>
            </a:br>
            <a:r>
              <a:rPr lang="ja-JP" altLang="en-US" sz="3600" dirty="0">
                <a:solidFill>
                  <a:schemeClr val="tx1"/>
                </a:solidFill>
                <a:latin typeface="+mn-ea"/>
                <a:ea typeface="+mn-ea"/>
              </a:rPr>
              <a:t>経済統計から見た地域指標</a:t>
            </a:r>
          </a:p>
        </p:txBody>
      </p:sp>
      <p:sp>
        <p:nvSpPr>
          <p:cNvPr id="134148" name="Rectangle 3">
            <a:extLst>
              <a:ext uri="{FF2B5EF4-FFF2-40B4-BE49-F238E27FC236}">
                <a16:creationId xmlns:a16="http://schemas.microsoft.com/office/drawing/2014/main" id="{348BC06E-823F-43A0-BF26-6B721C5FADE6}"/>
              </a:ext>
            </a:extLst>
          </p:cNvPr>
          <p:cNvSpPr>
            <a:spLocks noGrp="1" noChangeArrowheads="1"/>
          </p:cNvSpPr>
          <p:nvPr>
            <p:ph type="body" idx="1"/>
          </p:nvPr>
        </p:nvSpPr>
        <p:spPr>
          <a:xfrm>
            <a:off x="196849" y="2016125"/>
            <a:ext cx="8747125" cy="4456113"/>
          </a:xfrm>
        </p:spPr>
        <p:txBody>
          <a:bodyPr/>
          <a:lstStyle/>
          <a:p>
            <a:pPr marL="812800" indent="-812800" eaLnBrk="1" hangingPunct="1">
              <a:buFont typeface="Wingdings" panose="05000000000000000000" pitchFamily="2" charset="2"/>
              <a:buNone/>
              <a:defRPr/>
            </a:pPr>
            <a:r>
              <a:rPr lang="ja-JP" altLang="en-US" dirty="0">
                <a:latin typeface="+mn-ea"/>
              </a:rPr>
              <a:t>１ 鉱工業指数（毎月作成）</a:t>
            </a:r>
          </a:p>
          <a:p>
            <a:pPr marL="812800" indent="-812800" eaLnBrk="1" hangingPunct="1">
              <a:buFont typeface="Wingdings" panose="05000000000000000000" pitchFamily="2" charset="2"/>
              <a:buNone/>
              <a:defRPr/>
            </a:pPr>
            <a:r>
              <a:rPr lang="ja-JP" altLang="en-US" dirty="0">
                <a:latin typeface="+mn-ea"/>
              </a:rPr>
              <a:t>　　</a:t>
            </a:r>
            <a:r>
              <a:rPr lang="ja-JP" altLang="ja-JP" sz="2800" dirty="0">
                <a:latin typeface="+mn-ea"/>
              </a:rPr>
              <a:t>製造業等の生産</a:t>
            </a:r>
            <a:r>
              <a:rPr lang="ja-JP" altLang="en-US" sz="2800" dirty="0">
                <a:latin typeface="+mn-ea"/>
              </a:rPr>
              <a:t>・出荷・在庫等の</a:t>
            </a:r>
            <a:r>
              <a:rPr lang="ja-JP" altLang="ja-JP" sz="2800" dirty="0">
                <a:latin typeface="+mn-ea"/>
              </a:rPr>
              <a:t>活動状況を推計</a:t>
            </a:r>
            <a:endParaRPr lang="ja-JP" altLang="en-US" sz="2800" dirty="0">
              <a:latin typeface="+mn-ea"/>
            </a:endParaRPr>
          </a:p>
          <a:p>
            <a:pPr marL="812800" indent="-812800" eaLnBrk="1" hangingPunct="1">
              <a:buFont typeface="Wingdings" panose="05000000000000000000" pitchFamily="2" charset="2"/>
              <a:buNone/>
              <a:defRPr/>
            </a:pPr>
            <a:r>
              <a:rPr lang="ja-JP" altLang="en-US" dirty="0">
                <a:latin typeface="+mn-ea"/>
              </a:rPr>
              <a:t>２ 景気総合指数・景気動向指数</a:t>
            </a:r>
            <a:r>
              <a:rPr lang="en-US" altLang="ja-JP" dirty="0">
                <a:latin typeface="+mn-ea"/>
              </a:rPr>
              <a:t>(</a:t>
            </a:r>
            <a:r>
              <a:rPr lang="ja-JP" altLang="en-US" dirty="0">
                <a:latin typeface="+mn-ea"/>
              </a:rPr>
              <a:t>毎月作成）</a:t>
            </a:r>
          </a:p>
          <a:p>
            <a:pPr marL="812800" indent="-812800" eaLnBrk="1" hangingPunct="1">
              <a:buFont typeface="Wingdings" panose="05000000000000000000" pitchFamily="2" charset="2"/>
              <a:buNone/>
              <a:defRPr/>
            </a:pPr>
            <a:r>
              <a:rPr lang="ja-JP" altLang="ja-JP" dirty="0">
                <a:latin typeface="+mn-ea"/>
              </a:rPr>
              <a:t>　　</a:t>
            </a:r>
            <a:r>
              <a:rPr lang="ja-JP" altLang="en-US" sz="2800" dirty="0">
                <a:latin typeface="+mn-ea"/>
              </a:rPr>
              <a:t>月次景気動向、</a:t>
            </a:r>
            <a:r>
              <a:rPr lang="ja-JP" altLang="ja-JP" sz="2800" dirty="0">
                <a:latin typeface="+mn-ea"/>
              </a:rPr>
              <a:t>景気循環のサイクル（</a:t>
            </a:r>
            <a:r>
              <a:rPr lang="ja-JP" altLang="en-US" sz="2800" dirty="0">
                <a:latin typeface="+mn-ea"/>
              </a:rPr>
              <a:t>景気基準日付</a:t>
            </a:r>
            <a:r>
              <a:rPr lang="ja-JP" altLang="ja-JP" sz="2800" dirty="0">
                <a:latin typeface="+mn-ea"/>
              </a:rPr>
              <a:t>）を推定</a:t>
            </a:r>
            <a:endParaRPr lang="ja-JP" altLang="en-US" sz="2800" dirty="0">
              <a:latin typeface="+mn-ea"/>
            </a:endParaRPr>
          </a:p>
          <a:p>
            <a:pPr marL="812800" indent="-812800" eaLnBrk="1" hangingPunct="1">
              <a:buFont typeface="Wingdings" panose="05000000000000000000" pitchFamily="2" charset="2"/>
              <a:buNone/>
              <a:defRPr/>
            </a:pPr>
            <a:r>
              <a:rPr lang="ja-JP" altLang="en-US" dirty="0">
                <a:latin typeface="+mn-ea"/>
              </a:rPr>
              <a:t>３ 県内</a:t>
            </a:r>
            <a:r>
              <a:rPr lang="en-US" altLang="ja-JP" dirty="0">
                <a:latin typeface="+mn-ea"/>
              </a:rPr>
              <a:t>GDP</a:t>
            </a:r>
            <a:r>
              <a:rPr lang="ja-JP" altLang="en-US" dirty="0">
                <a:latin typeface="+mn-ea"/>
              </a:rPr>
              <a:t>（毎年作成）　</a:t>
            </a:r>
            <a:r>
              <a:rPr lang="en-US" altLang="ja-JP" dirty="0">
                <a:latin typeface="+mn-ea"/>
              </a:rPr>
              <a:t>※</a:t>
            </a:r>
            <a:r>
              <a:rPr lang="ja-JP" altLang="en-US" dirty="0">
                <a:latin typeface="+mn-ea"/>
              </a:rPr>
              <a:t>四半期毎速報作成</a:t>
            </a:r>
          </a:p>
          <a:p>
            <a:pPr marL="812800" indent="-812800" eaLnBrk="1" hangingPunct="1">
              <a:buFont typeface="Wingdings" panose="05000000000000000000" pitchFamily="2" charset="2"/>
              <a:buNone/>
              <a:defRPr/>
            </a:pPr>
            <a:r>
              <a:rPr lang="ja-JP" altLang="en-US" dirty="0">
                <a:latin typeface="+mn-ea"/>
              </a:rPr>
              <a:t>　　　</a:t>
            </a:r>
            <a:r>
              <a:rPr lang="ja-JP" altLang="en-US" sz="2800" dirty="0">
                <a:latin typeface="+mn-ea"/>
              </a:rPr>
              <a:t>付加価値額</a:t>
            </a:r>
            <a:r>
              <a:rPr lang="en-US" altLang="ja-JP" sz="2800" dirty="0">
                <a:latin typeface="+mn-ea"/>
              </a:rPr>
              <a:t>(</a:t>
            </a:r>
            <a:r>
              <a:rPr lang="ja-JP" altLang="en-US" sz="2800" dirty="0">
                <a:latin typeface="+mn-ea"/>
              </a:rPr>
              <a:t>県内生産額）、経済成長率を推計</a:t>
            </a:r>
          </a:p>
        </p:txBody>
      </p:sp>
      <p:sp>
        <p:nvSpPr>
          <p:cNvPr id="2" name="スライド番号プレースホルダー 1">
            <a:extLst>
              <a:ext uri="{FF2B5EF4-FFF2-40B4-BE49-F238E27FC236}">
                <a16:creationId xmlns:a16="http://schemas.microsoft.com/office/drawing/2014/main" id="{8848A3AB-E7F6-4DC8-80D5-D8357CEC4C0A}"/>
              </a:ext>
            </a:extLst>
          </p:cNvPr>
          <p:cNvSpPr>
            <a:spLocks noGrp="1"/>
          </p:cNvSpPr>
          <p:nvPr>
            <p:ph type="sldNum" sz="quarter" idx="12"/>
          </p:nvPr>
        </p:nvSpPr>
        <p:spPr/>
        <p:txBody>
          <a:bodyPr/>
          <a:lstStyle/>
          <a:p>
            <a:fld id="{C3E5A951-7667-4D52-808D-A2DABC3683DE}" type="slidenum">
              <a:rPr lang="ja-JP" altLang="en-US" smtClean="0"/>
              <a:pPr/>
              <a:t>3</a:t>
            </a:fld>
            <a:endParaRPr lang="en-US" altLang="ja-JP"/>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a:extLst>
              <a:ext uri="{FF2B5EF4-FFF2-40B4-BE49-F238E27FC236}">
                <a16:creationId xmlns:a16="http://schemas.microsoft.com/office/drawing/2014/main" id="{B32ECC7F-ABFB-45D8-8ADE-465309DC6F7F}"/>
              </a:ext>
            </a:extLst>
          </p:cNvPr>
          <p:cNvSpPr>
            <a:spLocks noGrp="1" noChangeArrowheads="1"/>
          </p:cNvSpPr>
          <p:nvPr>
            <p:ph type="title"/>
          </p:nvPr>
        </p:nvSpPr>
        <p:spPr>
          <a:xfrm>
            <a:off x="206843" y="764704"/>
            <a:ext cx="8767637" cy="766762"/>
          </a:xfrm>
        </p:spPr>
        <p:txBody>
          <a:bodyPr/>
          <a:lstStyle/>
          <a:p>
            <a:pPr eaLnBrk="1" hangingPunct="1"/>
            <a:r>
              <a:rPr lang="ja-JP" altLang="ja-JP" sz="4000" dirty="0">
                <a:solidFill>
                  <a:schemeClr val="tx1"/>
                </a:solidFill>
                <a:latin typeface="ＭＳ Ｐゴシック" panose="020B0600070205080204" pitchFamily="50" charset="-128"/>
              </a:rPr>
              <a:t>CI基調判断の推移</a:t>
            </a:r>
            <a:br>
              <a:rPr lang="en-US" altLang="ja-JP" sz="4000" dirty="0">
                <a:solidFill>
                  <a:schemeClr val="tx1"/>
                </a:solidFill>
                <a:latin typeface="ＭＳ Ｐゴシック" panose="020B0600070205080204" pitchFamily="50" charset="-128"/>
              </a:rPr>
            </a:br>
            <a:r>
              <a:rPr lang="ja-JP" altLang="en-US" sz="2800" dirty="0">
                <a:solidFill>
                  <a:schemeClr val="tx1"/>
                </a:solidFill>
                <a:latin typeface="ＭＳ Ｐゴシック" panose="020B0600070205080204" pitchFamily="50" charset="-128"/>
              </a:rPr>
              <a:t>①明確：改善、悪化、②変化：弱含み・下げ止まり、局面変化（上方、下方）、不明確：③変化なし：横ばい（一進一退）　　</a:t>
            </a:r>
            <a:endParaRPr lang="ja-JP" altLang="ja-JP" sz="2800" dirty="0">
              <a:solidFill>
                <a:schemeClr val="tx1"/>
              </a:solidFill>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8CA25026-EE7B-475F-8F36-CBE121FDF9AE}"/>
              </a:ext>
            </a:extLst>
          </p:cNvPr>
          <p:cNvSpPr>
            <a:spLocks noGrp="1"/>
          </p:cNvSpPr>
          <p:nvPr>
            <p:ph type="sldNum" sz="quarter" idx="12"/>
          </p:nvPr>
        </p:nvSpPr>
        <p:spPr/>
        <p:txBody>
          <a:bodyPr/>
          <a:lstStyle/>
          <a:p>
            <a:fld id="{85EA60C2-01F3-4C2D-B304-3B283DBF8C05}" type="slidenum">
              <a:rPr lang="ja-JP" altLang="en-US" smtClean="0"/>
              <a:pPr/>
              <a:t>30</a:t>
            </a:fld>
            <a:endParaRPr lang="en-US" altLang="ja-JP"/>
          </a:p>
        </p:txBody>
      </p:sp>
      <p:pic>
        <p:nvPicPr>
          <p:cNvPr id="4" name="図 3">
            <a:extLst>
              <a:ext uri="{FF2B5EF4-FFF2-40B4-BE49-F238E27FC236}">
                <a16:creationId xmlns:a16="http://schemas.microsoft.com/office/drawing/2014/main" id="{48856375-9471-44D6-9136-AEBBA0C761E2}"/>
              </a:ext>
            </a:extLst>
          </p:cNvPr>
          <p:cNvPicPr>
            <a:picLocks noChangeAspect="1"/>
          </p:cNvPicPr>
          <p:nvPr/>
        </p:nvPicPr>
        <p:blipFill>
          <a:blip r:embed="rId3"/>
          <a:stretch>
            <a:fillRect/>
          </a:stretch>
        </p:blipFill>
        <p:spPr>
          <a:xfrm>
            <a:off x="539552" y="1799557"/>
            <a:ext cx="7793037" cy="4901281"/>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a:extLst>
              <a:ext uri="{FF2B5EF4-FFF2-40B4-BE49-F238E27FC236}">
                <a16:creationId xmlns:a16="http://schemas.microsoft.com/office/drawing/2014/main" id="{2D5C7DF3-1D69-4646-BF06-5AEC5E8CA64D}"/>
              </a:ext>
            </a:extLst>
          </p:cNvPr>
          <p:cNvSpPr>
            <a:spLocks noGrp="1" noChangeArrowheads="1"/>
          </p:cNvSpPr>
          <p:nvPr>
            <p:ph type="title"/>
          </p:nvPr>
        </p:nvSpPr>
        <p:spPr>
          <a:xfrm>
            <a:off x="1154113" y="-171400"/>
            <a:ext cx="7793037" cy="1462087"/>
          </a:xfrm>
        </p:spPr>
        <p:txBody>
          <a:bodyPr/>
          <a:lstStyle/>
          <a:p>
            <a:pPr eaLnBrk="1" hangingPunct="1"/>
            <a:r>
              <a:rPr lang="ja-JP" altLang="ja-JP" sz="4000" dirty="0">
                <a:solidFill>
                  <a:schemeClr val="tx1"/>
                </a:solidFill>
              </a:rPr>
              <a:t>景気動向指数の課題</a:t>
            </a:r>
          </a:p>
        </p:txBody>
      </p:sp>
      <p:sp>
        <p:nvSpPr>
          <p:cNvPr id="54276" name="Rectangle 3">
            <a:extLst>
              <a:ext uri="{FF2B5EF4-FFF2-40B4-BE49-F238E27FC236}">
                <a16:creationId xmlns:a16="http://schemas.microsoft.com/office/drawing/2014/main" id="{1D1661E9-CE76-4C78-9E06-2AD3E09FE766}"/>
              </a:ext>
            </a:extLst>
          </p:cNvPr>
          <p:cNvSpPr>
            <a:spLocks noGrp="1" noChangeArrowheads="1"/>
          </p:cNvSpPr>
          <p:nvPr>
            <p:ph type="body" idx="1"/>
          </p:nvPr>
        </p:nvSpPr>
        <p:spPr>
          <a:xfrm>
            <a:off x="242887" y="1844824"/>
            <a:ext cx="8704263" cy="4114800"/>
          </a:xfrm>
        </p:spPr>
        <p:txBody>
          <a:bodyPr/>
          <a:lstStyle/>
          <a:p>
            <a:pPr eaLnBrk="1" hangingPunct="1">
              <a:lnSpc>
                <a:spcPct val="90000"/>
              </a:lnSpc>
              <a:buFont typeface="Wingdings" panose="05000000000000000000" pitchFamily="2" charset="2"/>
              <a:buNone/>
            </a:pPr>
            <a:r>
              <a:rPr lang="ja-JP" altLang="ja-JP" sz="3600" dirty="0">
                <a:latin typeface="ＭＳ Ｐゴシック" panose="020B0600070205080204" pitchFamily="50" charset="-128"/>
              </a:rPr>
              <a:t>１</a:t>
            </a:r>
            <a:r>
              <a:rPr lang="en-US" altLang="ja-JP" sz="3600" dirty="0">
                <a:latin typeface="ＭＳ Ｐゴシック" panose="020B0600070205080204" pitchFamily="50" charset="-128"/>
              </a:rPr>
              <a:t> </a:t>
            </a:r>
            <a:r>
              <a:rPr lang="ja-JP" altLang="ja-JP" sz="3600" dirty="0">
                <a:latin typeface="ＭＳ Ｐゴシック" panose="020B0600070205080204" pitchFamily="50" charset="-128"/>
              </a:rPr>
              <a:t>個別指標の見直し</a:t>
            </a:r>
            <a:endParaRPr lang="en-US" altLang="ja-JP" sz="3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3600" dirty="0">
                <a:latin typeface="ＭＳ Ｐゴシック" panose="020B0600070205080204" pitchFamily="50" charset="-128"/>
              </a:rPr>
              <a:t>　</a:t>
            </a:r>
            <a:r>
              <a:rPr lang="ja-JP" altLang="ja-JP" sz="2800" dirty="0">
                <a:latin typeface="ＭＳ Ｐゴシック" panose="020B0600070205080204" pitchFamily="50" charset="-128"/>
              </a:rPr>
              <a:t>景気に対する反応が鈍くなった個別系列から敏感に反応する系列に入れ換える（１循環サイクルで見直し）</a:t>
            </a:r>
          </a:p>
          <a:p>
            <a:pPr eaLnBrk="1" hangingPunct="1">
              <a:lnSpc>
                <a:spcPct val="90000"/>
              </a:lnSpc>
              <a:buFont typeface="Wingdings" panose="05000000000000000000" pitchFamily="2" charset="2"/>
              <a:buNone/>
            </a:pPr>
            <a:r>
              <a:rPr lang="ja-JP" altLang="ja-JP" sz="3600" dirty="0">
                <a:latin typeface="ＭＳ Ｐゴシック" panose="020B0600070205080204" pitchFamily="50" charset="-128"/>
              </a:rPr>
              <a:t>２</a:t>
            </a:r>
            <a:r>
              <a:rPr lang="en-US" altLang="ja-JP" sz="3600" dirty="0">
                <a:latin typeface="ＭＳ Ｐゴシック" panose="020B0600070205080204" pitchFamily="50" charset="-128"/>
              </a:rPr>
              <a:t> </a:t>
            </a:r>
            <a:r>
              <a:rPr lang="ja-JP" altLang="ja-JP" sz="3600" dirty="0">
                <a:latin typeface="ＭＳ Ｐゴシック" panose="020B0600070205080204" pitchFamily="50" charset="-128"/>
              </a:rPr>
              <a:t>DIのパフォーマンス</a:t>
            </a:r>
            <a:endParaRPr lang="en-US" altLang="ja-JP" sz="3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3600" dirty="0">
                <a:latin typeface="ＭＳ Ｐゴシック" panose="020B0600070205080204" pitchFamily="50" charset="-128"/>
              </a:rPr>
              <a:t>　　</a:t>
            </a:r>
            <a:r>
              <a:rPr lang="ja-JP" altLang="ja-JP" sz="2800" dirty="0">
                <a:latin typeface="ＭＳ Ｐゴシック" panose="020B0600070205080204" pitchFamily="50" charset="-128"/>
              </a:rPr>
              <a:t>中間踊り場での足踏み現象、外的ショック等による一時的変化</a:t>
            </a:r>
            <a:endParaRPr lang="ja-JP" altLang="en-US" sz="28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ja-JP" sz="3600" dirty="0">
                <a:latin typeface="ＭＳ Ｐゴシック" panose="020B0600070205080204" pitchFamily="50" charset="-128"/>
              </a:rPr>
              <a:t>３</a:t>
            </a:r>
            <a:r>
              <a:rPr lang="en-US" altLang="ja-JP" sz="3600" dirty="0">
                <a:latin typeface="ＭＳ Ｐゴシック" panose="020B0600070205080204" pitchFamily="50" charset="-128"/>
              </a:rPr>
              <a:t> </a:t>
            </a:r>
            <a:r>
              <a:rPr lang="ja-JP" altLang="ja-JP" sz="3600" dirty="0">
                <a:latin typeface="ＭＳ Ｐゴシック" panose="020B0600070205080204" pitchFamily="50" charset="-128"/>
              </a:rPr>
              <a:t>個別指標のパフォーマンス</a:t>
            </a:r>
            <a:endParaRPr lang="en-US" altLang="ja-JP" sz="3600" dirty="0">
              <a:latin typeface="ＭＳ Ｐゴシック" panose="020B0600070205080204" pitchFamily="50" charset="-128"/>
            </a:endParaRPr>
          </a:p>
          <a:p>
            <a:pPr eaLnBrk="1" hangingPunct="1">
              <a:lnSpc>
                <a:spcPct val="90000"/>
              </a:lnSpc>
              <a:buFont typeface="Wingdings" panose="05000000000000000000" pitchFamily="2" charset="2"/>
              <a:buNone/>
            </a:pPr>
            <a:r>
              <a:rPr lang="ja-JP" altLang="en-US" sz="3600" dirty="0">
                <a:latin typeface="ＭＳ Ｐゴシック" panose="020B0600070205080204" pitchFamily="50" charset="-128"/>
              </a:rPr>
              <a:t>　　</a:t>
            </a:r>
            <a:r>
              <a:rPr lang="ja-JP" altLang="en-US" sz="2800" dirty="0">
                <a:latin typeface="ＭＳ Ｐゴシック" panose="020B0600070205080204" pitchFamily="50" charset="-128"/>
              </a:rPr>
              <a:t>景気循環が明瞭でないサービス化の影響、デフレの影響による名目系列のパフォーマンスの劣化</a:t>
            </a:r>
          </a:p>
          <a:p>
            <a:pPr eaLnBrk="1" hangingPunct="1">
              <a:lnSpc>
                <a:spcPct val="90000"/>
              </a:lnSpc>
              <a:buFont typeface="Wingdings" panose="05000000000000000000" pitchFamily="2" charset="2"/>
              <a:buNone/>
            </a:pPr>
            <a:endParaRPr lang="ja-JP" altLang="ja-JP" b="1"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C1C792F7-E55B-49F1-A177-F44830A6DFBA}"/>
              </a:ext>
            </a:extLst>
          </p:cNvPr>
          <p:cNvSpPr>
            <a:spLocks noGrp="1"/>
          </p:cNvSpPr>
          <p:nvPr>
            <p:ph type="sldNum" sz="quarter" idx="12"/>
          </p:nvPr>
        </p:nvSpPr>
        <p:spPr/>
        <p:txBody>
          <a:bodyPr/>
          <a:lstStyle/>
          <a:p>
            <a:fld id="{C3E5A951-7667-4D52-808D-A2DABC3683DE}" type="slidenum">
              <a:rPr lang="ja-JP" altLang="en-US" smtClean="0"/>
              <a:pPr/>
              <a:t>31</a:t>
            </a:fld>
            <a:endParaRPr lang="en-US" altLang="ja-JP"/>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5DFD2BC-F096-432F-BB2E-11CFDA9A6A31}"/>
              </a:ext>
            </a:extLst>
          </p:cNvPr>
          <p:cNvSpPr>
            <a:spLocks noGrp="1" noChangeArrowheads="1"/>
          </p:cNvSpPr>
          <p:nvPr>
            <p:ph type="title"/>
          </p:nvPr>
        </p:nvSpPr>
        <p:spPr>
          <a:xfrm>
            <a:off x="1151168" y="426888"/>
            <a:ext cx="7796212" cy="1055688"/>
          </a:xfrm>
        </p:spPr>
        <p:txBody>
          <a:bodyPr/>
          <a:lstStyle/>
          <a:p>
            <a:pPr eaLnBrk="1" hangingPunct="1">
              <a:defRPr/>
            </a:pPr>
            <a:r>
              <a:rPr lang="ja-JP" altLang="en-US" sz="4000" dirty="0">
                <a:solidFill>
                  <a:schemeClr val="tx1"/>
                </a:solidFill>
                <a:latin typeface="+mn-ea"/>
                <a:ea typeface="+mn-ea"/>
              </a:rPr>
              <a:t>４ 経済データ加工の方法</a:t>
            </a:r>
            <a:br>
              <a:rPr lang="en-US" altLang="ja-JP" sz="3692" dirty="0">
                <a:solidFill>
                  <a:schemeClr val="tx1"/>
                </a:solidFill>
                <a:latin typeface="+mn-ea"/>
                <a:ea typeface="+mn-ea"/>
              </a:rPr>
            </a:br>
            <a:r>
              <a:rPr lang="ja-JP" altLang="en-US" sz="3692" dirty="0">
                <a:solidFill>
                  <a:schemeClr val="tx1"/>
                </a:solidFill>
                <a:latin typeface="+mn-ea"/>
                <a:ea typeface="+mn-ea"/>
              </a:rPr>
              <a:t>　 </a:t>
            </a:r>
            <a:r>
              <a:rPr lang="ja-JP" altLang="en-US" sz="3600" dirty="0">
                <a:solidFill>
                  <a:schemeClr val="tx1"/>
                </a:solidFill>
                <a:latin typeface="+mn-ea"/>
                <a:ea typeface="+mn-ea"/>
              </a:rPr>
              <a:t>名目値と実質値</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C2B030A4-0723-4988-9CA9-71857B1A8F45}"/>
              </a:ext>
            </a:extLst>
          </p:cNvPr>
          <p:cNvSpPr>
            <a:spLocks noGrp="1" noChangeArrowheads="1"/>
          </p:cNvSpPr>
          <p:nvPr>
            <p:ph type="body" idx="1"/>
          </p:nvPr>
        </p:nvSpPr>
        <p:spPr>
          <a:xfrm>
            <a:off x="184150" y="1884730"/>
            <a:ext cx="8959850" cy="3892550"/>
          </a:xfrm>
        </p:spPr>
        <p:txBody>
          <a:bodyPr/>
          <a:lstStyle/>
          <a:p>
            <a:pPr eaLnBrk="1" hangingPunct="1">
              <a:buFont typeface="Wingdings" panose="05000000000000000000" pitchFamily="2" charset="2"/>
              <a:buNone/>
              <a:defRPr/>
            </a:pPr>
            <a:r>
              <a:rPr lang="ja-JP" altLang="en-US" dirty="0">
                <a:latin typeface="+mn-ea"/>
              </a:rPr>
              <a:t>・名目値：現行価格で推計した金額</a:t>
            </a:r>
          </a:p>
          <a:p>
            <a:pPr eaLnBrk="1" hangingPunct="1">
              <a:buFont typeface="Wingdings" panose="05000000000000000000" pitchFamily="2" charset="2"/>
              <a:buNone/>
              <a:defRPr/>
            </a:pPr>
            <a:r>
              <a:rPr lang="ja-JP" altLang="en-US" dirty="0">
                <a:latin typeface="+mn-ea"/>
              </a:rPr>
              <a:t>・実質値：金額を物価水準</a:t>
            </a:r>
            <a:r>
              <a:rPr lang="en-US" altLang="ja-JP" dirty="0">
                <a:latin typeface="+mn-ea"/>
              </a:rPr>
              <a:t>(2015</a:t>
            </a:r>
            <a:r>
              <a:rPr lang="ja-JP" altLang="en-US" dirty="0">
                <a:latin typeface="+mn-ea"/>
              </a:rPr>
              <a:t>年）で調整した数値</a:t>
            </a:r>
          </a:p>
          <a:p>
            <a:pPr eaLnBrk="1" hangingPunct="1">
              <a:buFont typeface="Wingdings" panose="05000000000000000000" pitchFamily="2" charset="2"/>
              <a:buNone/>
              <a:defRPr/>
            </a:pPr>
            <a:r>
              <a:rPr lang="ja-JP" altLang="en-US" dirty="0">
                <a:latin typeface="+mn-ea"/>
              </a:rPr>
              <a:t>・実質化：名目値から実質値を作成すること</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3200" dirty="0">
                <a:latin typeface="+mn-ea"/>
              </a:rPr>
              <a:t> </a:t>
            </a:r>
            <a:r>
              <a:rPr lang="en-US" altLang="ja-JP" sz="3200" dirty="0">
                <a:latin typeface="+mn-ea"/>
              </a:rPr>
              <a:t>※</a:t>
            </a:r>
            <a:r>
              <a:rPr lang="ja-JP" altLang="en-US" sz="3200" dirty="0">
                <a:latin typeface="+mn-ea"/>
              </a:rPr>
              <a:t>直接推計は困難で、次により算出</a:t>
            </a:r>
            <a:endParaRPr lang="en-US" altLang="ja-JP" dirty="0">
              <a:latin typeface="+mn-ea"/>
            </a:endParaRPr>
          </a:p>
          <a:p>
            <a:pPr eaLnBrk="1" hangingPunct="1">
              <a:buFont typeface="Wingdings" panose="05000000000000000000" pitchFamily="2" charset="2"/>
              <a:buNone/>
              <a:defRPr/>
            </a:pPr>
            <a:r>
              <a:rPr lang="ja-JP" altLang="en-US" dirty="0">
                <a:latin typeface="+mn-ea"/>
              </a:rPr>
              <a:t>　</a:t>
            </a:r>
            <a:r>
              <a:rPr lang="ja-JP" altLang="en-US" sz="3200" dirty="0">
                <a:latin typeface="+mn-ea"/>
              </a:rPr>
              <a:t>実質値＝名目値／デフレーター（物価調整指数）</a:t>
            </a:r>
            <a:endParaRPr lang="ja-JP" altLang="en-US" dirty="0">
              <a:latin typeface="+mn-ea"/>
            </a:endParaRPr>
          </a:p>
          <a:p>
            <a:pPr eaLnBrk="1" hangingPunct="1">
              <a:buFont typeface="Wingdings" panose="05000000000000000000" pitchFamily="2" charset="2"/>
              <a:buNone/>
              <a:defRPr/>
            </a:pPr>
            <a:r>
              <a:rPr lang="ja-JP" altLang="en-US" dirty="0">
                <a:latin typeface="+mn-ea"/>
              </a:rPr>
              <a:t>利用例</a:t>
            </a:r>
            <a:endParaRPr lang="en-US" altLang="ja-JP" dirty="0">
              <a:latin typeface="+mn-ea"/>
            </a:endParaRPr>
          </a:p>
          <a:p>
            <a:pPr eaLnBrk="1" hangingPunct="1">
              <a:buFont typeface="Wingdings" panose="05000000000000000000" pitchFamily="2" charset="2"/>
              <a:buNone/>
              <a:defRPr/>
            </a:pPr>
            <a:r>
              <a:rPr lang="ja-JP" altLang="en-US" sz="2800" dirty="0">
                <a:latin typeface="+mn-ea"/>
              </a:rPr>
              <a:t>名目値：主に構成比の分析や他府県との比較などに用いられる</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実質値：実質的な成長をみるような時系列比較には実質値が用いられる</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　</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C4084EAE-1F3C-40FF-93E8-75BBA1E16B22}"/>
              </a:ext>
            </a:extLst>
          </p:cNvPr>
          <p:cNvSpPr>
            <a:spLocks noGrp="1"/>
          </p:cNvSpPr>
          <p:nvPr>
            <p:ph type="sldNum" sz="quarter" idx="12"/>
          </p:nvPr>
        </p:nvSpPr>
        <p:spPr/>
        <p:txBody>
          <a:bodyPr/>
          <a:lstStyle/>
          <a:p>
            <a:fld id="{C3E5A951-7667-4D52-808D-A2DABC3683DE}" type="slidenum">
              <a:rPr lang="ja-JP" altLang="en-US" smtClean="0"/>
              <a:pPr/>
              <a:t>32</a:t>
            </a:fld>
            <a:endParaRPr lang="en-US" altLang="ja-JP"/>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A8D44820-E53A-4AD8-BE0A-80E5636E4B26}"/>
              </a:ext>
            </a:extLst>
          </p:cNvPr>
          <p:cNvSpPr>
            <a:spLocks noGrp="1" noChangeArrowheads="1"/>
          </p:cNvSpPr>
          <p:nvPr>
            <p:ph type="title"/>
          </p:nvPr>
        </p:nvSpPr>
        <p:spPr>
          <a:xfrm>
            <a:off x="971600" y="-573882"/>
            <a:ext cx="7793037" cy="1462087"/>
          </a:xfrm>
        </p:spPr>
        <p:txBody>
          <a:bodyPr/>
          <a:lstStyle/>
          <a:p>
            <a:pPr eaLnBrk="1" hangingPunct="1">
              <a:defRPr/>
            </a:pPr>
            <a:r>
              <a:rPr lang="ja-JP" altLang="ja-JP" sz="4000" dirty="0"/>
              <a:t>移動平均</a:t>
            </a:r>
            <a:r>
              <a:rPr lang="ja-JP" altLang="en-US" sz="4000" dirty="0"/>
              <a:t>とは</a:t>
            </a:r>
            <a:endParaRPr lang="ja-JP" altLang="ja-JP" sz="4000" dirty="0"/>
          </a:p>
        </p:txBody>
      </p:sp>
      <p:sp>
        <p:nvSpPr>
          <p:cNvPr id="39940" name="Rectangle 3">
            <a:extLst>
              <a:ext uri="{FF2B5EF4-FFF2-40B4-BE49-F238E27FC236}">
                <a16:creationId xmlns:a16="http://schemas.microsoft.com/office/drawing/2014/main" id="{F7C61808-6B58-40F3-BAF1-1ED81A29EE80}"/>
              </a:ext>
            </a:extLst>
          </p:cNvPr>
          <p:cNvSpPr>
            <a:spLocks noGrp="1" noChangeArrowheads="1"/>
          </p:cNvSpPr>
          <p:nvPr>
            <p:ph type="body" idx="1"/>
          </p:nvPr>
        </p:nvSpPr>
        <p:spPr>
          <a:xfrm>
            <a:off x="404154" y="992484"/>
            <a:ext cx="8542996" cy="3798887"/>
          </a:xfrm>
        </p:spPr>
        <p:txBody>
          <a:bodyPr/>
          <a:lstStyle/>
          <a:p>
            <a:pPr eaLnBrk="1" hangingPunct="1">
              <a:buFont typeface="Wingdings" panose="05000000000000000000" pitchFamily="2" charset="2"/>
              <a:buNone/>
              <a:defRPr/>
            </a:pPr>
            <a:r>
              <a:rPr lang="ja-JP" altLang="en-US" dirty="0">
                <a:latin typeface="ＭＳ Ｐゴシック" panose="020B0600070205080204" pitchFamily="50" charset="-128"/>
              </a:rPr>
              <a:t>移動平均：不規則変動を取り除き傾向を判断</a:t>
            </a:r>
          </a:p>
          <a:p>
            <a:pPr eaLnBrk="1" hangingPunct="1">
              <a:buFont typeface="Wingdings" panose="05000000000000000000" pitchFamily="2" charset="2"/>
              <a:buNone/>
              <a:defRPr/>
            </a:pPr>
            <a:r>
              <a:rPr lang="ja-JP" altLang="en-US" dirty="0">
                <a:latin typeface="ＭＳ Ｐゴシック" panose="020B0600070205080204" pitchFamily="50" charset="-128"/>
              </a:rPr>
              <a:t>　</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周期と同じ期間の移動平均値計算により波動を除去する　</a:t>
            </a:r>
          </a:p>
          <a:p>
            <a:pPr eaLnBrk="1" hangingPunct="1">
              <a:buFont typeface="Wingdings" panose="05000000000000000000" pitchFamily="2" charset="2"/>
              <a:buNone/>
              <a:defRPr/>
            </a:pPr>
            <a:r>
              <a:rPr lang="ja-JP" altLang="en-US" sz="2800" dirty="0">
                <a:latin typeface="ＭＳ Ｐゴシック" panose="020B0600070205080204" pitchFamily="50" charset="-128"/>
              </a:rPr>
              <a:t>　　</a:t>
            </a:r>
            <a:r>
              <a:rPr lang="en-US" altLang="ja-JP" sz="2800" dirty="0">
                <a:latin typeface="ＭＳ Ｐゴシック" panose="020B0600070205080204" pitchFamily="50" charset="-128"/>
              </a:rPr>
              <a:t>※3</a:t>
            </a:r>
            <a:r>
              <a:rPr lang="ja-JP" altLang="ja-JP" sz="2800" dirty="0">
                <a:latin typeface="ＭＳ Ｐゴシック" panose="020B0600070205080204" pitchFamily="50" charset="-128"/>
              </a:rPr>
              <a:t>ヵ月移動平均：足元把握の簡便な方法</a:t>
            </a:r>
            <a:endParaRPr lang="ja-JP" altLang="en-US" sz="2800" dirty="0">
              <a:latin typeface="ＭＳ Ｐゴシック" panose="020B0600070205080204" pitchFamily="50" charset="-128"/>
            </a:endParaRPr>
          </a:p>
          <a:p>
            <a:pPr eaLnBrk="1" hangingPunct="1">
              <a:buFont typeface="Wingdings" panose="05000000000000000000" pitchFamily="2" charset="2"/>
              <a:buNone/>
              <a:defRPr/>
            </a:pPr>
            <a:endParaRPr lang="ja-JP" altLang="ja-JP" dirty="0">
              <a:latin typeface="ＭＳ Ｐゴシック" panose="020B0600070205080204" pitchFamily="50" charset="-128"/>
            </a:endParaRPr>
          </a:p>
          <a:p>
            <a:pPr eaLnBrk="1" hangingPunct="1">
              <a:buFont typeface="Wingdings" panose="05000000000000000000" pitchFamily="2" charset="2"/>
              <a:buNone/>
              <a:defRPr/>
            </a:pPr>
            <a:endParaRPr lang="ja-JP" altLang="ja-JP" dirty="0">
              <a:latin typeface="ＭＳ Ｐゴシック" panose="020B0600070205080204" pitchFamily="50" charset="-128"/>
            </a:endParaRPr>
          </a:p>
          <a:p>
            <a:pPr eaLnBrk="1" hangingPunct="1">
              <a:buFont typeface="Wingdings" panose="05000000000000000000" pitchFamily="2" charset="2"/>
              <a:buNone/>
              <a:defRPr/>
            </a:pPr>
            <a:endParaRPr lang="ja-JP" altLang="ja-JP" sz="2585" b="1"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40EFEA6D-1290-4E6E-8335-96F4FDAFFA78}"/>
              </a:ext>
            </a:extLst>
          </p:cNvPr>
          <p:cNvSpPr>
            <a:spLocks noGrp="1"/>
          </p:cNvSpPr>
          <p:nvPr>
            <p:ph type="sldNum" sz="quarter" idx="12"/>
          </p:nvPr>
        </p:nvSpPr>
        <p:spPr/>
        <p:txBody>
          <a:bodyPr/>
          <a:lstStyle/>
          <a:p>
            <a:fld id="{C3E5A951-7667-4D52-808D-A2DABC3683DE}" type="slidenum">
              <a:rPr lang="ja-JP" altLang="en-US" smtClean="0"/>
              <a:pPr/>
              <a:t>33</a:t>
            </a:fld>
            <a:endParaRPr lang="en-US" altLang="ja-JP"/>
          </a:p>
        </p:txBody>
      </p:sp>
      <p:pic>
        <p:nvPicPr>
          <p:cNvPr id="3" name="図 2">
            <a:extLst>
              <a:ext uri="{FF2B5EF4-FFF2-40B4-BE49-F238E27FC236}">
                <a16:creationId xmlns:a16="http://schemas.microsoft.com/office/drawing/2014/main" id="{E3B7ADCB-F45D-4174-B51D-C7F2510E66D2}"/>
              </a:ext>
            </a:extLst>
          </p:cNvPr>
          <p:cNvPicPr>
            <a:picLocks noChangeAspect="1"/>
          </p:cNvPicPr>
          <p:nvPr/>
        </p:nvPicPr>
        <p:blipFill>
          <a:blip r:embed="rId3"/>
          <a:stretch>
            <a:fillRect/>
          </a:stretch>
        </p:blipFill>
        <p:spPr>
          <a:xfrm>
            <a:off x="124661" y="2891928"/>
            <a:ext cx="9144000" cy="3966072"/>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2D826B90-115B-4619-B153-756A9342CBB8}"/>
              </a:ext>
            </a:extLst>
          </p:cNvPr>
          <p:cNvSpPr>
            <a:spLocks noGrp="1" noChangeArrowheads="1"/>
          </p:cNvSpPr>
          <p:nvPr>
            <p:ph type="title"/>
          </p:nvPr>
        </p:nvSpPr>
        <p:spPr/>
        <p:txBody>
          <a:bodyPr/>
          <a:lstStyle/>
          <a:p>
            <a:pPr eaLnBrk="1" hangingPunct="1">
              <a:defRPr/>
            </a:pPr>
            <a:r>
              <a:rPr lang="ja-JP" altLang="ja-JP" sz="4000" dirty="0"/>
              <a:t>季節調整とは</a:t>
            </a:r>
          </a:p>
        </p:txBody>
      </p:sp>
      <p:sp>
        <p:nvSpPr>
          <p:cNvPr id="32772" name="Rectangle 3">
            <a:extLst>
              <a:ext uri="{FF2B5EF4-FFF2-40B4-BE49-F238E27FC236}">
                <a16:creationId xmlns:a16="http://schemas.microsoft.com/office/drawing/2014/main" id="{99EBCC55-F2A3-456F-8234-FD5D1AA30870}"/>
              </a:ext>
            </a:extLst>
          </p:cNvPr>
          <p:cNvSpPr>
            <a:spLocks noGrp="1" noChangeArrowheads="1"/>
          </p:cNvSpPr>
          <p:nvPr>
            <p:ph type="body" idx="1"/>
          </p:nvPr>
        </p:nvSpPr>
        <p:spPr>
          <a:xfrm>
            <a:off x="251520" y="1904173"/>
            <a:ext cx="8892480" cy="4094162"/>
          </a:xfrm>
        </p:spPr>
        <p:txBody>
          <a:bodyPr/>
          <a:lstStyle/>
          <a:p>
            <a:pPr eaLnBrk="1" hangingPunct="1">
              <a:buNone/>
              <a:defRPr/>
            </a:pPr>
            <a:r>
              <a:rPr lang="ja-JP" altLang="en-US" sz="3323" dirty="0"/>
              <a:t>・</a:t>
            </a:r>
            <a:r>
              <a:rPr lang="ja-JP" altLang="ja-JP" sz="3323" dirty="0"/>
              <a:t>季節調整とは季節要因による変動を除去すること</a:t>
            </a:r>
            <a:r>
              <a:rPr lang="ja-JP" altLang="en-US" sz="3323" dirty="0"/>
              <a:t>　天候、暦、社会的慣習等</a:t>
            </a:r>
            <a:endParaRPr lang="ja-JP" altLang="ja-JP" sz="3323" dirty="0"/>
          </a:p>
          <a:p>
            <a:pPr eaLnBrk="1" hangingPunct="1">
              <a:buNone/>
              <a:defRPr/>
            </a:pPr>
            <a:r>
              <a:rPr lang="ja-JP" altLang="en-US" sz="3323" dirty="0"/>
              <a:t>・</a:t>
            </a:r>
            <a:r>
              <a:rPr lang="ja-JP" altLang="ja-JP" sz="3323" dirty="0"/>
              <a:t>要因</a:t>
            </a:r>
            <a:r>
              <a:rPr lang="ja-JP" altLang="en-US" sz="3323" dirty="0"/>
              <a:t>　自然要因と社会制度・慣習による要因</a:t>
            </a:r>
          </a:p>
          <a:p>
            <a:pPr eaLnBrk="1" hangingPunct="1">
              <a:buNone/>
              <a:defRPr/>
            </a:pPr>
            <a:r>
              <a:rPr lang="ja-JP" altLang="en-US" sz="3323" dirty="0"/>
              <a:t>・</a:t>
            </a:r>
            <a:r>
              <a:rPr lang="ja-JP" altLang="ja-JP" sz="3323" dirty="0"/>
              <a:t>移動平均</a:t>
            </a:r>
            <a:r>
              <a:rPr lang="ja-JP" altLang="en-US" sz="3323" dirty="0"/>
              <a:t>　不規則変動をならす方法</a:t>
            </a:r>
          </a:p>
          <a:p>
            <a:pPr eaLnBrk="1" hangingPunct="1">
              <a:buFont typeface="Wingdings" panose="05000000000000000000" pitchFamily="2" charset="2"/>
              <a:buNone/>
              <a:defRPr/>
            </a:pPr>
            <a:r>
              <a:rPr lang="ja-JP" altLang="en-US" sz="3323" dirty="0">
                <a:latin typeface="ＭＳ Ｐゴシック" panose="020B0600070205080204" pitchFamily="50" charset="-128"/>
              </a:rPr>
              <a:t>・季節調整値＝原系列指数／季節要素</a:t>
            </a:r>
            <a:r>
              <a:rPr lang="en-US" altLang="ja-JP" sz="3323" dirty="0">
                <a:latin typeface="ＭＳ Ｐゴシック" panose="020B0600070205080204" pitchFamily="50" charset="-128"/>
              </a:rPr>
              <a:t>(</a:t>
            </a:r>
            <a:r>
              <a:rPr lang="ja-JP" altLang="en-US" sz="3323" dirty="0">
                <a:latin typeface="ＭＳ Ｐゴシック" panose="020B0600070205080204" pitchFamily="50" charset="-128"/>
              </a:rPr>
              <a:t>平年値）</a:t>
            </a:r>
          </a:p>
          <a:p>
            <a:pPr eaLnBrk="1" hangingPunct="1">
              <a:buFont typeface="Wingdings" panose="05000000000000000000" pitchFamily="2" charset="2"/>
              <a:buNone/>
              <a:defRPr/>
            </a:pPr>
            <a:r>
              <a:rPr lang="ja-JP" altLang="en-US" sz="3323" dirty="0">
                <a:latin typeface="ＭＳ Ｐゴシック" panose="020B0600070205080204" pitchFamily="50" charset="-128"/>
              </a:rPr>
              <a:t>・方法：</a:t>
            </a:r>
            <a:r>
              <a:rPr lang="ja-JP" altLang="ja-JP" sz="3323" dirty="0">
                <a:latin typeface="ＭＳ Ｐゴシック" panose="020B0600070205080204" pitchFamily="50" charset="-128"/>
              </a:rPr>
              <a:t>センサス局法（アメリカセンサス局）</a:t>
            </a:r>
            <a:endParaRPr lang="en-US" altLang="ja-JP" sz="3323" dirty="0">
              <a:latin typeface="ＭＳ Ｐゴシック" panose="020B0600070205080204" pitchFamily="50" charset="-128"/>
            </a:endParaRPr>
          </a:p>
          <a:p>
            <a:pPr eaLnBrk="1" hangingPunct="1">
              <a:buFont typeface="Wingdings" panose="05000000000000000000" pitchFamily="2" charset="2"/>
              <a:buNone/>
              <a:defRPr/>
            </a:pPr>
            <a:r>
              <a:rPr lang="ja-JP" altLang="en-US" sz="3323" dirty="0">
                <a:latin typeface="ＭＳ Ｐゴシック" panose="020B0600070205080204" pitchFamily="50" charset="-128"/>
              </a:rPr>
              <a:t>　</a:t>
            </a:r>
            <a:r>
              <a:rPr lang="ja-JP" altLang="ja-JP" sz="2800" dirty="0">
                <a:latin typeface="ＭＳ Ｐゴシック" panose="020B0600070205080204" pitchFamily="50" charset="-128"/>
              </a:rPr>
              <a:t>官庁統計：X-12ARIMAを利用</a:t>
            </a:r>
            <a:r>
              <a:rPr lang="ja-JP" altLang="en-US" sz="2800" dirty="0">
                <a:latin typeface="ＭＳ Ｐゴシック" panose="020B0600070205080204" pitchFamily="50" charset="-128"/>
              </a:rPr>
              <a:t>、</a:t>
            </a:r>
            <a:r>
              <a:rPr lang="ja-JP" altLang="ja-JP" sz="2800" dirty="0">
                <a:latin typeface="ＭＳ Ｐゴシック" panose="020B0600070205080204" pitchFamily="50" charset="-128"/>
              </a:rPr>
              <a:t>統計審議会経済指標部会勧告（</a:t>
            </a:r>
            <a:r>
              <a:rPr lang="en-US" altLang="ja-JP" sz="2800" dirty="0">
                <a:latin typeface="ＭＳ Ｐゴシック" panose="020B0600070205080204" pitchFamily="50" charset="-128"/>
              </a:rPr>
              <a:t>1979</a:t>
            </a:r>
            <a:r>
              <a:rPr lang="ja-JP" altLang="ja-JP" sz="2800" dirty="0">
                <a:latin typeface="ＭＳ Ｐゴシック" panose="020B0600070205080204" pitchFamily="50" charset="-128"/>
              </a:rPr>
              <a:t>年9月）</a:t>
            </a:r>
          </a:p>
        </p:txBody>
      </p:sp>
      <p:sp>
        <p:nvSpPr>
          <p:cNvPr id="2" name="スライド番号プレースホルダー 1">
            <a:extLst>
              <a:ext uri="{FF2B5EF4-FFF2-40B4-BE49-F238E27FC236}">
                <a16:creationId xmlns:a16="http://schemas.microsoft.com/office/drawing/2014/main" id="{1564AEFD-20C3-4DFD-A7E9-784AE07B3938}"/>
              </a:ext>
            </a:extLst>
          </p:cNvPr>
          <p:cNvSpPr>
            <a:spLocks noGrp="1"/>
          </p:cNvSpPr>
          <p:nvPr>
            <p:ph type="sldNum" sz="quarter" idx="12"/>
          </p:nvPr>
        </p:nvSpPr>
        <p:spPr/>
        <p:txBody>
          <a:bodyPr/>
          <a:lstStyle/>
          <a:p>
            <a:fld id="{C3E5A951-7667-4D52-808D-A2DABC3683DE}" type="slidenum">
              <a:rPr lang="ja-JP" altLang="en-US" smtClean="0"/>
              <a:pPr/>
              <a:t>34</a:t>
            </a:fld>
            <a:endParaRPr lang="en-US" altLang="ja-JP"/>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EF6FB076-07E0-4CB7-B621-00A7556FA1AF}"/>
              </a:ext>
            </a:extLst>
          </p:cNvPr>
          <p:cNvSpPr>
            <a:spLocks noGrp="1" noChangeArrowheads="1"/>
          </p:cNvSpPr>
          <p:nvPr>
            <p:ph type="title"/>
          </p:nvPr>
        </p:nvSpPr>
        <p:spPr>
          <a:xfrm>
            <a:off x="922337" y="157162"/>
            <a:ext cx="8024813" cy="1349375"/>
          </a:xfrm>
        </p:spPr>
        <p:txBody>
          <a:bodyPr/>
          <a:lstStyle/>
          <a:p>
            <a:pPr eaLnBrk="1" hangingPunct="1">
              <a:defRPr/>
            </a:pPr>
            <a:r>
              <a:rPr lang="ja-JP" altLang="ja-JP" sz="3692" dirty="0"/>
              <a:t>季節指数例</a:t>
            </a:r>
            <a:br>
              <a:rPr lang="en-US" altLang="ja-JP" sz="3692" dirty="0"/>
            </a:br>
            <a:r>
              <a:rPr lang="ja-JP" altLang="en-US" sz="3692" dirty="0"/>
              <a:t>　</a:t>
            </a:r>
            <a:r>
              <a:rPr lang="ja-JP" altLang="en-US" sz="3323" dirty="0"/>
              <a:t>原指数と季節調整済指数</a:t>
            </a:r>
            <a:endParaRPr lang="ja-JP" altLang="ja-JP" sz="3323" dirty="0"/>
          </a:p>
        </p:txBody>
      </p:sp>
      <p:pic>
        <p:nvPicPr>
          <p:cNvPr id="67588" name="Picture 2">
            <a:extLst>
              <a:ext uri="{FF2B5EF4-FFF2-40B4-BE49-F238E27FC236}">
                <a16:creationId xmlns:a16="http://schemas.microsoft.com/office/drawing/2014/main" id="{7B054B5B-759C-4251-B4C5-341661A1DD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225" y="2011363"/>
            <a:ext cx="7443788" cy="390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a:extLst>
              <a:ext uri="{FF2B5EF4-FFF2-40B4-BE49-F238E27FC236}">
                <a16:creationId xmlns:a16="http://schemas.microsoft.com/office/drawing/2014/main" id="{EF0EA2B6-7296-4F5D-A683-DCEE1F94B1F7}"/>
              </a:ext>
            </a:extLst>
          </p:cNvPr>
          <p:cNvSpPr>
            <a:spLocks noGrp="1"/>
          </p:cNvSpPr>
          <p:nvPr>
            <p:ph type="sldNum" sz="quarter" idx="12"/>
          </p:nvPr>
        </p:nvSpPr>
        <p:spPr/>
        <p:txBody>
          <a:bodyPr/>
          <a:lstStyle/>
          <a:p>
            <a:fld id="{C3E5A951-7667-4D52-808D-A2DABC3683DE}" type="slidenum">
              <a:rPr lang="ja-JP" altLang="en-US" smtClean="0"/>
              <a:pPr/>
              <a:t>35</a:t>
            </a:fld>
            <a:endParaRPr lang="en-US" altLang="ja-JP"/>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0393E0EF-3E36-4523-A5D7-0DAD3EE7E5B4}"/>
              </a:ext>
            </a:extLst>
          </p:cNvPr>
          <p:cNvSpPr>
            <a:spLocks noGrp="1" noChangeArrowheads="1"/>
          </p:cNvSpPr>
          <p:nvPr>
            <p:ph type="title"/>
          </p:nvPr>
        </p:nvSpPr>
        <p:spPr>
          <a:xfrm>
            <a:off x="611560" y="354567"/>
            <a:ext cx="8330419" cy="1462087"/>
          </a:xfrm>
        </p:spPr>
        <p:txBody>
          <a:bodyPr/>
          <a:lstStyle/>
          <a:p>
            <a:pPr eaLnBrk="1" hangingPunct="1">
              <a:defRPr/>
            </a:pPr>
            <a:r>
              <a:rPr lang="ja-JP" altLang="ja-JP" sz="4000" dirty="0"/>
              <a:t>季節指数例</a:t>
            </a:r>
            <a:r>
              <a:rPr lang="ja-JP" altLang="ja-JP" sz="3323" dirty="0"/>
              <a:t>（</a:t>
            </a:r>
            <a:r>
              <a:rPr lang="ja-JP" altLang="en-US" sz="3323" dirty="0"/>
              <a:t>生産・出荷・在庫指数</a:t>
            </a:r>
            <a:r>
              <a:rPr lang="ja-JP" altLang="ja-JP" sz="3323" dirty="0"/>
              <a:t>）</a:t>
            </a:r>
            <a:br>
              <a:rPr lang="en-US" altLang="ja-JP" sz="3323" dirty="0"/>
            </a:br>
            <a:r>
              <a:rPr lang="ja-JP" altLang="en-US" sz="2800" dirty="0">
                <a:latin typeface="+mn-ea"/>
                <a:ea typeface="+mn-ea"/>
              </a:rPr>
              <a:t>生産が多い月　　　</a:t>
            </a:r>
            <a:r>
              <a:rPr lang="en-US" altLang="ja-JP" sz="2800" dirty="0">
                <a:latin typeface="+mn-ea"/>
                <a:ea typeface="+mn-ea"/>
              </a:rPr>
              <a:t>3</a:t>
            </a:r>
            <a:r>
              <a:rPr lang="ja-JP" altLang="en-US" sz="2800" dirty="0">
                <a:latin typeface="+mn-ea"/>
                <a:ea typeface="+mn-ea"/>
              </a:rPr>
              <a:t>月</a:t>
            </a:r>
            <a:r>
              <a:rPr lang="en-US" altLang="ja-JP" sz="2800" dirty="0">
                <a:latin typeface="+mn-ea"/>
                <a:ea typeface="+mn-ea"/>
              </a:rPr>
              <a:t>(</a:t>
            </a:r>
            <a:r>
              <a:rPr lang="ja-JP" altLang="en-US" sz="2800" dirty="0">
                <a:latin typeface="+mn-ea"/>
                <a:ea typeface="+mn-ea"/>
              </a:rPr>
              <a:t>年度末）、</a:t>
            </a:r>
            <a:r>
              <a:rPr lang="en-US" altLang="ja-JP" sz="2800" dirty="0">
                <a:latin typeface="+mn-ea"/>
                <a:ea typeface="+mn-ea"/>
              </a:rPr>
              <a:t>12</a:t>
            </a:r>
            <a:r>
              <a:rPr lang="ja-JP" altLang="en-US" sz="2800" dirty="0">
                <a:latin typeface="+mn-ea"/>
                <a:ea typeface="+mn-ea"/>
              </a:rPr>
              <a:t>月</a:t>
            </a:r>
            <a:r>
              <a:rPr lang="en-US" altLang="ja-JP" sz="2800" dirty="0">
                <a:latin typeface="+mn-ea"/>
                <a:ea typeface="+mn-ea"/>
              </a:rPr>
              <a:t>(</a:t>
            </a:r>
            <a:r>
              <a:rPr lang="ja-JP" altLang="en-US" sz="2800" dirty="0">
                <a:latin typeface="+mn-ea"/>
                <a:ea typeface="+mn-ea"/>
              </a:rPr>
              <a:t>年末）</a:t>
            </a:r>
            <a:br>
              <a:rPr lang="en-US" altLang="ja-JP" sz="2800" dirty="0">
                <a:latin typeface="+mn-ea"/>
                <a:ea typeface="+mn-ea"/>
              </a:rPr>
            </a:br>
            <a:r>
              <a:rPr lang="ja-JP" altLang="en-US" sz="2800" dirty="0">
                <a:latin typeface="+mn-ea"/>
                <a:ea typeface="+mn-ea"/>
              </a:rPr>
              <a:t>生産が少ない月　</a:t>
            </a:r>
            <a:r>
              <a:rPr lang="en-US" altLang="ja-JP" sz="2800" dirty="0">
                <a:latin typeface="+mn-ea"/>
                <a:ea typeface="+mn-ea"/>
              </a:rPr>
              <a:t>1</a:t>
            </a:r>
            <a:r>
              <a:rPr lang="ja-JP" altLang="en-US" sz="2800" dirty="0">
                <a:latin typeface="+mn-ea"/>
                <a:ea typeface="+mn-ea"/>
              </a:rPr>
              <a:t>月</a:t>
            </a:r>
            <a:r>
              <a:rPr lang="en-US" altLang="ja-JP" sz="2800" dirty="0">
                <a:latin typeface="+mn-ea"/>
                <a:ea typeface="+mn-ea"/>
              </a:rPr>
              <a:t>(</a:t>
            </a:r>
            <a:r>
              <a:rPr lang="ja-JP" altLang="en-US" sz="2800" dirty="0">
                <a:latin typeface="+mn-ea"/>
                <a:ea typeface="+mn-ea"/>
              </a:rPr>
              <a:t>年始）、</a:t>
            </a:r>
            <a:r>
              <a:rPr lang="en-US" altLang="ja-JP" sz="2800" dirty="0">
                <a:latin typeface="+mn-ea"/>
                <a:ea typeface="+mn-ea"/>
              </a:rPr>
              <a:t>5</a:t>
            </a:r>
            <a:r>
              <a:rPr lang="ja-JP" altLang="en-US" sz="2800" dirty="0">
                <a:latin typeface="+mn-ea"/>
                <a:ea typeface="+mn-ea"/>
              </a:rPr>
              <a:t>月（</a:t>
            </a:r>
            <a:r>
              <a:rPr lang="en-US" altLang="ja-JP" sz="2800" dirty="0">
                <a:latin typeface="+mn-ea"/>
                <a:ea typeface="+mn-ea"/>
              </a:rPr>
              <a:t>GW</a:t>
            </a:r>
            <a:r>
              <a:rPr lang="ja-JP" altLang="en-US" sz="2800" dirty="0">
                <a:latin typeface="+mn-ea"/>
                <a:ea typeface="+mn-ea"/>
              </a:rPr>
              <a:t>）、</a:t>
            </a:r>
            <a:r>
              <a:rPr lang="en-US" altLang="ja-JP" sz="2800" dirty="0">
                <a:latin typeface="+mn-ea"/>
                <a:ea typeface="+mn-ea"/>
              </a:rPr>
              <a:t>8</a:t>
            </a:r>
            <a:r>
              <a:rPr lang="ja-JP" altLang="en-US" sz="2800" dirty="0">
                <a:latin typeface="+mn-ea"/>
                <a:ea typeface="+mn-ea"/>
              </a:rPr>
              <a:t>月（夏休み）</a:t>
            </a:r>
            <a:endParaRPr lang="ja-JP" altLang="ja-JP" sz="2800" dirty="0">
              <a:latin typeface="+mn-ea"/>
              <a:ea typeface="+mn-ea"/>
            </a:endParaRPr>
          </a:p>
        </p:txBody>
      </p:sp>
      <p:pic>
        <p:nvPicPr>
          <p:cNvPr id="68612" name="Picture 4">
            <a:extLst>
              <a:ext uri="{FF2B5EF4-FFF2-40B4-BE49-F238E27FC236}">
                <a16:creationId xmlns:a16="http://schemas.microsoft.com/office/drawing/2014/main" id="{3CC06CF2-923A-4932-B675-35189812AFF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35819" y="2307443"/>
            <a:ext cx="8506160" cy="4176464"/>
          </a:xfrm>
        </p:spPr>
      </p:pic>
      <p:sp>
        <p:nvSpPr>
          <p:cNvPr id="2" name="スライド番号プレースホルダー 1">
            <a:extLst>
              <a:ext uri="{FF2B5EF4-FFF2-40B4-BE49-F238E27FC236}">
                <a16:creationId xmlns:a16="http://schemas.microsoft.com/office/drawing/2014/main" id="{404F817C-9A97-42D4-88AC-F6E97EF10ADF}"/>
              </a:ext>
            </a:extLst>
          </p:cNvPr>
          <p:cNvSpPr>
            <a:spLocks noGrp="1"/>
          </p:cNvSpPr>
          <p:nvPr>
            <p:ph type="sldNum" sz="quarter" idx="12"/>
          </p:nvPr>
        </p:nvSpPr>
        <p:spPr/>
        <p:txBody>
          <a:bodyPr/>
          <a:lstStyle/>
          <a:p>
            <a:fld id="{C3E5A951-7667-4D52-808D-A2DABC3683DE}" type="slidenum">
              <a:rPr lang="ja-JP" altLang="en-US" smtClean="0"/>
              <a:pPr/>
              <a:t>36</a:t>
            </a:fld>
            <a:endParaRPr lang="en-US" altLang="ja-JP"/>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AF49376E-E1DF-4477-965C-03E50766F0FB}"/>
              </a:ext>
            </a:extLst>
          </p:cNvPr>
          <p:cNvSpPr>
            <a:spLocks noGrp="1" noChangeArrowheads="1"/>
          </p:cNvSpPr>
          <p:nvPr>
            <p:ph type="title"/>
          </p:nvPr>
        </p:nvSpPr>
        <p:spPr/>
        <p:txBody>
          <a:bodyPr/>
          <a:lstStyle/>
          <a:p>
            <a:pPr eaLnBrk="1" hangingPunct="1">
              <a:defRPr/>
            </a:pPr>
            <a:br>
              <a:rPr lang="en-US" altLang="ja-JP" sz="3692" dirty="0"/>
            </a:br>
            <a:r>
              <a:rPr lang="ja-JP" altLang="en-US" sz="3692" dirty="0"/>
              <a:t>データ加工例　生産額推計方法</a:t>
            </a:r>
            <a:endParaRPr lang="ja-JP" altLang="ja-JP" sz="3692" dirty="0"/>
          </a:p>
        </p:txBody>
      </p:sp>
      <p:sp>
        <p:nvSpPr>
          <p:cNvPr id="58371" name="Rectangle 3">
            <a:extLst>
              <a:ext uri="{FF2B5EF4-FFF2-40B4-BE49-F238E27FC236}">
                <a16:creationId xmlns:a16="http://schemas.microsoft.com/office/drawing/2014/main" id="{DCB256FE-D516-4746-8C38-AD969B1A8536}"/>
              </a:ext>
            </a:extLst>
          </p:cNvPr>
          <p:cNvSpPr>
            <a:spLocks noGrp="1" noChangeArrowheads="1"/>
          </p:cNvSpPr>
          <p:nvPr>
            <p:ph type="body" idx="1"/>
          </p:nvPr>
        </p:nvSpPr>
        <p:spPr>
          <a:xfrm>
            <a:off x="179513" y="2152650"/>
            <a:ext cx="8764462" cy="3533775"/>
          </a:xfrm>
        </p:spPr>
        <p:txBody>
          <a:bodyPr/>
          <a:lstStyle/>
          <a:p>
            <a:pPr marL="0" indent="0">
              <a:buFont typeface="Wingdings" panose="05000000000000000000" pitchFamily="2" charset="2"/>
              <a:buNone/>
            </a:pPr>
            <a:r>
              <a:rPr lang="ja-JP" altLang="en-US" dirty="0"/>
              <a:t>・人的接近法：世帯等支出額を個人、世帯データ　　</a:t>
            </a:r>
            <a:endParaRPr lang="en-US" altLang="ja-JP" dirty="0"/>
          </a:p>
          <a:p>
            <a:pPr marL="0" indent="0">
              <a:buFont typeface="Wingdings" panose="05000000000000000000" pitchFamily="2" charset="2"/>
              <a:buNone/>
            </a:pPr>
            <a:r>
              <a:rPr lang="ja-JP" altLang="en-US" dirty="0"/>
              <a:t>　　から推計</a:t>
            </a:r>
            <a:endParaRPr lang="en-US" altLang="ja-JP" dirty="0"/>
          </a:p>
          <a:p>
            <a:pPr marL="0" indent="0">
              <a:buFont typeface="Wingdings" panose="05000000000000000000" pitchFamily="2" charset="2"/>
              <a:buNone/>
            </a:pPr>
            <a:r>
              <a:rPr lang="ja-JP" altLang="en-US" dirty="0"/>
              <a:t>・物的接近法：生産額、出荷額データをモノやサー</a:t>
            </a:r>
            <a:endParaRPr lang="en-US" altLang="ja-JP" dirty="0"/>
          </a:p>
          <a:p>
            <a:pPr marL="0" indent="0">
              <a:buFont typeface="Wingdings" panose="05000000000000000000" pitchFamily="2" charset="2"/>
              <a:buNone/>
            </a:pPr>
            <a:r>
              <a:rPr lang="ja-JP" altLang="en-US" dirty="0"/>
              <a:t>　　ビスなどの商品の流れから推計</a:t>
            </a:r>
            <a:endParaRPr lang="en-US" altLang="ja-JP" dirty="0"/>
          </a:p>
          <a:p>
            <a:pPr marL="0" indent="0">
              <a:buNone/>
            </a:pPr>
            <a:r>
              <a:rPr lang="ja-JP" altLang="en-US" dirty="0"/>
              <a:t>・積み上げ推計　</a:t>
            </a:r>
            <a:r>
              <a:rPr lang="en-US" altLang="ja-JP" dirty="0"/>
              <a:t>1</a:t>
            </a:r>
            <a:r>
              <a:rPr lang="ja-JP" altLang="en-US" dirty="0"/>
              <a:t>次統計集計値から算出</a:t>
            </a:r>
            <a:endParaRPr lang="ja-JP" altLang="ja-JP" dirty="0"/>
          </a:p>
          <a:p>
            <a:pPr marL="0" indent="0">
              <a:buNone/>
            </a:pPr>
            <a:r>
              <a:rPr lang="ja-JP" altLang="en-US" dirty="0"/>
              <a:t>・簡易</a:t>
            </a:r>
            <a:r>
              <a:rPr lang="en-US" altLang="ja-JP" dirty="0"/>
              <a:t>(</a:t>
            </a:r>
            <a:r>
              <a:rPr lang="ja-JP" altLang="en-US" dirty="0"/>
              <a:t>按分）推計</a:t>
            </a:r>
            <a:endParaRPr lang="en-US" altLang="ja-JP" dirty="0"/>
          </a:p>
          <a:p>
            <a:pPr marL="0" indent="0">
              <a:buNone/>
            </a:pPr>
            <a:r>
              <a:rPr lang="ja-JP" altLang="en-US" dirty="0"/>
              <a:t>　産出額</a:t>
            </a:r>
            <a:r>
              <a:rPr lang="en-US" altLang="ja-JP" dirty="0"/>
              <a:t>(</a:t>
            </a:r>
            <a:r>
              <a:rPr lang="ja-JP" altLang="en-US" dirty="0"/>
              <a:t>地域データ）</a:t>
            </a:r>
            <a:r>
              <a:rPr lang="en-US" altLang="ja-JP" dirty="0"/>
              <a:t>×</a:t>
            </a:r>
            <a:r>
              <a:rPr lang="ja-JP" altLang="en-US" dirty="0"/>
              <a:t>付加価値率</a:t>
            </a:r>
            <a:r>
              <a:rPr lang="en-US" altLang="ja-JP" dirty="0"/>
              <a:t>(</a:t>
            </a:r>
            <a:r>
              <a:rPr lang="ja-JP" altLang="en-US" dirty="0"/>
              <a:t>全国データ）</a:t>
            </a:r>
            <a:endParaRPr lang="en-US" altLang="ja-JP" dirty="0"/>
          </a:p>
          <a:p>
            <a:pPr marL="0" indent="0">
              <a:buFont typeface="Wingdings" panose="05000000000000000000" pitchFamily="2" charset="2"/>
              <a:buNone/>
            </a:pPr>
            <a:endParaRPr lang="ja-JP" altLang="ja-JP" dirty="0"/>
          </a:p>
        </p:txBody>
      </p:sp>
      <p:sp>
        <p:nvSpPr>
          <p:cNvPr id="2" name="スライド番号プレースホルダー 1">
            <a:extLst>
              <a:ext uri="{FF2B5EF4-FFF2-40B4-BE49-F238E27FC236}">
                <a16:creationId xmlns:a16="http://schemas.microsoft.com/office/drawing/2014/main" id="{10A1073A-1F32-4C1B-AD17-A61035E6DA9A}"/>
              </a:ext>
            </a:extLst>
          </p:cNvPr>
          <p:cNvSpPr>
            <a:spLocks noGrp="1"/>
          </p:cNvSpPr>
          <p:nvPr>
            <p:ph type="sldNum" sz="quarter" idx="12"/>
          </p:nvPr>
        </p:nvSpPr>
        <p:spPr/>
        <p:txBody>
          <a:bodyPr/>
          <a:lstStyle/>
          <a:p>
            <a:fld id="{C3E5A951-7667-4D52-808D-A2DABC3683DE}" type="slidenum">
              <a:rPr lang="ja-JP" altLang="en-US" smtClean="0"/>
              <a:pPr/>
              <a:t>37</a:t>
            </a:fld>
            <a:endParaRPr lang="en-US" altLang="ja-JP"/>
          </a:p>
        </p:txBody>
      </p:sp>
    </p:spTree>
    <p:extLst>
      <p:ext uri="{BB962C8B-B14F-4D97-AF65-F5344CB8AC3E}">
        <p14:creationId xmlns:p14="http://schemas.microsoft.com/office/powerpoint/2010/main" val="2689930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a:extLst>
              <a:ext uri="{FF2B5EF4-FFF2-40B4-BE49-F238E27FC236}">
                <a16:creationId xmlns:a16="http://schemas.microsoft.com/office/drawing/2014/main" id="{69C80F48-7ED5-4F55-9BC9-0ABEC2F51693}"/>
              </a:ext>
            </a:extLst>
          </p:cNvPr>
          <p:cNvSpPr>
            <a:spLocks noGrp="1" noChangeArrowheads="1"/>
          </p:cNvSpPr>
          <p:nvPr>
            <p:ph type="title"/>
          </p:nvPr>
        </p:nvSpPr>
        <p:spPr>
          <a:xfrm>
            <a:off x="1043608" y="458566"/>
            <a:ext cx="7794625" cy="703263"/>
          </a:xfrm>
        </p:spPr>
        <p:txBody>
          <a:bodyPr/>
          <a:lstStyle/>
          <a:p>
            <a:pPr eaLnBrk="1" hangingPunct="1">
              <a:defRPr/>
            </a:pPr>
            <a:r>
              <a:rPr lang="ja-JP" altLang="en-US" sz="3692" dirty="0">
                <a:latin typeface="ＭＳ Ｐゴシック" panose="020B0600070205080204" pitchFamily="50" charset="-128"/>
              </a:rPr>
              <a:t>地域データの推計方法例</a:t>
            </a:r>
          </a:p>
        </p:txBody>
      </p:sp>
      <p:sp>
        <p:nvSpPr>
          <p:cNvPr id="54276" name="Rectangle 3">
            <a:extLst>
              <a:ext uri="{FF2B5EF4-FFF2-40B4-BE49-F238E27FC236}">
                <a16:creationId xmlns:a16="http://schemas.microsoft.com/office/drawing/2014/main" id="{3B4031E9-5A1F-450E-B4DA-94B6F04F69D3}"/>
              </a:ext>
            </a:extLst>
          </p:cNvPr>
          <p:cNvSpPr>
            <a:spLocks noGrp="1" noChangeArrowheads="1"/>
          </p:cNvSpPr>
          <p:nvPr>
            <p:ph type="body" idx="1"/>
          </p:nvPr>
        </p:nvSpPr>
        <p:spPr>
          <a:xfrm>
            <a:off x="188181" y="1412776"/>
            <a:ext cx="8767638" cy="3687763"/>
          </a:xfrm>
        </p:spPr>
        <p:txBody>
          <a:bodyPr/>
          <a:lstStyle/>
          <a:p>
            <a:pPr eaLnBrk="1" hangingPunct="1">
              <a:buFont typeface="Wingdings" panose="05000000000000000000" pitchFamily="2" charset="2"/>
              <a:buNone/>
              <a:defRPr/>
            </a:pPr>
            <a:r>
              <a:rPr lang="ja-JP" altLang="en-US" dirty="0">
                <a:latin typeface="ＭＳ Ｐゴシック" panose="020B0600070205080204" pitchFamily="50" charset="-128"/>
              </a:rPr>
              <a:t>・全国値分割</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　地域値＝</a:t>
            </a:r>
            <a:r>
              <a:rPr lang="en-US" altLang="ja-JP" dirty="0">
                <a:latin typeface="ＭＳ Ｐゴシック" panose="020B0600070205080204" pitchFamily="50" charset="-128"/>
              </a:rPr>
              <a:t>①</a:t>
            </a:r>
            <a:r>
              <a:rPr lang="ja-JP" altLang="en-US" dirty="0">
                <a:latin typeface="ＭＳ Ｐゴシック" panose="020B0600070205080204" pitchFamily="50" charset="-128"/>
              </a:rPr>
              <a:t>全国当該係数</a:t>
            </a:r>
            <a:r>
              <a:rPr lang="en-US" altLang="ja-JP" dirty="0">
                <a:latin typeface="ＭＳ Ｐゴシック" panose="020B0600070205080204" pitchFamily="50" charset="-128"/>
              </a:rPr>
              <a:t>×②</a:t>
            </a:r>
            <a:r>
              <a:rPr lang="ja-JP" altLang="en-US" dirty="0">
                <a:latin typeface="ＭＳ Ｐゴシック" panose="020B0600070205080204" pitchFamily="50" charset="-128"/>
              </a:rPr>
              <a:t>分割比率</a:t>
            </a:r>
          </a:p>
          <a:p>
            <a:pPr eaLnBrk="1" hangingPunct="1">
              <a:buFont typeface="Wingdings" panose="05000000000000000000" pitchFamily="2" charset="2"/>
              <a:buNone/>
              <a:defRPr/>
            </a:pPr>
            <a:r>
              <a:rPr lang="ja-JP" altLang="en-US" sz="2800" dirty="0">
                <a:latin typeface="ＭＳ Ｐゴシック" panose="020B0600070205080204" pitchFamily="50" charset="-128"/>
              </a:rPr>
              <a:t>　分割比率資料：</a:t>
            </a:r>
            <a:r>
              <a:rPr lang="en-US" altLang="ja-JP" sz="2800" dirty="0">
                <a:latin typeface="ＭＳ Ｐゴシック" panose="020B0600070205080204" pitchFamily="50" charset="-128"/>
              </a:rPr>
              <a:t>GDP</a:t>
            </a:r>
            <a:r>
              <a:rPr lang="ja-JP" altLang="en-US" sz="2800" dirty="0">
                <a:latin typeface="ＭＳ Ｐゴシック" panose="020B0600070205080204" pitchFamily="50" charset="-128"/>
              </a:rPr>
              <a:t>、従業者数（経済センサス等）</a:t>
            </a:r>
          </a:p>
          <a:p>
            <a:pPr eaLnBrk="1" hangingPunct="1">
              <a:buFont typeface="Wingdings" panose="05000000000000000000" pitchFamily="2" charset="2"/>
              <a:buNone/>
              <a:defRPr/>
            </a:pPr>
            <a:r>
              <a:rPr lang="ja-JP" altLang="en-US" sz="2800" dirty="0">
                <a:latin typeface="ＭＳ Ｐゴシック" panose="020B0600070205080204" pitchFamily="50" charset="-128"/>
              </a:rPr>
              <a:t>　分割指標例：売上高、契約数、自動車保有台数等</a:t>
            </a:r>
            <a:endParaRPr lang="en-US" altLang="ja-JP" sz="2800"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・補助系列による延長推計</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sz="2800" dirty="0">
                <a:latin typeface="ＭＳ Ｐゴシック" panose="020B0600070205080204" pitchFamily="50" charset="-128"/>
              </a:rPr>
              <a:t>当該年度年間販売額＝</a:t>
            </a:r>
            <a:r>
              <a:rPr lang="en-US" altLang="ja-JP" sz="2800" dirty="0">
                <a:latin typeface="ＭＳ Ｐゴシック" panose="020B0600070205080204" pitchFamily="50" charset="-128"/>
              </a:rPr>
              <a:t>①</a:t>
            </a:r>
            <a:r>
              <a:rPr lang="ja-JP" altLang="en-US" sz="2800" dirty="0">
                <a:latin typeface="ＭＳ Ｐゴシック" panose="020B0600070205080204" pitchFamily="50" charset="-128"/>
              </a:rPr>
              <a:t>ベンチマーク値</a:t>
            </a:r>
            <a:r>
              <a:rPr lang="en-US" altLang="ja-JP" sz="2800" dirty="0">
                <a:latin typeface="ＭＳ Ｐゴシック" panose="020B0600070205080204" pitchFamily="50" charset="-128"/>
              </a:rPr>
              <a:t>×②</a:t>
            </a:r>
            <a:r>
              <a:rPr lang="ja-JP" altLang="en-US" sz="2800" dirty="0">
                <a:latin typeface="ＭＳ Ｐゴシック" panose="020B0600070205080204" pitchFamily="50" charset="-128"/>
              </a:rPr>
              <a:t>補助系列増減率</a:t>
            </a:r>
          </a:p>
          <a:p>
            <a:pPr eaLnBrk="1" hangingPunct="1">
              <a:buFont typeface="Wingdings" panose="05000000000000000000" pitchFamily="2" charset="2"/>
              <a:buNone/>
              <a:defRPr/>
            </a:pPr>
            <a:r>
              <a:rPr lang="en-US" altLang="ja-JP" sz="2800" dirty="0">
                <a:latin typeface="ＭＳ Ｐゴシック" panose="020B0600070205080204" pitchFamily="50" charset="-128"/>
              </a:rPr>
              <a:t>①</a:t>
            </a:r>
            <a:r>
              <a:rPr lang="ja-JP" altLang="en-US" sz="2800" dirty="0">
                <a:latin typeface="ＭＳ Ｐゴシック" panose="020B0600070205080204" pitchFamily="50" charset="-128"/>
              </a:rPr>
              <a:t>年間販売額（商業統計）年次データ（全数）、周期データ</a:t>
            </a:r>
          </a:p>
          <a:p>
            <a:pPr eaLnBrk="1" hangingPunct="1">
              <a:buFont typeface="Wingdings" panose="05000000000000000000" pitchFamily="2" charset="2"/>
              <a:buNone/>
              <a:defRPr/>
            </a:pPr>
            <a:r>
              <a:rPr lang="en-US" altLang="ja-JP" sz="2800" dirty="0">
                <a:latin typeface="ＭＳ Ｐゴシック" panose="020B0600070205080204" pitchFamily="50" charset="-128"/>
              </a:rPr>
              <a:t>②</a:t>
            </a:r>
            <a:r>
              <a:rPr lang="ja-JP" altLang="en-US" sz="2800" dirty="0">
                <a:latin typeface="ＭＳ Ｐゴシック" panose="020B0600070205080204" pitchFamily="50" charset="-128"/>
              </a:rPr>
              <a:t>商業販売額</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商業動態統計</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月次データ</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標本）、年次データ</a:t>
            </a:r>
          </a:p>
          <a:p>
            <a:pPr eaLnBrk="1" hangingPunct="1">
              <a:buFont typeface="Wingdings" panose="05000000000000000000" pitchFamily="2" charset="2"/>
              <a:buNone/>
              <a:defRPr/>
            </a:pPr>
            <a:endParaRPr lang="ja-JP" altLang="en-US" sz="2800"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48947947-C21B-4E85-89EB-69DE4B57FCDF}"/>
              </a:ext>
            </a:extLst>
          </p:cNvPr>
          <p:cNvSpPr>
            <a:spLocks noGrp="1"/>
          </p:cNvSpPr>
          <p:nvPr>
            <p:ph type="sldNum" sz="quarter" idx="12"/>
          </p:nvPr>
        </p:nvSpPr>
        <p:spPr/>
        <p:txBody>
          <a:bodyPr/>
          <a:lstStyle/>
          <a:p>
            <a:fld id="{C3E5A951-7667-4D52-808D-A2DABC3683DE}" type="slidenum">
              <a:rPr lang="ja-JP" altLang="en-US" smtClean="0"/>
              <a:pPr/>
              <a:t>38</a:t>
            </a:fld>
            <a:endParaRPr lang="en-US" altLang="ja-JP"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9ED8EA9B-5E6A-46B7-A388-699AD779E165}"/>
              </a:ext>
            </a:extLst>
          </p:cNvPr>
          <p:cNvSpPr>
            <a:spLocks noGrp="1" noChangeArrowheads="1"/>
          </p:cNvSpPr>
          <p:nvPr>
            <p:ph type="title"/>
          </p:nvPr>
        </p:nvSpPr>
        <p:spPr>
          <a:xfrm>
            <a:off x="899592" y="-573882"/>
            <a:ext cx="7793037" cy="1462087"/>
          </a:xfrm>
        </p:spPr>
        <p:txBody>
          <a:bodyPr/>
          <a:lstStyle/>
          <a:p>
            <a:pPr eaLnBrk="1" hangingPunct="1">
              <a:defRPr/>
            </a:pPr>
            <a:r>
              <a:rPr lang="ja-JP" altLang="ja-JP" sz="4000" dirty="0"/>
              <a:t>時系列データの断層処理</a:t>
            </a:r>
            <a:r>
              <a:rPr lang="ja-JP" altLang="en-US" sz="4000" dirty="0"/>
              <a:t>方法</a:t>
            </a:r>
            <a:endParaRPr lang="ja-JP" altLang="ja-JP" sz="4000" dirty="0"/>
          </a:p>
        </p:txBody>
      </p:sp>
      <p:sp>
        <p:nvSpPr>
          <p:cNvPr id="27652" name="Rectangle 3">
            <a:extLst>
              <a:ext uri="{FF2B5EF4-FFF2-40B4-BE49-F238E27FC236}">
                <a16:creationId xmlns:a16="http://schemas.microsoft.com/office/drawing/2014/main" id="{D0081CBF-3F46-4844-BF2F-D15A96D40B8C}"/>
              </a:ext>
            </a:extLst>
          </p:cNvPr>
          <p:cNvSpPr>
            <a:spLocks noGrp="1" noChangeArrowheads="1"/>
          </p:cNvSpPr>
          <p:nvPr>
            <p:ph type="body" idx="1"/>
          </p:nvPr>
        </p:nvSpPr>
        <p:spPr>
          <a:xfrm>
            <a:off x="396874" y="888205"/>
            <a:ext cx="8550275" cy="3798887"/>
          </a:xfrm>
        </p:spPr>
        <p:txBody>
          <a:bodyPr/>
          <a:lstStyle/>
          <a:p>
            <a:pPr eaLnBrk="1" hangingPunct="1">
              <a:buFont typeface="Wingdings" panose="05000000000000000000" pitchFamily="2" charset="2"/>
              <a:buNone/>
              <a:defRPr/>
            </a:pPr>
            <a:r>
              <a:rPr lang="ja-JP" altLang="en-US" dirty="0">
                <a:latin typeface="ＭＳ Ｐゴシック" panose="020B0600070205080204" pitchFamily="50" charset="-128"/>
              </a:rPr>
              <a:t>・</a:t>
            </a:r>
            <a:r>
              <a:rPr lang="ja-JP" altLang="ja-JP" dirty="0">
                <a:latin typeface="ＭＳ Ｐゴシック" panose="020B0600070205080204" pitchFamily="50" charset="-128"/>
              </a:rPr>
              <a:t>データの断層</a:t>
            </a:r>
            <a:endParaRPr lang="ja-JP" altLang="en-US" dirty="0">
              <a:latin typeface="ＭＳ Ｐゴシック" panose="020B0600070205080204" pitchFamily="50" charset="-128"/>
            </a:endParaRPr>
          </a:p>
          <a:p>
            <a:pPr eaLnBrk="1" hangingPunct="1">
              <a:buFont typeface="Wingdings" panose="05000000000000000000" pitchFamily="2" charset="2"/>
              <a:buNone/>
              <a:defRPr/>
            </a:pPr>
            <a:r>
              <a:rPr lang="ja-JP" altLang="ja-JP" sz="3323" dirty="0">
                <a:latin typeface="ＭＳ Ｐゴシック" panose="020B0600070205080204" pitchFamily="50" charset="-128"/>
              </a:rPr>
              <a:t>　</a:t>
            </a:r>
            <a:r>
              <a:rPr lang="ja-JP" altLang="ja-JP" sz="2800" dirty="0">
                <a:latin typeface="ＭＳ Ｐゴシック" panose="020B0600070205080204" pitchFamily="50" charset="-128"/>
              </a:rPr>
              <a:t>調査</a:t>
            </a:r>
            <a:r>
              <a:rPr lang="ja-JP" altLang="en-US" sz="2800" dirty="0">
                <a:latin typeface="ＭＳ Ｐゴシック" panose="020B0600070205080204" pitchFamily="50" charset="-128"/>
              </a:rPr>
              <a:t>方法、基準年</a:t>
            </a:r>
            <a:r>
              <a:rPr lang="ja-JP" altLang="ja-JP" sz="2800" dirty="0">
                <a:latin typeface="ＭＳ Ｐゴシック" panose="020B0600070205080204" pitchFamily="50" charset="-128"/>
              </a:rPr>
              <a:t>の変更によ</a:t>
            </a:r>
            <a:r>
              <a:rPr lang="ja-JP" altLang="en-US" sz="2800" dirty="0">
                <a:latin typeface="ＭＳ Ｐゴシック" panose="020B0600070205080204" pitchFamily="50" charset="-128"/>
              </a:rPr>
              <a:t>り実績値等と連続しない</a:t>
            </a:r>
            <a:endParaRPr lang="en-US" altLang="ja-JP" sz="2800" dirty="0">
              <a:latin typeface="ＭＳ Ｐゴシック" panose="020B0600070205080204" pitchFamily="50" charset="-128"/>
            </a:endParaRPr>
          </a:p>
          <a:p>
            <a:pPr eaLnBrk="1" hangingPunct="1">
              <a:buFont typeface="Wingdings" panose="05000000000000000000" pitchFamily="2" charset="2"/>
              <a:buNone/>
              <a:defRPr/>
            </a:pPr>
            <a:r>
              <a:rPr lang="ja-JP" altLang="en-US" sz="2800" dirty="0">
                <a:latin typeface="ＭＳ Ｐゴシック" panose="020B0600070205080204" pitchFamily="50" charset="-128"/>
              </a:rPr>
              <a:t>　断層を調整し、指数の連続性を確保する</a:t>
            </a:r>
          </a:p>
          <a:p>
            <a:pPr eaLnBrk="1" hangingPunct="1">
              <a:buFont typeface="Wingdings" panose="05000000000000000000" pitchFamily="2" charset="2"/>
              <a:buNone/>
              <a:defRPr/>
            </a:pPr>
            <a:r>
              <a:rPr lang="ja-JP" altLang="en-US" sz="3323" dirty="0">
                <a:latin typeface="ＭＳ Ｐゴシック" panose="020B0600070205080204" pitchFamily="50" charset="-128"/>
              </a:rPr>
              <a:t>・</a:t>
            </a:r>
            <a:r>
              <a:rPr lang="ja-JP" altLang="ja-JP" dirty="0">
                <a:latin typeface="ＭＳ Ｐゴシック" panose="020B0600070205080204" pitchFamily="50" charset="-128"/>
              </a:rPr>
              <a:t>断層処理の方法</a:t>
            </a:r>
            <a:r>
              <a:rPr lang="ja-JP" altLang="en-US" dirty="0">
                <a:latin typeface="ＭＳ Ｐゴシック" panose="020B0600070205080204" pitchFamily="50" charset="-128"/>
              </a:rPr>
              <a:t>　</a:t>
            </a:r>
            <a:r>
              <a:rPr lang="ja-JP" altLang="ja-JP" sz="2800" dirty="0">
                <a:latin typeface="ＭＳ Ｐゴシック" panose="020B0600070205080204" pitchFamily="50" charset="-128"/>
              </a:rPr>
              <a:t>接続係数（リンク係数）により行う</a:t>
            </a:r>
            <a:endParaRPr lang="en-US" altLang="ja-JP" sz="2800" dirty="0">
              <a:latin typeface="ＭＳ Ｐゴシック" panose="020B0600070205080204" pitchFamily="50" charset="-128"/>
            </a:endParaRPr>
          </a:p>
          <a:p>
            <a:pPr eaLnBrk="1" hangingPunct="1">
              <a:buFont typeface="Wingdings" panose="05000000000000000000" pitchFamily="2" charset="2"/>
              <a:buNone/>
              <a:defRPr/>
            </a:pPr>
            <a:r>
              <a:rPr lang="ja-JP" altLang="en-US" sz="2800" dirty="0">
                <a:latin typeface="ＭＳ Ｐゴシック" panose="020B0600070205080204" pitchFamily="50" charset="-128"/>
              </a:rPr>
              <a:t>　実数：過去の数値に遡及して修正</a:t>
            </a:r>
            <a:endParaRPr lang="en-US" altLang="ja-JP" sz="2800" dirty="0">
              <a:latin typeface="ＭＳ Ｐゴシック" panose="020B0600070205080204" pitchFamily="50" charset="-128"/>
            </a:endParaRPr>
          </a:p>
          <a:p>
            <a:pPr eaLnBrk="1" hangingPunct="1">
              <a:buFont typeface="Wingdings" panose="05000000000000000000" pitchFamily="2" charset="2"/>
              <a:buNone/>
              <a:defRPr/>
            </a:pPr>
            <a:r>
              <a:rPr lang="ja-JP" altLang="en-US" sz="2800" dirty="0">
                <a:latin typeface="ＭＳ Ｐゴシック" panose="020B0600070205080204" pitchFamily="50" charset="-128"/>
              </a:rPr>
              <a:t>　指数：将来の数値を修正</a:t>
            </a:r>
            <a:endParaRPr lang="en-US" altLang="ja-JP" sz="2800" dirty="0">
              <a:latin typeface="ＭＳ Ｐゴシック" panose="020B0600070205080204" pitchFamily="50" charset="-128"/>
            </a:endParaRPr>
          </a:p>
          <a:p>
            <a:pPr eaLnBrk="1" hangingPunct="1">
              <a:buFont typeface="Wingdings" panose="05000000000000000000" pitchFamily="2" charset="2"/>
              <a:buNone/>
              <a:defRPr/>
            </a:pPr>
            <a:endParaRPr lang="ja-JP" altLang="ja-JP"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2A73EE3A-45CB-4EEA-9D2A-CDE2AF948B9F}"/>
              </a:ext>
            </a:extLst>
          </p:cNvPr>
          <p:cNvSpPr>
            <a:spLocks noGrp="1"/>
          </p:cNvSpPr>
          <p:nvPr>
            <p:ph type="sldNum" sz="quarter" idx="12"/>
          </p:nvPr>
        </p:nvSpPr>
        <p:spPr/>
        <p:txBody>
          <a:bodyPr/>
          <a:lstStyle/>
          <a:p>
            <a:fld id="{C3E5A951-7667-4D52-808D-A2DABC3683DE}" type="slidenum">
              <a:rPr lang="ja-JP" altLang="en-US" smtClean="0"/>
              <a:pPr/>
              <a:t>39</a:t>
            </a:fld>
            <a:endParaRPr lang="en-US" altLang="ja-JP"/>
          </a:p>
        </p:txBody>
      </p:sp>
      <p:pic>
        <p:nvPicPr>
          <p:cNvPr id="83974" name="図 2">
            <a:extLst>
              <a:ext uri="{FF2B5EF4-FFF2-40B4-BE49-F238E27FC236}">
                <a16:creationId xmlns:a16="http://schemas.microsoft.com/office/drawing/2014/main" id="{B8034FB8-007B-42CB-A57F-A7B055672D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157286"/>
            <a:ext cx="7597775" cy="252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55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a16="http://schemas.microsoft.com/office/drawing/2014/main" id="{784B1C04-B23F-4D0E-B83F-5673A5EF8036}"/>
              </a:ext>
            </a:extLst>
          </p:cNvPr>
          <p:cNvSpPr>
            <a:spLocks noGrp="1" noChangeArrowheads="1"/>
          </p:cNvSpPr>
          <p:nvPr>
            <p:ph type="title" idx="4294967295"/>
          </p:nvPr>
        </p:nvSpPr>
        <p:spPr/>
        <p:txBody>
          <a:bodyPr/>
          <a:lstStyle/>
          <a:p>
            <a:pPr>
              <a:defRPr/>
            </a:pPr>
            <a:br>
              <a:rPr lang="en-US" altLang="ja-JP" sz="3692" dirty="0">
                <a:solidFill>
                  <a:srgbClr val="002060"/>
                </a:solidFill>
                <a:latin typeface="+mn-ea"/>
                <a:ea typeface="+mn-ea"/>
              </a:rPr>
            </a:br>
            <a:r>
              <a:rPr lang="ja-JP" altLang="en-US" sz="3692" dirty="0">
                <a:solidFill>
                  <a:srgbClr val="002060"/>
                </a:solidFill>
                <a:latin typeface="+mn-ea"/>
                <a:ea typeface="+mn-ea"/>
              </a:rPr>
              <a:t>統計を見る視点</a:t>
            </a:r>
            <a:endParaRPr lang="ja-JP" altLang="ja-JP" sz="3692" dirty="0">
              <a:solidFill>
                <a:srgbClr val="002060"/>
              </a:solidFill>
              <a:latin typeface="+mn-ea"/>
              <a:ea typeface="+mn-ea"/>
            </a:endParaRPr>
          </a:p>
        </p:txBody>
      </p:sp>
      <p:sp>
        <p:nvSpPr>
          <p:cNvPr id="63492" name="Rectangle 3">
            <a:extLst>
              <a:ext uri="{FF2B5EF4-FFF2-40B4-BE49-F238E27FC236}">
                <a16:creationId xmlns:a16="http://schemas.microsoft.com/office/drawing/2014/main" id="{D59FF0D8-51FD-48CD-89EE-5700CD4DF705}"/>
              </a:ext>
            </a:extLst>
          </p:cNvPr>
          <p:cNvSpPr>
            <a:spLocks noGrp="1" noChangeArrowheads="1"/>
          </p:cNvSpPr>
          <p:nvPr>
            <p:ph type="body" idx="4294967295"/>
          </p:nvPr>
        </p:nvSpPr>
        <p:spPr>
          <a:xfrm>
            <a:off x="166029" y="2122488"/>
            <a:ext cx="8758238" cy="4121150"/>
          </a:xfrm>
        </p:spPr>
        <p:txBody>
          <a:bodyPr/>
          <a:lstStyle/>
          <a:p>
            <a:pPr>
              <a:buFont typeface="Wingdings" panose="05000000000000000000" pitchFamily="2" charset="2"/>
              <a:buNone/>
              <a:defRPr/>
            </a:pPr>
            <a:r>
              <a:rPr lang="ja-JP" altLang="en-US" dirty="0">
                <a:latin typeface="+mn-ea"/>
              </a:rPr>
              <a:t>データをマップやグラフにより可視化することにより異なる視点から地域経済の特性や変化を探る</a:t>
            </a:r>
            <a:endParaRPr lang="en-US" altLang="ja-JP" dirty="0">
              <a:latin typeface="+mn-ea"/>
            </a:endParaRPr>
          </a:p>
          <a:p>
            <a:pPr>
              <a:buFont typeface="Wingdings" panose="05000000000000000000" pitchFamily="2" charset="2"/>
              <a:buNone/>
              <a:defRPr/>
            </a:pPr>
            <a:endParaRPr lang="en-US" altLang="ja-JP" dirty="0">
              <a:latin typeface="+mn-ea"/>
            </a:endParaRPr>
          </a:p>
          <a:p>
            <a:pPr>
              <a:buFont typeface="Wingdings" panose="05000000000000000000" pitchFamily="2" charset="2"/>
              <a:buNone/>
              <a:defRPr/>
            </a:pPr>
            <a:r>
              <a:rPr lang="ja-JP" altLang="en-US" sz="3323" dirty="0">
                <a:latin typeface="+mn-ea"/>
              </a:rPr>
              <a:t>・鳥の目：</a:t>
            </a:r>
            <a:r>
              <a:rPr lang="ja-JP" altLang="en-US" dirty="0">
                <a:latin typeface="+mn-ea"/>
              </a:rPr>
              <a:t>全体を俯瞰（全貌を一目でつかむ視点）</a:t>
            </a:r>
            <a:endParaRPr lang="en-US" altLang="ja-JP" dirty="0">
              <a:latin typeface="+mn-ea"/>
            </a:endParaRPr>
          </a:p>
          <a:p>
            <a:pPr>
              <a:buFont typeface="Wingdings" panose="05000000000000000000" pitchFamily="2" charset="2"/>
              <a:buNone/>
              <a:defRPr/>
            </a:pPr>
            <a:r>
              <a:rPr lang="ja-JP" altLang="en-US" sz="3323" dirty="0">
                <a:latin typeface="+mn-ea"/>
              </a:rPr>
              <a:t>・虫の目：</a:t>
            </a:r>
            <a:r>
              <a:rPr lang="ja-JP" altLang="en-US" dirty="0">
                <a:latin typeface="+mn-ea"/>
              </a:rPr>
              <a:t>細部に着目（注目ポイントをフォーカスする視点）</a:t>
            </a:r>
            <a:endParaRPr lang="en-US" altLang="ja-JP" dirty="0">
              <a:latin typeface="+mn-ea"/>
            </a:endParaRPr>
          </a:p>
          <a:p>
            <a:pPr>
              <a:buFont typeface="Wingdings" panose="05000000000000000000" pitchFamily="2" charset="2"/>
              <a:buNone/>
              <a:defRPr/>
            </a:pPr>
            <a:r>
              <a:rPr lang="ja-JP" altLang="en-US" sz="3323" dirty="0">
                <a:latin typeface="+mn-ea"/>
              </a:rPr>
              <a:t>・魚の目：</a:t>
            </a:r>
            <a:r>
              <a:rPr lang="ja-JP" altLang="en-US" dirty="0">
                <a:latin typeface="+mn-ea"/>
              </a:rPr>
              <a:t>潮目を読む</a:t>
            </a:r>
            <a:r>
              <a:rPr lang="en-US" altLang="ja-JP" dirty="0">
                <a:latin typeface="+mn-ea"/>
              </a:rPr>
              <a:t>(</a:t>
            </a:r>
            <a:r>
              <a:rPr lang="ja-JP" altLang="en-US" dirty="0">
                <a:latin typeface="+mn-ea"/>
              </a:rPr>
              <a:t>時間経過を意識した視点）</a:t>
            </a:r>
            <a:endParaRPr lang="en-US" altLang="ja-JP" dirty="0">
              <a:latin typeface="+mn-ea"/>
            </a:endParaRPr>
          </a:p>
        </p:txBody>
      </p:sp>
      <p:sp>
        <p:nvSpPr>
          <p:cNvPr id="2" name="スライド番号プレースホルダー 1">
            <a:extLst>
              <a:ext uri="{FF2B5EF4-FFF2-40B4-BE49-F238E27FC236}">
                <a16:creationId xmlns:a16="http://schemas.microsoft.com/office/drawing/2014/main" id="{B565B58B-6EB6-4CF8-9FE2-86E6EC4C8CFC}"/>
              </a:ext>
            </a:extLst>
          </p:cNvPr>
          <p:cNvSpPr>
            <a:spLocks noGrp="1"/>
          </p:cNvSpPr>
          <p:nvPr>
            <p:ph type="sldNum" sz="quarter" idx="12"/>
          </p:nvPr>
        </p:nvSpPr>
        <p:spPr/>
        <p:txBody>
          <a:bodyPr/>
          <a:lstStyle/>
          <a:p>
            <a:fld id="{3248CFC3-8C02-4276-BF62-7B8C95F3E952}" type="slidenum">
              <a:rPr lang="ja-JP" altLang="en-US" smtClean="0"/>
              <a:pPr/>
              <a:t>4</a:t>
            </a:fld>
            <a:endParaRPr lang="en-US" altLang="ja-JP"/>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323E8DD4-CC3B-436E-912F-B1E052492C2C}"/>
              </a:ext>
            </a:extLst>
          </p:cNvPr>
          <p:cNvSpPr>
            <a:spLocks noGrp="1" noChangeArrowheads="1"/>
          </p:cNvSpPr>
          <p:nvPr>
            <p:ph type="title"/>
          </p:nvPr>
        </p:nvSpPr>
        <p:spPr/>
        <p:txBody>
          <a:bodyPr/>
          <a:lstStyle/>
          <a:p>
            <a:pPr eaLnBrk="1" hangingPunct="1">
              <a:defRPr/>
            </a:pPr>
            <a:r>
              <a:rPr lang="ja-JP" altLang="en-US" sz="4000" dirty="0">
                <a:latin typeface="ＭＳ Ｐゴシック" panose="020B0600070205080204" pitchFamily="50" charset="-128"/>
              </a:rPr>
              <a:t>まとめ</a:t>
            </a:r>
            <a:br>
              <a:rPr lang="en-US" altLang="ja-JP" sz="3692" dirty="0">
                <a:latin typeface="ＭＳ Ｐゴシック" panose="020B0600070205080204" pitchFamily="50" charset="-128"/>
              </a:rPr>
            </a:br>
            <a:r>
              <a:rPr lang="ja-JP" altLang="en-US" sz="3600" dirty="0">
                <a:latin typeface="ＭＳ Ｐゴシック" panose="020B0600070205080204" pitchFamily="50" charset="-128"/>
              </a:rPr>
              <a:t>経済指標の利用に向けて</a:t>
            </a:r>
            <a:endParaRPr lang="ja-JP" altLang="ja-JP" sz="3600" dirty="0">
              <a:latin typeface="ＭＳ Ｐゴシック" panose="020B0600070205080204" pitchFamily="50" charset="-128"/>
            </a:endParaRPr>
          </a:p>
        </p:txBody>
      </p:sp>
      <p:sp>
        <p:nvSpPr>
          <p:cNvPr id="78851" name="Rectangle 3">
            <a:extLst>
              <a:ext uri="{FF2B5EF4-FFF2-40B4-BE49-F238E27FC236}">
                <a16:creationId xmlns:a16="http://schemas.microsoft.com/office/drawing/2014/main" id="{73B5CFFC-8D75-461B-9B19-79562D16055B}"/>
              </a:ext>
            </a:extLst>
          </p:cNvPr>
          <p:cNvSpPr>
            <a:spLocks noGrp="1" noChangeArrowheads="1"/>
          </p:cNvSpPr>
          <p:nvPr>
            <p:ph type="body" idx="1"/>
          </p:nvPr>
        </p:nvSpPr>
        <p:spPr>
          <a:xfrm>
            <a:off x="250825" y="2165350"/>
            <a:ext cx="8367713" cy="4121150"/>
          </a:xfrm>
        </p:spPr>
        <p:txBody>
          <a:bodyPr/>
          <a:lstStyle/>
          <a:p>
            <a:pPr eaLnBrk="1" hangingPunct="1">
              <a:buFont typeface="Wingdings" panose="05000000000000000000" pitchFamily="2" charset="2"/>
              <a:buNone/>
              <a:defRPr/>
            </a:pPr>
            <a:r>
              <a:rPr lang="ja-JP" altLang="ja-JP" dirty="0">
                <a:latin typeface="ＭＳ Ｐゴシック" panose="020B0600070205080204" pitchFamily="50" charset="-128"/>
              </a:rPr>
              <a:t>１</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地域の経済と産業の関係が読み解ける</a:t>
            </a:r>
            <a:endParaRPr lang="ja-JP" altLang="en-US"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ja-JP" dirty="0">
                <a:latin typeface="ＭＳ Ｐゴシック" panose="020B0600070205080204" pitchFamily="50" charset="-128"/>
              </a:rPr>
              <a:t>→</a:t>
            </a:r>
            <a:r>
              <a:rPr lang="ja-JP" altLang="en-US" dirty="0">
                <a:latin typeface="ＭＳ Ｐゴシック" panose="020B0600070205080204" pitchFamily="50" charset="-128"/>
              </a:rPr>
              <a:t>構造分析、水準分析（指標、統計量）</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２</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地域の自立性と産業基盤の把握できる</a:t>
            </a:r>
            <a:endParaRPr lang="ja-JP" altLang="en-US"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ja-JP" dirty="0">
                <a:latin typeface="ＭＳ Ｐゴシック" panose="020B0600070205080204" pitchFamily="50" charset="-128"/>
              </a:rPr>
              <a:t>→</a:t>
            </a:r>
            <a:r>
              <a:rPr lang="ja-JP" altLang="en-US" dirty="0">
                <a:latin typeface="ＭＳ Ｐゴシック" panose="020B0600070205080204" pitchFamily="50" charset="-128"/>
              </a:rPr>
              <a:t>傾向分析、規模分析（分類組み替え）</a:t>
            </a:r>
          </a:p>
          <a:p>
            <a:pPr eaLnBrk="1" hangingPunct="1">
              <a:buFont typeface="Wingdings" panose="05000000000000000000" pitchFamily="2" charset="2"/>
              <a:buNone/>
              <a:defRPr/>
            </a:pPr>
            <a:r>
              <a:rPr lang="ja-JP" altLang="ja-JP" dirty="0">
                <a:latin typeface="ＭＳ Ｐゴシック" panose="020B0600070205080204" pitchFamily="50" charset="-128"/>
              </a:rPr>
              <a:t>３</a:t>
            </a:r>
            <a:r>
              <a:rPr lang="en-US" altLang="ja-JP" dirty="0">
                <a:latin typeface="ＭＳ Ｐゴシック" panose="020B0600070205080204" pitchFamily="50" charset="-128"/>
              </a:rPr>
              <a:t> </a:t>
            </a:r>
            <a:r>
              <a:rPr lang="ja-JP" altLang="ja-JP" dirty="0">
                <a:latin typeface="ＭＳ Ｐゴシック" panose="020B0600070205080204" pitchFamily="50" charset="-128"/>
              </a:rPr>
              <a:t>地域間や自治体レベルの特徴が見える</a:t>
            </a:r>
            <a:endParaRPr lang="ja-JP" altLang="en-US" dirty="0">
              <a:latin typeface="ＭＳ Ｐゴシック" panose="020B0600070205080204" pitchFamily="50" charset="-128"/>
            </a:endParaRPr>
          </a:p>
          <a:p>
            <a:pPr eaLnBrk="1" hangingPunct="1">
              <a:buFont typeface="Wingdings" panose="05000000000000000000" pitchFamily="2" charset="2"/>
              <a:buNone/>
              <a:defRPr/>
            </a:pPr>
            <a:r>
              <a:rPr lang="ja-JP" altLang="ja-JP" dirty="0">
                <a:latin typeface="ＭＳ Ｐゴシック" panose="020B0600070205080204" pitchFamily="50" charset="-128"/>
              </a:rPr>
              <a:t>　</a:t>
            </a:r>
            <a:r>
              <a:rPr lang="en-US" altLang="ja-JP" dirty="0">
                <a:latin typeface="ＭＳ Ｐゴシック" panose="020B0600070205080204" pitchFamily="50" charset="-128"/>
              </a:rPr>
              <a:t> </a:t>
            </a:r>
            <a:r>
              <a:rPr lang="ja-JP" altLang="ja-JP" dirty="0">
                <a:latin typeface="ＭＳ Ｐゴシック" panose="020B0600070205080204" pitchFamily="50" charset="-128"/>
              </a:rPr>
              <a:t>→質的分析（人口・就業者１人当たり係数）</a:t>
            </a:r>
            <a:endParaRPr lang="ja-JP" altLang="en-US" dirty="0">
              <a:latin typeface="ＭＳ Ｐゴシック" panose="020B0600070205080204" pitchFamily="50" charset="-128"/>
            </a:endParaRPr>
          </a:p>
          <a:p>
            <a:pPr eaLnBrk="1" hangingPunct="1">
              <a:buFont typeface="Wingdings" panose="05000000000000000000" pitchFamily="2" charset="2"/>
              <a:buNone/>
              <a:defRPr/>
            </a:pPr>
            <a:r>
              <a:rPr lang="ja-JP" altLang="ja-JP" sz="2800" dirty="0">
                <a:latin typeface="ＭＳ Ｐゴシック" panose="020B0600070205080204" pitchFamily="50" charset="-128"/>
              </a:rPr>
              <a:t>※政策ニーズをデータ加工により客観</a:t>
            </a:r>
            <a:r>
              <a:rPr lang="ja-JP" altLang="en-US" sz="2800" dirty="0">
                <a:latin typeface="ＭＳ Ｐゴシック" panose="020B0600070205080204" pitchFamily="50" charset="-128"/>
              </a:rPr>
              <a:t>データ</a:t>
            </a:r>
            <a:r>
              <a:rPr lang="ja-JP" altLang="ja-JP" sz="2800" dirty="0">
                <a:latin typeface="ＭＳ Ｐゴシック" panose="020B0600070205080204" pitchFamily="50" charset="-128"/>
              </a:rPr>
              <a:t>化により課題発見、政策評価に活用</a:t>
            </a:r>
          </a:p>
          <a:p>
            <a:pPr eaLnBrk="1" hangingPunct="1">
              <a:buFont typeface="Wingdings" panose="05000000000000000000" pitchFamily="2" charset="2"/>
              <a:buNone/>
              <a:defRPr/>
            </a:pPr>
            <a:endParaRPr lang="ja-JP" altLang="ja-JP" sz="2585"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B526E6E7-1D86-4E7E-B655-1CE7A07B6D6A}"/>
              </a:ext>
            </a:extLst>
          </p:cNvPr>
          <p:cNvSpPr>
            <a:spLocks noGrp="1"/>
          </p:cNvSpPr>
          <p:nvPr>
            <p:ph type="sldNum" sz="quarter" idx="12"/>
          </p:nvPr>
        </p:nvSpPr>
        <p:spPr/>
        <p:txBody>
          <a:bodyPr/>
          <a:lstStyle/>
          <a:p>
            <a:fld id="{C3E5A951-7667-4D52-808D-A2DABC3683DE}" type="slidenum">
              <a:rPr lang="ja-JP" altLang="en-US" smtClean="0"/>
              <a:pPr/>
              <a:t>40</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5">
            <a:extLst>
              <a:ext uri="{FF2B5EF4-FFF2-40B4-BE49-F238E27FC236}">
                <a16:creationId xmlns:a16="http://schemas.microsoft.com/office/drawing/2014/main" id="{61A07548-44F8-4119-BEE8-FF840149F125}"/>
              </a:ext>
            </a:extLst>
          </p:cNvPr>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lgn="r" eaLnBrk="1" hangingPunct="1">
              <a:spcBef>
                <a:spcPct val="0"/>
              </a:spcBef>
              <a:buClrTx/>
              <a:buSzTx/>
              <a:buFontTx/>
              <a:buNone/>
            </a:pPr>
            <a:fld id="{31621669-444E-4DA1-A3F6-CB9D7D27BED8}" type="slidenum">
              <a:rPr kumimoji="0" lang="ja-JP" altLang="en-US" sz="1400"/>
              <a:pPr algn="r" eaLnBrk="1" hangingPunct="1">
                <a:spcBef>
                  <a:spcPct val="0"/>
                </a:spcBef>
                <a:buClrTx/>
                <a:buSzTx/>
                <a:buFontTx/>
                <a:buNone/>
              </a:pPr>
              <a:t>5</a:t>
            </a:fld>
            <a:endParaRPr kumimoji="0" lang="en-US" altLang="ja-JP" sz="1400"/>
          </a:p>
        </p:txBody>
      </p:sp>
      <p:sp>
        <p:nvSpPr>
          <p:cNvPr id="132099" name="Rectangle 2">
            <a:extLst>
              <a:ext uri="{FF2B5EF4-FFF2-40B4-BE49-F238E27FC236}">
                <a16:creationId xmlns:a16="http://schemas.microsoft.com/office/drawing/2014/main" id="{E3B7425C-5B89-482C-9149-77D45AD77E8F}"/>
              </a:ext>
            </a:extLst>
          </p:cNvPr>
          <p:cNvSpPr>
            <a:spLocks noGrp="1" noChangeArrowheads="1"/>
          </p:cNvSpPr>
          <p:nvPr>
            <p:ph type="title" idx="4294967295"/>
          </p:nvPr>
        </p:nvSpPr>
        <p:spPr>
          <a:xfrm>
            <a:off x="1046163" y="0"/>
            <a:ext cx="7900987" cy="1462087"/>
          </a:xfrm>
        </p:spPr>
        <p:txBody>
          <a:bodyPr/>
          <a:lstStyle/>
          <a:p>
            <a:pPr eaLnBrk="1" hangingPunct="1">
              <a:defRPr/>
            </a:pPr>
            <a:r>
              <a:rPr lang="ja-JP" altLang="en-US" sz="4000" dirty="0">
                <a:solidFill>
                  <a:schemeClr val="tx1"/>
                </a:solidFill>
                <a:latin typeface="+mn-ea"/>
                <a:ea typeface="+mn-ea"/>
              </a:rPr>
              <a:t>地域経済を読む経済統計データ</a:t>
            </a:r>
          </a:p>
        </p:txBody>
      </p:sp>
      <p:sp>
        <p:nvSpPr>
          <p:cNvPr id="132100" name="Rectangle 3">
            <a:extLst>
              <a:ext uri="{FF2B5EF4-FFF2-40B4-BE49-F238E27FC236}">
                <a16:creationId xmlns:a16="http://schemas.microsoft.com/office/drawing/2014/main" id="{AF5965AC-670B-4F62-AD00-96B69A7C8700}"/>
              </a:ext>
            </a:extLst>
          </p:cNvPr>
          <p:cNvSpPr>
            <a:spLocks noGrp="1" noChangeArrowheads="1"/>
          </p:cNvSpPr>
          <p:nvPr>
            <p:ph type="body" idx="4294967295"/>
          </p:nvPr>
        </p:nvSpPr>
        <p:spPr>
          <a:xfrm>
            <a:off x="179388" y="1844675"/>
            <a:ext cx="8775700" cy="5013325"/>
          </a:xfrm>
        </p:spPr>
        <p:txBody>
          <a:bodyPr/>
          <a:lstStyle/>
          <a:p>
            <a:pPr eaLnBrk="1" hangingPunct="1">
              <a:lnSpc>
                <a:spcPct val="90000"/>
              </a:lnSpc>
              <a:buFont typeface="Wingdings" panose="05000000000000000000" pitchFamily="2" charset="2"/>
              <a:buNone/>
              <a:defRPr/>
            </a:pPr>
            <a:r>
              <a:rPr lang="ja-JP" altLang="en-US" sz="3600" dirty="0">
                <a:latin typeface="+mn-ea"/>
              </a:rPr>
              <a:t>・県</a:t>
            </a:r>
            <a:r>
              <a:rPr lang="en-US" altLang="ja-JP" sz="3600" dirty="0">
                <a:latin typeface="+mn-ea"/>
              </a:rPr>
              <a:t>GDP</a:t>
            </a:r>
            <a:r>
              <a:rPr lang="ja-JP" altLang="en-US" sz="3600" dirty="0">
                <a:latin typeface="+mn-ea"/>
              </a:rPr>
              <a:t>確報（</a:t>
            </a:r>
            <a:r>
              <a:rPr lang="en-US" altLang="ja-JP" sz="3600" dirty="0">
                <a:latin typeface="+mn-ea"/>
              </a:rPr>
              <a:t>10</a:t>
            </a:r>
            <a:r>
              <a:rPr lang="ja-JP" altLang="en-US" sz="3600" dirty="0">
                <a:latin typeface="+mn-ea"/>
              </a:rPr>
              <a:t>年～</a:t>
            </a:r>
            <a:r>
              <a:rPr lang="en-US" altLang="ja-JP" sz="3600" dirty="0">
                <a:latin typeface="+mn-ea"/>
              </a:rPr>
              <a:t>2</a:t>
            </a:r>
            <a:r>
              <a:rPr lang="ja-JP" altLang="en-US" sz="3600" dirty="0">
                <a:latin typeface="+mn-ea"/>
              </a:rPr>
              <a:t>年前）</a:t>
            </a:r>
          </a:p>
          <a:p>
            <a:pPr eaLnBrk="1" hangingPunct="1">
              <a:lnSpc>
                <a:spcPct val="90000"/>
              </a:lnSpc>
              <a:buFont typeface="Wingdings" panose="05000000000000000000" pitchFamily="2" charset="2"/>
              <a:buNone/>
              <a:defRPr/>
            </a:pPr>
            <a:r>
              <a:rPr lang="ja-JP" altLang="en-US" sz="3600" dirty="0">
                <a:latin typeface="+mn-ea"/>
              </a:rPr>
              <a:t>　</a:t>
            </a:r>
            <a:r>
              <a:rPr lang="en-US" altLang="ja-JP" sz="2800" dirty="0">
                <a:latin typeface="+mn-ea"/>
              </a:rPr>
              <a:t>→</a:t>
            </a:r>
            <a:r>
              <a:rPr lang="ja-JP" altLang="en-US" sz="2800" dirty="0">
                <a:latin typeface="+mn-ea"/>
              </a:rPr>
              <a:t>地域統計資料をもとに推計、加工統計（毎年度遡及改定）</a:t>
            </a:r>
            <a:endParaRPr lang="en-US" altLang="ja-JP" sz="2800" dirty="0">
              <a:latin typeface="+mn-ea"/>
            </a:endParaRPr>
          </a:p>
          <a:p>
            <a:pPr eaLnBrk="1" hangingPunct="1">
              <a:lnSpc>
                <a:spcPct val="90000"/>
              </a:lnSpc>
              <a:buFont typeface="Wingdings" panose="05000000000000000000" pitchFamily="2" charset="2"/>
              <a:buNone/>
              <a:defRPr/>
            </a:pPr>
            <a:r>
              <a:rPr lang="ja-JP" altLang="en-US" sz="3600" dirty="0">
                <a:latin typeface="+mn-ea"/>
              </a:rPr>
              <a:t>・県</a:t>
            </a:r>
            <a:r>
              <a:rPr lang="en-US" altLang="ja-JP" sz="3600" dirty="0">
                <a:latin typeface="+mn-ea"/>
              </a:rPr>
              <a:t>GDP</a:t>
            </a:r>
            <a:r>
              <a:rPr lang="ja-JP" altLang="en-US" sz="3600" dirty="0">
                <a:latin typeface="+mn-ea"/>
              </a:rPr>
              <a:t>速報（足元</a:t>
            </a:r>
            <a:r>
              <a:rPr lang="en-US" altLang="ja-JP" sz="3600" dirty="0">
                <a:latin typeface="+mn-ea"/>
              </a:rPr>
              <a:t>3</a:t>
            </a:r>
            <a:r>
              <a:rPr lang="ja-JP" altLang="en-US" sz="3600" dirty="0">
                <a:latin typeface="+mn-ea"/>
              </a:rPr>
              <a:t>か月～</a:t>
            </a:r>
            <a:r>
              <a:rPr lang="en-US" altLang="ja-JP" sz="3600" dirty="0">
                <a:latin typeface="+mn-ea"/>
              </a:rPr>
              <a:t>1</a:t>
            </a:r>
            <a:r>
              <a:rPr lang="ja-JP" altLang="en-US" sz="3600" dirty="0">
                <a:latin typeface="+mn-ea"/>
              </a:rPr>
              <a:t>年前）</a:t>
            </a:r>
          </a:p>
          <a:p>
            <a:pPr eaLnBrk="1" hangingPunct="1">
              <a:lnSpc>
                <a:spcPct val="90000"/>
              </a:lnSpc>
              <a:buFont typeface="Wingdings" panose="05000000000000000000" pitchFamily="2" charset="2"/>
              <a:buNone/>
              <a:defRPr/>
            </a:pPr>
            <a:r>
              <a:rPr lang="ja-JP" altLang="en-US" sz="3600" dirty="0">
                <a:latin typeface="+mn-ea"/>
              </a:rPr>
              <a:t>　</a:t>
            </a:r>
            <a:r>
              <a:rPr lang="en-US" altLang="ja-JP" sz="2800" dirty="0">
                <a:latin typeface="+mn-ea"/>
              </a:rPr>
              <a:t>→</a:t>
            </a:r>
            <a:r>
              <a:rPr lang="ja-JP" altLang="en-US" sz="2800" dirty="0">
                <a:latin typeface="+mn-ea"/>
              </a:rPr>
              <a:t>推計データの制約から統計的手法（回帰分析等）により推計</a:t>
            </a:r>
          </a:p>
          <a:p>
            <a:pPr eaLnBrk="1" hangingPunct="1">
              <a:lnSpc>
                <a:spcPct val="90000"/>
              </a:lnSpc>
              <a:buFont typeface="Wingdings" panose="05000000000000000000" pitchFamily="2" charset="2"/>
              <a:buNone/>
              <a:defRPr/>
            </a:pPr>
            <a:r>
              <a:rPr lang="ja-JP" altLang="en-US" sz="3600" dirty="0">
                <a:latin typeface="+mn-ea"/>
              </a:rPr>
              <a:t>・県</a:t>
            </a:r>
            <a:r>
              <a:rPr lang="en-US" altLang="ja-JP" sz="3600" dirty="0">
                <a:latin typeface="+mn-ea"/>
              </a:rPr>
              <a:t>GDP</a:t>
            </a:r>
            <a:r>
              <a:rPr lang="ja-JP" altLang="en-US" sz="3600" dirty="0">
                <a:latin typeface="+mn-ea"/>
              </a:rPr>
              <a:t>将来推計</a:t>
            </a:r>
            <a:r>
              <a:rPr lang="en-US" altLang="ja-JP" sz="3600" dirty="0">
                <a:latin typeface="+mn-ea"/>
              </a:rPr>
              <a:t>(5</a:t>
            </a:r>
            <a:r>
              <a:rPr lang="ja-JP" altLang="en-US" sz="3600" dirty="0">
                <a:latin typeface="+mn-ea"/>
              </a:rPr>
              <a:t>～</a:t>
            </a:r>
            <a:r>
              <a:rPr lang="en-US" altLang="ja-JP" sz="3600" dirty="0">
                <a:latin typeface="+mn-ea"/>
              </a:rPr>
              <a:t>10</a:t>
            </a:r>
            <a:r>
              <a:rPr lang="ja-JP" altLang="en-US" sz="3600" dirty="0">
                <a:latin typeface="+mn-ea"/>
              </a:rPr>
              <a:t>年後）</a:t>
            </a:r>
          </a:p>
          <a:p>
            <a:pPr eaLnBrk="1" hangingPunct="1">
              <a:lnSpc>
                <a:spcPct val="90000"/>
              </a:lnSpc>
              <a:buFont typeface="Wingdings" panose="05000000000000000000" pitchFamily="2" charset="2"/>
              <a:buNone/>
              <a:defRPr/>
            </a:pPr>
            <a:r>
              <a:rPr lang="ja-JP" altLang="en-US" sz="3600" dirty="0">
                <a:latin typeface="+mn-ea"/>
              </a:rPr>
              <a:t>　</a:t>
            </a:r>
            <a:r>
              <a:rPr lang="en-US" altLang="ja-JP" sz="2800" dirty="0">
                <a:latin typeface="+mn-ea"/>
              </a:rPr>
              <a:t>→</a:t>
            </a:r>
            <a:r>
              <a:rPr lang="ja-JP" altLang="en-US" sz="2800" dirty="0">
                <a:latin typeface="+mn-ea"/>
              </a:rPr>
              <a:t>複数の前提条件をもとに経済モデル（生産関数等）により推計</a:t>
            </a:r>
          </a:p>
        </p:txBody>
      </p:sp>
      <p:sp>
        <p:nvSpPr>
          <p:cNvPr id="2" name="スライド番号プレースホルダー 1">
            <a:extLst>
              <a:ext uri="{FF2B5EF4-FFF2-40B4-BE49-F238E27FC236}">
                <a16:creationId xmlns:a16="http://schemas.microsoft.com/office/drawing/2014/main" id="{EB206EC9-EF47-4464-9CD2-60D454F1CEC3}"/>
              </a:ext>
            </a:extLst>
          </p:cNvPr>
          <p:cNvSpPr>
            <a:spLocks noGrp="1"/>
          </p:cNvSpPr>
          <p:nvPr>
            <p:ph type="sldNum" sz="quarter" idx="12"/>
          </p:nvPr>
        </p:nvSpPr>
        <p:spPr/>
        <p:txBody>
          <a:bodyPr/>
          <a:lstStyle/>
          <a:p>
            <a:fld id="{3248CFC3-8C02-4276-BF62-7B8C95F3E952}" type="slidenum">
              <a:rPr lang="ja-JP" altLang="en-US"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a:extLst>
              <a:ext uri="{FF2B5EF4-FFF2-40B4-BE49-F238E27FC236}">
                <a16:creationId xmlns:a16="http://schemas.microsoft.com/office/drawing/2014/main" id="{D8B382B5-E95E-4D46-B2D5-3C84A49D6FCD}"/>
              </a:ext>
            </a:extLst>
          </p:cNvPr>
          <p:cNvSpPr>
            <a:spLocks noGrp="1" noChangeArrowheads="1"/>
          </p:cNvSpPr>
          <p:nvPr>
            <p:ph type="title" idx="4294967295"/>
          </p:nvPr>
        </p:nvSpPr>
        <p:spPr>
          <a:xfrm>
            <a:off x="675481" y="-243408"/>
            <a:ext cx="7793037" cy="1462087"/>
          </a:xfrm>
        </p:spPr>
        <p:txBody>
          <a:bodyPr/>
          <a:lstStyle/>
          <a:p>
            <a:pPr>
              <a:defRPr/>
            </a:pPr>
            <a:r>
              <a:rPr lang="ja-JP" altLang="en-US" sz="4000" dirty="0">
                <a:solidFill>
                  <a:schemeClr val="tx1"/>
                </a:solidFill>
                <a:latin typeface="+mn-ea"/>
                <a:ea typeface="+mn-ea"/>
              </a:rPr>
              <a:t>地域別経済構造比較データ</a:t>
            </a:r>
            <a:endParaRPr lang="ja-JP" altLang="ja-JP" sz="4000" dirty="0">
              <a:solidFill>
                <a:schemeClr val="tx1"/>
              </a:solidFill>
              <a:latin typeface="+mn-ea"/>
              <a:ea typeface="+mn-ea"/>
            </a:endParaRPr>
          </a:p>
        </p:txBody>
      </p:sp>
      <p:sp>
        <p:nvSpPr>
          <p:cNvPr id="63492" name="Rectangle 3">
            <a:extLst>
              <a:ext uri="{FF2B5EF4-FFF2-40B4-BE49-F238E27FC236}">
                <a16:creationId xmlns:a16="http://schemas.microsoft.com/office/drawing/2014/main" id="{35D4CC86-BA5E-4654-AD63-950D82C286E7}"/>
              </a:ext>
            </a:extLst>
          </p:cNvPr>
          <p:cNvSpPr>
            <a:spLocks noGrp="1" noChangeArrowheads="1"/>
          </p:cNvSpPr>
          <p:nvPr>
            <p:ph type="body" idx="4294967295"/>
          </p:nvPr>
        </p:nvSpPr>
        <p:spPr>
          <a:xfrm>
            <a:off x="-1" y="1555830"/>
            <a:ext cx="9143999" cy="4679950"/>
          </a:xfrm>
        </p:spPr>
        <p:txBody>
          <a:bodyPr/>
          <a:lstStyle/>
          <a:p>
            <a:pPr>
              <a:buFont typeface="Wingdings" panose="05000000000000000000" pitchFamily="2" charset="2"/>
              <a:buNone/>
              <a:defRPr/>
            </a:pPr>
            <a:r>
              <a:rPr lang="ja-JP" altLang="en-US" dirty="0">
                <a:latin typeface="+mn-ea"/>
              </a:rPr>
              <a:t>・経済構造</a:t>
            </a:r>
            <a:r>
              <a:rPr lang="ja-JP" altLang="en-US" sz="2800" dirty="0">
                <a:latin typeface="+mn-ea"/>
              </a:rPr>
              <a:t>（地域経済の特色）</a:t>
            </a:r>
            <a:endParaRPr lang="en-US" altLang="ja-JP" sz="2800" dirty="0">
              <a:latin typeface="+mn-ea"/>
            </a:endParaRPr>
          </a:p>
          <a:p>
            <a:pPr>
              <a:buFont typeface="Wingdings" panose="05000000000000000000" pitchFamily="2" charset="2"/>
              <a:buNone/>
              <a:defRPr/>
            </a:pPr>
            <a:r>
              <a:rPr lang="ja-JP" altLang="en-US" dirty="0">
                <a:latin typeface="+mn-ea"/>
              </a:rPr>
              <a:t>　</a:t>
            </a:r>
            <a:r>
              <a:rPr lang="ja-JP" altLang="en-US" sz="2800" dirty="0">
                <a:latin typeface="+mn-ea"/>
              </a:rPr>
              <a:t>企業数・事業所数、従業者数、製造品出荷額等</a:t>
            </a:r>
            <a:r>
              <a:rPr lang="en-US" altLang="ja-JP" sz="2800" dirty="0">
                <a:latin typeface="+mn-ea"/>
              </a:rPr>
              <a:t>(</a:t>
            </a:r>
            <a:r>
              <a:rPr lang="ja-JP" altLang="en-US" sz="2800" dirty="0">
                <a:latin typeface="+mn-ea"/>
              </a:rPr>
              <a:t>製造業）、年間商品販売額</a:t>
            </a:r>
            <a:r>
              <a:rPr lang="en-US" altLang="ja-JP" sz="2800" dirty="0">
                <a:latin typeface="+mn-ea"/>
              </a:rPr>
              <a:t>(</a:t>
            </a:r>
            <a:r>
              <a:rPr lang="ja-JP" altLang="en-US" sz="2800" dirty="0">
                <a:latin typeface="+mn-ea"/>
              </a:rPr>
              <a:t>商業）等</a:t>
            </a:r>
            <a:endParaRPr lang="en-US" altLang="ja-JP" sz="2800" dirty="0">
              <a:latin typeface="+mn-ea"/>
            </a:endParaRPr>
          </a:p>
          <a:p>
            <a:pPr>
              <a:buFont typeface="Wingdings" panose="05000000000000000000" pitchFamily="2" charset="2"/>
              <a:buNone/>
              <a:defRPr/>
            </a:pPr>
            <a:r>
              <a:rPr lang="ja-JP" altLang="en-US" dirty="0">
                <a:latin typeface="+mn-ea"/>
              </a:rPr>
              <a:t>・企業活動</a:t>
            </a:r>
            <a:r>
              <a:rPr lang="ja-JP" altLang="en-US" sz="2800" dirty="0">
                <a:latin typeface="+mn-ea"/>
              </a:rPr>
              <a:t>（地域企業の現状）</a:t>
            </a:r>
            <a:endParaRPr lang="en-US" altLang="ja-JP" sz="2800" dirty="0">
              <a:latin typeface="+mn-ea"/>
            </a:endParaRPr>
          </a:p>
          <a:p>
            <a:pPr>
              <a:buFont typeface="Wingdings" panose="05000000000000000000" pitchFamily="2" charset="2"/>
              <a:buNone/>
              <a:defRPr/>
            </a:pPr>
            <a:r>
              <a:rPr lang="ja-JP" altLang="en-US" dirty="0">
                <a:latin typeface="+mn-ea"/>
              </a:rPr>
              <a:t>　</a:t>
            </a:r>
            <a:r>
              <a:rPr lang="ja-JP" altLang="en-US" sz="2800" dirty="0">
                <a:latin typeface="+mn-ea"/>
              </a:rPr>
              <a:t>開廃業比率、黒字・赤字企業比率</a:t>
            </a:r>
            <a:endParaRPr lang="en-US" altLang="ja-JP" sz="2800" dirty="0">
              <a:latin typeface="+mn-ea"/>
            </a:endParaRPr>
          </a:p>
          <a:p>
            <a:pPr>
              <a:buFont typeface="Wingdings" panose="05000000000000000000" pitchFamily="2" charset="2"/>
              <a:buNone/>
              <a:defRPr/>
            </a:pPr>
            <a:r>
              <a:rPr lang="ja-JP" altLang="en-US" dirty="0">
                <a:latin typeface="+mn-ea"/>
              </a:rPr>
              <a:t>・労働環境</a:t>
            </a:r>
            <a:r>
              <a:rPr lang="ja-JP" altLang="en-US" sz="2800" dirty="0">
                <a:latin typeface="+mn-ea"/>
              </a:rPr>
              <a:t>（地域労働環境）</a:t>
            </a:r>
            <a:endParaRPr lang="en-US" altLang="ja-JP" sz="2800" dirty="0">
              <a:latin typeface="+mn-ea"/>
            </a:endParaRPr>
          </a:p>
          <a:p>
            <a:pPr>
              <a:buFont typeface="Wingdings" panose="05000000000000000000" pitchFamily="2" charset="2"/>
              <a:buNone/>
              <a:defRPr/>
            </a:pPr>
            <a:r>
              <a:rPr lang="ja-JP" altLang="en-US" dirty="0">
                <a:latin typeface="+mn-ea"/>
              </a:rPr>
              <a:t>　</a:t>
            </a:r>
            <a:r>
              <a:rPr lang="ja-JP" altLang="en-US" sz="2800" dirty="0">
                <a:latin typeface="+mn-ea"/>
              </a:rPr>
              <a:t>有効求人倍率、一人当たり賃金等</a:t>
            </a:r>
            <a:endParaRPr lang="en-US" altLang="ja-JP" sz="2800" dirty="0">
              <a:latin typeface="+mn-ea"/>
            </a:endParaRPr>
          </a:p>
          <a:p>
            <a:pPr>
              <a:buFont typeface="Wingdings" panose="05000000000000000000" pitchFamily="2" charset="2"/>
              <a:buNone/>
              <a:defRPr/>
            </a:pPr>
            <a:r>
              <a:rPr lang="ja-JP" altLang="en-US" dirty="0">
                <a:latin typeface="+mn-ea"/>
              </a:rPr>
              <a:t>・地方財政</a:t>
            </a:r>
            <a:r>
              <a:rPr lang="ja-JP" altLang="en-US" sz="2800" dirty="0">
                <a:latin typeface="+mn-ea"/>
              </a:rPr>
              <a:t>（地域財政状況）</a:t>
            </a:r>
            <a:endParaRPr lang="en-US" altLang="ja-JP" sz="2800" dirty="0">
              <a:latin typeface="+mn-ea"/>
            </a:endParaRPr>
          </a:p>
          <a:p>
            <a:pPr>
              <a:buFont typeface="Wingdings" panose="05000000000000000000" pitchFamily="2" charset="2"/>
              <a:buNone/>
              <a:defRPr/>
            </a:pPr>
            <a:r>
              <a:rPr lang="ja-JP" altLang="en-US" dirty="0">
                <a:latin typeface="+mn-ea"/>
              </a:rPr>
              <a:t>　</a:t>
            </a:r>
            <a:r>
              <a:rPr lang="ja-JP" altLang="en-US" sz="2800" dirty="0">
                <a:latin typeface="+mn-ea"/>
              </a:rPr>
              <a:t>一人当たり地方税（市県民税、法人事業税）等</a:t>
            </a:r>
            <a:endParaRPr lang="ja-JP" altLang="ja-JP" sz="2800" dirty="0">
              <a:latin typeface="+mn-ea"/>
            </a:endParaRPr>
          </a:p>
        </p:txBody>
      </p:sp>
      <p:sp>
        <p:nvSpPr>
          <p:cNvPr id="2" name="スライド番号プレースホルダー 1">
            <a:extLst>
              <a:ext uri="{FF2B5EF4-FFF2-40B4-BE49-F238E27FC236}">
                <a16:creationId xmlns:a16="http://schemas.microsoft.com/office/drawing/2014/main" id="{29030CC4-2F21-4517-8F34-965159AE1AE6}"/>
              </a:ext>
            </a:extLst>
          </p:cNvPr>
          <p:cNvSpPr>
            <a:spLocks noGrp="1"/>
          </p:cNvSpPr>
          <p:nvPr>
            <p:ph type="sldNum" sz="quarter" idx="12"/>
          </p:nvPr>
        </p:nvSpPr>
        <p:spPr/>
        <p:txBody>
          <a:bodyPr/>
          <a:lstStyle/>
          <a:p>
            <a:fld id="{3248CFC3-8C02-4276-BF62-7B8C95F3E952}" type="slidenum">
              <a:rPr lang="ja-JP" altLang="en-US"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80545C6-B785-4618-8905-C77B48FF057D}"/>
              </a:ext>
            </a:extLst>
          </p:cNvPr>
          <p:cNvSpPr>
            <a:spLocks noGrp="1" noChangeArrowheads="1"/>
          </p:cNvSpPr>
          <p:nvPr>
            <p:ph type="title"/>
          </p:nvPr>
        </p:nvSpPr>
        <p:spPr>
          <a:xfrm>
            <a:off x="654140" y="21349"/>
            <a:ext cx="7793037" cy="1462087"/>
          </a:xfrm>
        </p:spPr>
        <p:txBody>
          <a:bodyPr/>
          <a:lstStyle/>
          <a:p>
            <a:pPr eaLnBrk="1" hangingPunct="1">
              <a:defRPr/>
            </a:pPr>
            <a:br>
              <a:rPr lang="en-US" altLang="ja-JP" sz="3692" dirty="0">
                <a:solidFill>
                  <a:schemeClr val="tx1"/>
                </a:solidFill>
                <a:latin typeface="+mn-ea"/>
                <a:ea typeface="+mn-ea"/>
              </a:rPr>
            </a:br>
            <a:r>
              <a:rPr lang="ja-JP" altLang="en-US" sz="4000" dirty="0">
                <a:solidFill>
                  <a:schemeClr val="tx1"/>
                </a:solidFill>
                <a:latin typeface="+mn-ea"/>
                <a:ea typeface="+mn-ea"/>
              </a:rPr>
              <a:t>２ 地域経済統計概要</a:t>
            </a:r>
            <a:r>
              <a:rPr lang="en-US" altLang="ja-JP" sz="4000" dirty="0">
                <a:solidFill>
                  <a:schemeClr val="tx1"/>
                </a:solidFill>
                <a:latin typeface="+mn-ea"/>
                <a:ea typeface="+mn-ea"/>
              </a:rPr>
              <a:t>1</a:t>
            </a:r>
            <a:r>
              <a:rPr lang="ja-JP" altLang="en-US" sz="4000" dirty="0">
                <a:solidFill>
                  <a:schemeClr val="tx1"/>
                </a:solidFill>
                <a:latin typeface="+mn-ea"/>
                <a:ea typeface="+mn-ea"/>
              </a:rPr>
              <a:t>　</a:t>
            </a:r>
            <a:r>
              <a:rPr lang="en-US" altLang="ja-JP" sz="4000" dirty="0">
                <a:solidFill>
                  <a:schemeClr val="tx1"/>
                </a:solidFill>
                <a:latin typeface="+mn-ea"/>
                <a:ea typeface="+mn-ea"/>
              </a:rPr>
              <a:t>GDP</a:t>
            </a:r>
            <a:r>
              <a:rPr lang="ja-JP" altLang="en-US" sz="4000" dirty="0">
                <a:solidFill>
                  <a:schemeClr val="tx1"/>
                </a:solidFill>
                <a:latin typeface="+mn-ea"/>
                <a:ea typeface="+mn-ea"/>
              </a:rPr>
              <a:t>統計</a:t>
            </a:r>
            <a:br>
              <a:rPr lang="en-US" altLang="ja-JP" sz="4000" dirty="0">
                <a:solidFill>
                  <a:schemeClr val="tx1"/>
                </a:solidFill>
                <a:latin typeface="+mn-ea"/>
                <a:ea typeface="+mn-ea"/>
              </a:rPr>
            </a:br>
            <a:r>
              <a:rPr lang="en-US" altLang="ja-JP" sz="3600" dirty="0">
                <a:solidFill>
                  <a:schemeClr val="tx1"/>
                </a:solidFill>
                <a:latin typeface="+mn-ea"/>
                <a:ea typeface="+mn-ea"/>
              </a:rPr>
              <a:t>GDP</a:t>
            </a:r>
            <a:r>
              <a:rPr lang="ja-JP" altLang="en-US" sz="3600" dirty="0">
                <a:solidFill>
                  <a:schemeClr val="tx1"/>
                </a:solidFill>
                <a:latin typeface="+mn-ea"/>
                <a:ea typeface="+mn-ea"/>
              </a:rPr>
              <a:t>統計（国民経済計算）概要</a:t>
            </a:r>
            <a:endParaRPr lang="ja-JP" altLang="ja-JP" sz="3600" dirty="0">
              <a:solidFill>
                <a:schemeClr val="tx1"/>
              </a:solidFill>
              <a:latin typeface="+mn-ea"/>
              <a:ea typeface="+mn-ea"/>
            </a:endParaRPr>
          </a:p>
        </p:txBody>
      </p:sp>
      <p:sp>
        <p:nvSpPr>
          <p:cNvPr id="90115" name="Rectangle 3">
            <a:extLst>
              <a:ext uri="{FF2B5EF4-FFF2-40B4-BE49-F238E27FC236}">
                <a16:creationId xmlns:a16="http://schemas.microsoft.com/office/drawing/2014/main" id="{0E6C00A7-687F-4247-AC29-1A9EB62E3975}"/>
              </a:ext>
            </a:extLst>
          </p:cNvPr>
          <p:cNvSpPr>
            <a:spLocks noGrp="1" noChangeArrowheads="1"/>
          </p:cNvSpPr>
          <p:nvPr>
            <p:ph type="body" idx="1"/>
          </p:nvPr>
        </p:nvSpPr>
        <p:spPr>
          <a:xfrm>
            <a:off x="70978" y="1772816"/>
            <a:ext cx="8959362" cy="3892062"/>
          </a:xfrm>
        </p:spPr>
        <p:txBody>
          <a:bodyPr/>
          <a:lstStyle/>
          <a:p>
            <a:pPr eaLnBrk="1" hangingPunct="1">
              <a:buNone/>
              <a:defRPr/>
            </a:pPr>
            <a:r>
              <a:rPr lang="ja-JP" altLang="en-US" sz="2800" dirty="0"/>
              <a:t>国の経済全体の仕組みを体系的に整理・集計したマクロ経済統計体系　</a:t>
            </a:r>
            <a:r>
              <a:rPr lang="en-US" altLang="ja-JP" dirty="0">
                <a:latin typeface="+mn-ea"/>
              </a:rPr>
              <a:t>SNA</a:t>
            </a:r>
            <a:r>
              <a:rPr lang="en-US" altLang="ja-JP" sz="2800" dirty="0">
                <a:latin typeface="+mn-ea"/>
              </a:rPr>
              <a:t>(System of National Accounts)</a:t>
            </a:r>
            <a:r>
              <a:rPr lang="ja-JP" altLang="en-US" dirty="0">
                <a:latin typeface="+mn-ea"/>
              </a:rPr>
              <a:t>：</a:t>
            </a:r>
            <a:endParaRPr lang="en-US" altLang="ja-JP" dirty="0">
              <a:latin typeface="+mn-ea"/>
            </a:endParaRPr>
          </a:p>
          <a:p>
            <a:pPr eaLnBrk="1" hangingPunct="1">
              <a:buNone/>
              <a:defRPr/>
            </a:pPr>
            <a:r>
              <a:rPr lang="ja-JP" altLang="en-US" dirty="0">
                <a:latin typeface="+mn-ea"/>
              </a:rPr>
              <a:t>　</a:t>
            </a:r>
            <a:r>
              <a:rPr lang="ja-JP" altLang="en-US" sz="2800" dirty="0">
                <a:latin typeface="+mn-ea"/>
              </a:rPr>
              <a:t>生産、分配、支出、資本蓄積のフロー面と資産、負債、国富のストック面を推計</a:t>
            </a:r>
            <a:endParaRPr lang="en-US" altLang="ja-JP" sz="2800" dirty="0">
              <a:latin typeface="+mn-ea"/>
            </a:endParaRPr>
          </a:p>
          <a:p>
            <a:pPr eaLnBrk="1" hangingPunct="1">
              <a:buFont typeface="Wingdings" panose="05000000000000000000" pitchFamily="2" charset="2"/>
              <a:buNone/>
              <a:defRPr/>
            </a:pPr>
            <a:r>
              <a:rPr lang="ja-JP" altLang="en-US" dirty="0">
                <a:latin typeface="+mn-ea"/>
              </a:rPr>
              <a:t>　</a:t>
            </a:r>
            <a:r>
              <a:rPr lang="en-US" altLang="ja-JP" sz="2800" dirty="0">
                <a:latin typeface="+mn-ea"/>
              </a:rPr>
              <a:t>※</a:t>
            </a:r>
            <a:r>
              <a:rPr lang="ja-JP" altLang="en-US" sz="2800" dirty="0">
                <a:latin typeface="+mn-ea"/>
              </a:rPr>
              <a:t>国際統計基準（国際連合）に基づき作成</a:t>
            </a:r>
            <a:endParaRPr lang="en-US" altLang="ja-JP" sz="2800" dirty="0">
              <a:latin typeface="+mn-ea"/>
            </a:endParaRPr>
          </a:p>
          <a:p>
            <a:pPr eaLnBrk="1" hangingPunct="1">
              <a:buFont typeface="Wingdings" panose="05000000000000000000" pitchFamily="2" charset="2"/>
              <a:buNone/>
              <a:defRPr/>
            </a:pPr>
            <a:r>
              <a:rPr lang="ja-JP" altLang="en-US" dirty="0">
                <a:latin typeface="+mn-ea"/>
              </a:rPr>
              <a:t>・内閣府経済社会総合研究所が作成</a:t>
            </a:r>
            <a:endParaRPr lang="en-US" altLang="ja-JP" dirty="0">
              <a:latin typeface="+mn-ea"/>
            </a:endParaRPr>
          </a:p>
          <a:p>
            <a:pPr eaLnBrk="1" hangingPunct="1">
              <a:buFont typeface="Wingdings" panose="05000000000000000000" pitchFamily="2" charset="2"/>
              <a:buNone/>
              <a:defRPr/>
            </a:pPr>
            <a:r>
              <a:rPr lang="ja-JP" altLang="en-US" dirty="0">
                <a:latin typeface="+mn-ea"/>
              </a:rPr>
              <a:t>　年次推計（確報）、四半期推計</a:t>
            </a:r>
            <a:r>
              <a:rPr lang="ja-JP" altLang="en-US" sz="2800" dirty="0">
                <a:latin typeface="+mn-ea"/>
              </a:rPr>
              <a:t>（</a:t>
            </a:r>
            <a:r>
              <a:rPr lang="en-US" altLang="ja-JP" sz="2800" dirty="0">
                <a:latin typeface="+mn-ea"/>
              </a:rPr>
              <a:t>1</a:t>
            </a:r>
            <a:r>
              <a:rPr lang="ja-JP" altLang="en-US" sz="2800" dirty="0">
                <a:latin typeface="+mn-ea"/>
              </a:rPr>
              <a:t>次速報・</a:t>
            </a:r>
            <a:r>
              <a:rPr lang="en-US" altLang="ja-JP" sz="2800" dirty="0">
                <a:latin typeface="+mn-ea"/>
              </a:rPr>
              <a:t>2</a:t>
            </a:r>
            <a:r>
              <a:rPr lang="ja-JP" altLang="en-US" sz="2800" dirty="0">
                <a:latin typeface="+mn-ea"/>
              </a:rPr>
              <a:t>次速報）</a:t>
            </a:r>
            <a:endParaRPr lang="en-US" altLang="ja-JP" sz="2800" dirty="0">
              <a:latin typeface="+mn-ea"/>
            </a:endParaRPr>
          </a:p>
          <a:p>
            <a:pPr eaLnBrk="1" hangingPunct="1">
              <a:buFont typeface="Wingdings" panose="05000000000000000000" pitchFamily="2" charset="2"/>
              <a:buNone/>
              <a:defRPr/>
            </a:pPr>
            <a:r>
              <a:rPr lang="ja-JP" altLang="en-US" dirty="0">
                <a:latin typeface="+mn-ea"/>
              </a:rPr>
              <a:t>・県民経済計算</a:t>
            </a:r>
            <a:r>
              <a:rPr lang="en-US" altLang="ja-JP" dirty="0">
                <a:latin typeface="+mn-ea"/>
              </a:rPr>
              <a:t>(</a:t>
            </a:r>
            <a:r>
              <a:rPr lang="ja-JP" altLang="en-US" dirty="0">
                <a:latin typeface="+mn-ea"/>
              </a:rPr>
              <a:t>都道府県作成</a:t>
            </a:r>
            <a:r>
              <a:rPr lang="en-US" altLang="ja-JP" dirty="0">
                <a:latin typeface="+mn-ea"/>
              </a:rPr>
              <a:t>)</a:t>
            </a:r>
          </a:p>
          <a:p>
            <a:pPr eaLnBrk="1" hangingPunct="1">
              <a:buNone/>
              <a:defRPr/>
            </a:pPr>
            <a:r>
              <a:rPr lang="ja-JP" altLang="en-US" dirty="0">
                <a:latin typeface="+mn-ea"/>
              </a:rPr>
              <a:t>　</a:t>
            </a:r>
            <a:r>
              <a:rPr lang="ja-JP" altLang="en-US" sz="2400" dirty="0">
                <a:latin typeface="+mn-ea"/>
                <a:hlinkClick r:id="rId3"/>
              </a:rPr>
              <a:t>県民経済計算 </a:t>
            </a:r>
            <a:r>
              <a:rPr lang="en-US" altLang="ja-JP" sz="2400" dirty="0">
                <a:latin typeface="+mn-ea"/>
                <a:hlinkClick r:id="rId3"/>
              </a:rPr>
              <a:t>: </a:t>
            </a:r>
            <a:r>
              <a:rPr lang="ja-JP" altLang="en-US" sz="2400" dirty="0">
                <a:latin typeface="+mn-ea"/>
                <a:hlinkClick r:id="rId3"/>
              </a:rPr>
              <a:t>経済社会総合研究所 </a:t>
            </a:r>
            <a:r>
              <a:rPr lang="en-US" altLang="ja-JP" sz="2400" dirty="0">
                <a:latin typeface="+mn-ea"/>
                <a:hlinkClick r:id="rId3"/>
              </a:rPr>
              <a:t>- </a:t>
            </a:r>
            <a:r>
              <a:rPr lang="ja-JP" altLang="en-US" sz="2400" dirty="0">
                <a:latin typeface="+mn-ea"/>
                <a:hlinkClick r:id="rId3"/>
              </a:rPr>
              <a:t>内閣府 </a:t>
            </a:r>
            <a:r>
              <a:rPr lang="en-US" altLang="ja-JP" sz="2400" dirty="0">
                <a:latin typeface="+mn-ea"/>
                <a:hlinkClick r:id="rId3"/>
              </a:rPr>
              <a:t>(cao.go.jp)</a:t>
            </a:r>
            <a:endParaRPr lang="en-US" altLang="ja-JP" sz="2400" dirty="0">
              <a:latin typeface="+mn-ea"/>
            </a:endParaRPr>
          </a:p>
          <a:p>
            <a:pPr eaLnBrk="1" hangingPunct="1">
              <a:buFont typeface="Wingdings" panose="05000000000000000000" pitchFamily="2" charset="2"/>
              <a:buNone/>
              <a:defRPr/>
            </a:pPr>
            <a:endParaRPr lang="en-US" altLang="ja-JP" sz="3323" dirty="0">
              <a:latin typeface="+mn-ea"/>
            </a:endParaRPr>
          </a:p>
          <a:p>
            <a:pPr eaLnBrk="1" hangingPunct="1">
              <a:buFont typeface="Wingdings" panose="05000000000000000000" pitchFamily="2" charset="2"/>
              <a:buNone/>
              <a:defRPr/>
            </a:pPr>
            <a:endParaRPr lang="ja-JP" altLang="ja-JP" dirty="0">
              <a:latin typeface="+mn-ea"/>
            </a:endParaRPr>
          </a:p>
        </p:txBody>
      </p:sp>
      <p:sp>
        <p:nvSpPr>
          <p:cNvPr id="15364" name="スライド番号プレースホルダー 1">
            <a:extLst>
              <a:ext uri="{FF2B5EF4-FFF2-40B4-BE49-F238E27FC236}">
                <a16:creationId xmlns:a16="http://schemas.microsoft.com/office/drawing/2014/main" id="{7A0D49DE-A86E-42AF-8E2E-A284FF861651}"/>
              </a:ext>
            </a:extLst>
          </p:cNvPr>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338C2C96-46A2-41EA-9CEA-E4035303FDA7}" type="slidenum">
              <a:rPr kumimoji="0" lang="ja-JP" altLang="en-US" sz="1292"/>
              <a:pPr>
                <a:spcBef>
                  <a:spcPct val="0"/>
                </a:spcBef>
                <a:buClrTx/>
                <a:buSzTx/>
                <a:buFontTx/>
                <a:buNone/>
              </a:pPr>
              <a:t>7</a:t>
            </a:fld>
            <a:endParaRPr kumimoji="0" lang="en-US" altLang="ja-JP" sz="1292"/>
          </a:p>
        </p:txBody>
      </p:sp>
    </p:spTree>
    <p:extLst>
      <p:ext uri="{BB962C8B-B14F-4D97-AF65-F5344CB8AC3E}">
        <p14:creationId xmlns:p14="http://schemas.microsoft.com/office/powerpoint/2010/main" val="4148573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7E5D89D6-475E-452B-ADEA-127125293E75}"/>
              </a:ext>
            </a:extLst>
          </p:cNvPr>
          <p:cNvSpPr>
            <a:spLocks noGrp="1" noChangeArrowheads="1"/>
          </p:cNvSpPr>
          <p:nvPr>
            <p:ph type="title"/>
          </p:nvPr>
        </p:nvSpPr>
        <p:spPr>
          <a:xfrm>
            <a:off x="456245" y="295375"/>
            <a:ext cx="8231509" cy="1033462"/>
          </a:xfrm>
        </p:spPr>
        <p:txBody>
          <a:bodyPr lIns="84992" tIns="42497" rIns="84992" bIns="42497"/>
          <a:lstStyle/>
          <a:p>
            <a:pPr eaLnBrk="1" hangingPunct="1">
              <a:defRPr/>
            </a:pPr>
            <a:r>
              <a:rPr lang="ja-JP" altLang="en-US" sz="4000" dirty="0"/>
              <a:t>県民経済計算時系列データ</a:t>
            </a:r>
            <a:br>
              <a:rPr lang="en-US" altLang="ja-JP" sz="4000" dirty="0"/>
            </a:br>
            <a:r>
              <a:rPr lang="zh-TW" altLang="en-US" sz="2800" dirty="0">
                <a:hlinkClick r:id="rId3"/>
              </a:rPr>
              <a:t>兵庫県／県民経済計算 </a:t>
            </a:r>
            <a:r>
              <a:rPr lang="en-US" altLang="zh-TW" sz="2800" dirty="0">
                <a:hlinkClick r:id="rId3"/>
              </a:rPr>
              <a:t>(hyogo.lg.jp)</a:t>
            </a:r>
            <a:endParaRPr lang="ja-JP" altLang="ja-JP" sz="2800" dirty="0">
              <a:latin typeface="ＭＳ Ｐゴシック" panose="020B0600070205080204" pitchFamily="50" charset="-128"/>
            </a:endParaRPr>
          </a:p>
        </p:txBody>
      </p:sp>
      <p:sp>
        <p:nvSpPr>
          <p:cNvPr id="77827" name="Rectangle 3">
            <a:extLst>
              <a:ext uri="{FF2B5EF4-FFF2-40B4-BE49-F238E27FC236}">
                <a16:creationId xmlns:a16="http://schemas.microsoft.com/office/drawing/2014/main" id="{A703138C-FCC2-4193-A57D-FAFEB0A85F55}"/>
              </a:ext>
            </a:extLst>
          </p:cNvPr>
          <p:cNvSpPr>
            <a:spLocks noGrp="1" noChangeArrowheads="1"/>
          </p:cNvSpPr>
          <p:nvPr>
            <p:ph type="body" idx="1"/>
          </p:nvPr>
        </p:nvSpPr>
        <p:spPr>
          <a:xfrm>
            <a:off x="179512" y="1355828"/>
            <a:ext cx="8767638" cy="3798888"/>
          </a:xfrm>
        </p:spPr>
        <p:txBody>
          <a:bodyPr lIns="84992" tIns="42497" rIns="84992" bIns="42497"/>
          <a:lstStyle/>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長期時系列　</a:t>
            </a:r>
            <a:r>
              <a:rPr lang="en-US" altLang="ja-JP" sz="2800" dirty="0">
                <a:latin typeface="ＭＳ Ｐゴシック" panose="020B0600070205080204" pitchFamily="50" charset="-128"/>
              </a:rPr>
              <a:t>※</a:t>
            </a:r>
            <a:r>
              <a:rPr lang="en-US" altLang="ja-JP" sz="2800" dirty="0">
                <a:latin typeface="+mn-ea"/>
              </a:rPr>
              <a:t>SNA</a:t>
            </a:r>
            <a:r>
              <a:rPr lang="ja-JP" altLang="en-US" sz="2800" dirty="0">
                <a:latin typeface="+mn-ea"/>
              </a:rPr>
              <a:t>統計基準・基準年（価格体系評価）</a:t>
            </a:r>
            <a:endParaRPr lang="en-US" altLang="ja-JP" sz="2800" dirty="0">
              <a:latin typeface="+mn-ea"/>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1955</a:t>
            </a:r>
            <a:r>
              <a:rPr lang="ja-JP" altLang="en-US" dirty="0">
                <a:latin typeface="ＭＳ Ｐゴシック" panose="020B0600070205080204" pitchFamily="50" charset="-128"/>
              </a:rPr>
              <a:t>～</a:t>
            </a:r>
            <a:r>
              <a:rPr lang="en-US" altLang="ja-JP" dirty="0">
                <a:latin typeface="ＭＳ Ｐゴシック" panose="020B0600070205080204" pitchFamily="50" charset="-128"/>
              </a:rPr>
              <a:t>74</a:t>
            </a:r>
            <a:r>
              <a:rPr lang="ja-JP" altLang="en-US" dirty="0">
                <a:latin typeface="ＭＳ Ｐゴシック" panose="020B0600070205080204" pitchFamily="50" charset="-128"/>
              </a:rPr>
              <a:t>年度：概念調整方式</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1975</a:t>
            </a:r>
            <a:r>
              <a:rPr lang="ja-JP" altLang="en-US" dirty="0">
                <a:latin typeface="ＭＳ Ｐゴシック" panose="020B0600070205080204" pitchFamily="50" charset="-128"/>
              </a:rPr>
              <a:t>～</a:t>
            </a:r>
            <a:r>
              <a:rPr lang="en-US" altLang="ja-JP" dirty="0">
                <a:latin typeface="ＭＳ Ｐゴシック" panose="020B0600070205080204" pitchFamily="50" charset="-128"/>
              </a:rPr>
              <a:t>89</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1968</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1990</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1990</a:t>
            </a:r>
            <a:r>
              <a:rPr lang="ja-JP" altLang="en-US" dirty="0">
                <a:latin typeface="ＭＳ Ｐゴシック" panose="020B0600070205080204" pitchFamily="50" charset="-128"/>
              </a:rPr>
              <a:t>～</a:t>
            </a:r>
            <a:r>
              <a:rPr lang="en-US" altLang="ja-JP" dirty="0">
                <a:latin typeface="ＭＳ Ｐゴシック" panose="020B0600070205080204" pitchFamily="50" charset="-128"/>
              </a:rPr>
              <a:t>95</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1995</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1996</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年ＳＮＡ </a:t>
            </a:r>
            <a:r>
              <a:rPr lang="en-US" altLang="ja-JP" dirty="0">
                <a:latin typeface="ＭＳ Ｐゴシック" panose="020B0600070205080204" pitchFamily="50" charset="-128"/>
              </a:rPr>
              <a:t>2000</a:t>
            </a:r>
            <a:r>
              <a:rPr lang="ja-JP" altLang="en-US" dirty="0">
                <a:latin typeface="ＭＳ Ｐゴシック" panose="020B0600070205080204" pitchFamily="50" charset="-128"/>
              </a:rPr>
              <a:t>年基準</a:t>
            </a: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2001</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2009</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1993</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2005</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現行時系列</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2006</a:t>
            </a:r>
            <a:r>
              <a:rPr lang="ja-JP" altLang="en-US" dirty="0">
                <a:latin typeface="ＭＳ Ｐゴシック" panose="020B0600070205080204" pitchFamily="50" charset="-128"/>
              </a:rPr>
              <a:t>～</a:t>
            </a:r>
            <a:r>
              <a:rPr lang="en-US" altLang="ja-JP" dirty="0">
                <a:latin typeface="ＭＳ Ｐゴシック" panose="020B0600070205080204" pitchFamily="50" charset="-128"/>
              </a:rPr>
              <a:t>2018</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2008</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2011</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2011</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2021</a:t>
            </a:r>
            <a:r>
              <a:rPr lang="ja-JP" altLang="en-US" dirty="0">
                <a:latin typeface="ＭＳ Ｐゴシック" panose="020B0600070205080204" pitchFamily="50" charset="-128"/>
              </a:rPr>
              <a:t>年度：</a:t>
            </a:r>
            <a:r>
              <a:rPr lang="en-US" altLang="ja-JP" dirty="0">
                <a:latin typeface="ＭＳ Ｐゴシック" panose="020B0600070205080204" pitchFamily="50" charset="-128"/>
              </a:rPr>
              <a:t>2008</a:t>
            </a:r>
            <a:r>
              <a:rPr lang="ja-JP" altLang="en-US" dirty="0">
                <a:latin typeface="ＭＳ Ｐゴシック" panose="020B0600070205080204" pitchFamily="50" charset="-128"/>
              </a:rPr>
              <a:t>年</a:t>
            </a:r>
            <a:r>
              <a:rPr lang="en-US" altLang="ja-JP" dirty="0">
                <a:latin typeface="ＭＳ Ｐゴシック" panose="020B0600070205080204" pitchFamily="50" charset="-128"/>
              </a:rPr>
              <a:t>SNA 2015</a:t>
            </a:r>
            <a:r>
              <a:rPr lang="ja-JP" altLang="en-US" dirty="0">
                <a:latin typeface="ＭＳ Ｐゴシック" panose="020B0600070205080204" pitchFamily="50" charset="-128"/>
              </a:rPr>
              <a:t>年基準</a:t>
            </a:r>
            <a:endParaRPr lang="en-US" altLang="ja-JP"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異なる基準年次データを接続係数にて時系列接続</a:t>
            </a:r>
            <a:endParaRPr lang="ja-JP" altLang="en-US" sz="2800" b="1" dirty="0">
              <a:latin typeface="ＭＳ Ｐゴシック" panose="020B0600070205080204" pitchFamily="50" charset="-128"/>
            </a:endParaRPr>
          </a:p>
          <a:p>
            <a:pPr marL="750296" indent="-750296" eaLnBrk="1" hangingPunct="1">
              <a:lnSpc>
                <a:spcPct val="90000"/>
              </a:lnSpc>
              <a:buFont typeface="Wingdings" panose="05000000000000000000" pitchFamily="2" charset="2"/>
              <a:buNone/>
              <a:defRPr/>
            </a:pPr>
            <a:endParaRPr lang="ja-JP" altLang="ja-JP" sz="2585" dirty="0">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795B79A5-7E54-4B5A-BDAE-DA675B5DF4F2}"/>
              </a:ext>
            </a:extLst>
          </p:cNvPr>
          <p:cNvSpPr>
            <a:spLocks noGrp="1"/>
          </p:cNvSpPr>
          <p:nvPr>
            <p:ph type="sldNum" sz="quarter" idx="12"/>
          </p:nvPr>
        </p:nvSpPr>
        <p:spPr/>
        <p:txBody>
          <a:bodyPr/>
          <a:lstStyle/>
          <a:p>
            <a:fld id="{C3E5A951-7667-4D52-808D-A2DABC3683DE}" type="slidenum">
              <a:rPr lang="ja-JP" altLang="en-US" smtClean="0"/>
              <a:pPr/>
              <a:t>8</a:t>
            </a:fld>
            <a:endParaRPr lang="en-US" altLang="ja-JP"/>
          </a:p>
        </p:txBody>
      </p:sp>
    </p:spTree>
    <p:extLst>
      <p:ext uri="{BB962C8B-B14F-4D97-AF65-F5344CB8AC3E}">
        <p14:creationId xmlns:p14="http://schemas.microsoft.com/office/powerpoint/2010/main" val="3416924656"/>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4EFDBBC-37A2-4B92-B4D4-43C97F37606F}"/>
              </a:ext>
            </a:extLst>
          </p:cNvPr>
          <p:cNvSpPr>
            <a:spLocks noGrp="1" noChangeArrowheads="1"/>
          </p:cNvSpPr>
          <p:nvPr>
            <p:ph type="title"/>
          </p:nvPr>
        </p:nvSpPr>
        <p:spPr/>
        <p:txBody>
          <a:bodyPr/>
          <a:lstStyle/>
          <a:p>
            <a:pPr eaLnBrk="1" hangingPunct="1"/>
            <a:r>
              <a:rPr lang="ja-JP" altLang="en-US" sz="4000" dirty="0"/>
              <a:t>県民経済計算の見方</a:t>
            </a:r>
          </a:p>
        </p:txBody>
      </p:sp>
      <p:sp>
        <p:nvSpPr>
          <p:cNvPr id="17411" name="Rectangle 3">
            <a:extLst>
              <a:ext uri="{FF2B5EF4-FFF2-40B4-BE49-F238E27FC236}">
                <a16:creationId xmlns:a16="http://schemas.microsoft.com/office/drawing/2014/main" id="{E686F1C3-723D-4385-8BD1-B960B15076D0}"/>
              </a:ext>
            </a:extLst>
          </p:cNvPr>
          <p:cNvSpPr>
            <a:spLocks noGrp="1" noChangeArrowheads="1"/>
          </p:cNvSpPr>
          <p:nvPr>
            <p:ph type="body" idx="1"/>
          </p:nvPr>
        </p:nvSpPr>
        <p:spPr>
          <a:xfrm>
            <a:off x="179512" y="1916113"/>
            <a:ext cx="8964488" cy="4216400"/>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１ 付加価値でとらえる</a:t>
            </a:r>
            <a:r>
              <a:rPr lang="ja-JP" altLang="en-US" sz="2800" dirty="0">
                <a:latin typeface="ＭＳ Ｐゴシック" panose="020B0600070205080204" pitchFamily="50" charset="-128"/>
              </a:rPr>
              <a:t>（産出額－中間投入額）　</a:t>
            </a:r>
          </a:p>
          <a:p>
            <a:pPr eaLnBrk="1" hangingPunct="1">
              <a:buFont typeface="Wingdings" panose="05000000000000000000" pitchFamily="2" charset="2"/>
              <a:buNone/>
            </a:pPr>
            <a:r>
              <a:rPr lang="ja-JP" altLang="en-US" dirty="0">
                <a:latin typeface="ＭＳ Ｐゴシック" panose="020B0600070205080204" pitchFamily="50" charset="-128"/>
              </a:rPr>
              <a:t>２ 生産、分配、支出でとらえる　　　　　　　　　　　　　　　</a:t>
            </a:r>
            <a:r>
              <a:rPr lang="ja-JP" altLang="en-US" sz="2800" dirty="0">
                <a:latin typeface="ＭＳ Ｐゴシック" panose="020B0600070205080204" pitchFamily="50" charset="-128"/>
              </a:rPr>
              <a:t>（３面等価：生産系列＝分配系列＝支出系列）</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県：支出側に不突合、国：生産側に不突合</a:t>
            </a:r>
          </a:p>
          <a:p>
            <a:pPr eaLnBrk="1" hangingPunct="1">
              <a:buFont typeface="Wingdings" panose="05000000000000000000" pitchFamily="2" charset="2"/>
              <a:buNone/>
            </a:pPr>
            <a:r>
              <a:rPr lang="ja-JP" altLang="en-US" dirty="0">
                <a:latin typeface="ＭＳ Ｐゴシック" panose="020B0600070205080204" pitchFamily="50" charset="-128"/>
              </a:rPr>
              <a:t>３ 属地主義</a:t>
            </a:r>
            <a:r>
              <a:rPr lang="ja-JP" altLang="en-US" sz="2800" dirty="0">
                <a:latin typeface="ＭＳ Ｐゴシック" panose="020B0600070205080204" pitchFamily="50" charset="-128"/>
              </a:rPr>
              <a:t>（県内ﾍﾞｰｽ）</a:t>
            </a:r>
            <a:r>
              <a:rPr lang="ja-JP" altLang="en-US" dirty="0">
                <a:latin typeface="ＭＳ Ｐゴシック" panose="020B0600070205080204" pitchFamily="50" charset="-128"/>
              </a:rPr>
              <a:t>と属人主義</a:t>
            </a:r>
            <a:r>
              <a:rPr lang="ja-JP" altLang="en-US" sz="2800" dirty="0">
                <a:latin typeface="ＭＳ Ｐゴシック" panose="020B0600070205080204" pitchFamily="50" charset="-128"/>
              </a:rPr>
              <a:t>（県民ﾍﾞｰｽ）</a:t>
            </a:r>
          </a:p>
          <a:p>
            <a:pPr eaLnBrk="1" hangingPunct="1">
              <a:buFont typeface="Wingdings" panose="05000000000000000000" pitchFamily="2" charset="2"/>
              <a:buNone/>
            </a:pPr>
            <a:r>
              <a:rPr lang="ja-JP" altLang="en-US" dirty="0">
                <a:latin typeface="ＭＳ Ｐゴシック" panose="020B0600070205080204" pitchFamily="50" charset="-128"/>
              </a:rPr>
              <a:t>４ 総</a:t>
            </a:r>
            <a:r>
              <a:rPr lang="ja-JP" altLang="en-US" sz="2800" dirty="0">
                <a:latin typeface="ＭＳ Ｐゴシック" panose="020B0600070205080204" pitchFamily="50" charset="-128"/>
              </a:rPr>
              <a:t>（グロス）</a:t>
            </a:r>
            <a:r>
              <a:rPr lang="ja-JP" altLang="en-US" dirty="0">
                <a:latin typeface="ＭＳ Ｐゴシック" panose="020B0600070205080204" pitchFamily="50" charset="-128"/>
              </a:rPr>
              <a:t>生産と純</a:t>
            </a:r>
            <a:r>
              <a:rPr lang="ja-JP" altLang="en-US" sz="2800" dirty="0">
                <a:latin typeface="ＭＳ Ｐゴシック" panose="020B0600070205080204" pitchFamily="50" charset="-128"/>
              </a:rPr>
              <a:t>（ネット）</a:t>
            </a:r>
            <a:r>
              <a:rPr lang="ja-JP" altLang="en-US" dirty="0">
                <a:latin typeface="ＭＳ Ｐゴシック" panose="020B0600070205080204" pitchFamily="50" charset="-128"/>
              </a:rPr>
              <a:t>生産</a:t>
            </a:r>
          </a:p>
          <a:p>
            <a:pPr eaLnBrk="1" hangingPunct="1">
              <a:buFont typeface="Wingdings" panose="05000000000000000000" pitchFamily="2" charset="2"/>
              <a:buNone/>
            </a:pPr>
            <a:r>
              <a:rPr lang="ja-JP" altLang="en-US" dirty="0">
                <a:latin typeface="ＭＳ Ｐゴシック" panose="020B0600070205080204" pitchFamily="50" charset="-128"/>
              </a:rPr>
              <a:t>５ 市場価格表示</a:t>
            </a:r>
            <a:r>
              <a:rPr lang="ja-JP" altLang="en-US" sz="2800" dirty="0">
                <a:latin typeface="ＭＳ Ｐゴシック" panose="020B0600070205080204" pitchFamily="50" charset="-128"/>
              </a:rPr>
              <a:t>（生産・支出）</a:t>
            </a:r>
            <a:r>
              <a:rPr lang="ja-JP" altLang="en-US" dirty="0">
                <a:latin typeface="ＭＳ Ｐゴシック" panose="020B0600070205080204" pitchFamily="50" charset="-128"/>
              </a:rPr>
              <a:t>と要素費用表示</a:t>
            </a:r>
            <a:r>
              <a:rPr lang="ja-JP" altLang="en-US" sz="2800" dirty="0">
                <a:latin typeface="ＭＳ Ｐゴシック" panose="020B0600070205080204" pitchFamily="50" charset="-128"/>
              </a:rPr>
              <a:t>（分配）</a:t>
            </a:r>
          </a:p>
          <a:p>
            <a:pPr eaLnBrk="1" hangingPunct="1">
              <a:buFont typeface="Wingdings" panose="05000000000000000000" pitchFamily="2" charset="2"/>
              <a:buNone/>
            </a:pPr>
            <a:r>
              <a:rPr lang="ja-JP" altLang="en-US" dirty="0">
                <a:latin typeface="ＭＳ Ｐゴシック" panose="020B0600070205080204" pitchFamily="50" charset="-128"/>
              </a:rPr>
              <a:t>６ 名目</a:t>
            </a:r>
            <a:r>
              <a:rPr lang="ja-JP" altLang="en-US" sz="2800" dirty="0">
                <a:latin typeface="ＭＳ Ｐゴシック" panose="020B0600070205080204" pitchFamily="50" charset="-128"/>
              </a:rPr>
              <a:t>（市場取引価格）</a:t>
            </a:r>
            <a:r>
              <a:rPr lang="ja-JP" altLang="en-US" dirty="0">
                <a:latin typeface="ＭＳ Ｐゴシック" panose="020B0600070205080204" pitchFamily="50" charset="-128"/>
              </a:rPr>
              <a:t>と実質</a:t>
            </a:r>
            <a:r>
              <a:rPr lang="ja-JP" altLang="en-US" sz="2800" dirty="0">
                <a:latin typeface="ＭＳ Ｐゴシック" panose="020B0600070205080204" pitchFamily="50" charset="-128"/>
              </a:rPr>
              <a:t>（基準年価格評価）</a:t>
            </a:r>
          </a:p>
        </p:txBody>
      </p:sp>
      <p:sp>
        <p:nvSpPr>
          <p:cNvPr id="2" name="スライド番号プレースホルダー 1">
            <a:extLst>
              <a:ext uri="{FF2B5EF4-FFF2-40B4-BE49-F238E27FC236}">
                <a16:creationId xmlns:a16="http://schemas.microsoft.com/office/drawing/2014/main" id="{1278B189-6A02-435E-A110-1E10AF390E7B}"/>
              </a:ext>
            </a:extLst>
          </p:cNvPr>
          <p:cNvSpPr>
            <a:spLocks noGrp="1"/>
          </p:cNvSpPr>
          <p:nvPr>
            <p:ph type="sldNum" sz="quarter" idx="12"/>
          </p:nvPr>
        </p:nvSpPr>
        <p:spPr/>
        <p:txBody>
          <a:bodyPr/>
          <a:lstStyle/>
          <a:p>
            <a:fld id="{C3E5A951-7667-4D52-808D-A2DABC3683DE}" type="slidenum">
              <a:rPr lang="ja-JP" altLang="en-US" smtClean="0"/>
              <a:pPr/>
              <a:t>9</a:t>
            </a:fld>
            <a:endParaRPr lang="en-US" altLang="ja-JP"/>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FINEDINNAVIGATOR" val="True"/>
  <p:tag name="HOTSPOTTYPE" val="DefinedInNavigator"/>
  <p:tag name="BRANCHTO" val="262"/>
</p:tagLst>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7050</TotalTime>
  <Words>7308</Words>
  <Application>Microsoft Office PowerPoint</Application>
  <PresentationFormat>画面に合わせる (4:3)</PresentationFormat>
  <Paragraphs>629</Paragraphs>
  <Slides>40</Slides>
  <Notes>40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47" baseType="lpstr">
      <vt:lpstr>ＭＳ Ｐゴシック</vt:lpstr>
      <vt:lpstr>Arial</vt:lpstr>
      <vt:lpstr>Tahoma</vt:lpstr>
      <vt:lpstr>Times New Roman</vt:lpstr>
      <vt:lpstr>Wingdings</vt:lpstr>
      <vt:lpstr>Blends</vt:lpstr>
      <vt:lpstr>Clip</vt:lpstr>
      <vt:lpstr> 地域経済統計の見方・使い方</vt:lpstr>
      <vt:lpstr>報告のあらまし</vt:lpstr>
      <vt:lpstr> １ 地域経済統計の概要 経済統計から見た地域指標</vt:lpstr>
      <vt:lpstr> 統計を見る視点</vt:lpstr>
      <vt:lpstr>地域経済を読む経済統計データ</vt:lpstr>
      <vt:lpstr>地域別経済構造比較データ</vt:lpstr>
      <vt:lpstr> ２ 地域経済統計概要1　GDP統計 GDP統計（国民経済計算）概要</vt:lpstr>
      <vt:lpstr>県民経済計算時系列データ 兵庫県／県民経済計算 (hyogo.lg.jp)</vt:lpstr>
      <vt:lpstr>県民経済計算の見方</vt:lpstr>
      <vt:lpstr>PowerPoint プレゼンテーション</vt:lpstr>
      <vt:lpstr>県民経済計算の推計方法</vt:lpstr>
      <vt:lpstr>実質経済成長率の推移 全国：国民経済計算、兵庫県：県民経済計算</vt:lpstr>
      <vt:lpstr>需要項目別増加寄与度 民間需要、公的需要、外需別寄与度の推移</vt:lpstr>
      <vt:lpstr>GDP速報（QE）の推移 兵庫県／四半期別県内GDP速報 (hyogo.lg.jp)</vt:lpstr>
      <vt:lpstr>QEデータの作成と課題</vt:lpstr>
      <vt:lpstr> ３ 地域経済統計概要２　経済指数 経済指数の概要</vt:lpstr>
      <vt:lpstr>鉱工業指数とは 4指数：生産、出荷、在庫、在庫率</vt:lpstr>
      <vt:lpstr>指数作成の方法</vt:lpstr>
      <vt:lpstr>鉱工業指数の改定状況</vt:lpstr>
      <vt:lpstr>鉱工業指数の基調判断</vt:lpstr>
      <vt:lpstr>鉱工業生産指数の動向  国：経済産業省、兵庫県</vt:lpstr>
      <vt:lpstr>鉱工業指数の推移 原指数、季節調整済指数、基調判断</vt:lpstr>
      <vt:lpstr>鉱工業指数作成の課題</vt:lpstr>
      <vt:lpstr>県景気動向指数(DI)・県景気総合指数(CI)</vt:lpstr>
      <vt:lpstr>　　兵庫県景気総合指数(CI) 　　2024年3月から上方への局面変化(横ばい）、悪化 　　　　　92.4(2020年5月）　→　103.0(2024年6月） 　兵庫県／景気動向指数 (hyogo.lg.jp)</vt:lpstr>
      <vt:lpstr>兵庫県景気動向指数の概要</vt:lpstr>
      <vt:lpstr>景気の転換点の見方</vt:lpstr>
      <vt:lpstr>景気動向指数(DI)の算出方法</vt:lpstr>
      <vt:lpstr>CI(景気総合指数）の基調判断</vt:lpstr>
      <vt:lpstr>CI基調判断の推移 ①明確：改善、悪化、②変化：弱含み・下げ止まり、局面変化（上方、下方）、不明確：③変化なし：横ばい（一進一退）　　</vt:lpstr>
      <vt:lpstr>景気動向指数の課題</vt:lpstr>
      <vt:lpstr>４ 経済データ加工の方法 　 名目値と実質値</vt:lpstr>
      <vt:lpstr>移動平均とは</vt:lpstr>
      <vt:lpstr>季節調整とは</vt:lpstr>
      <vt:lpstr>季節指数例 　原指数と季節調整済指数</vt:lpstr>
      <vt:lpstr>季節指数例（生産・出荷・在庫指数） 生産が多い月　　　3月(年度末）、12月(年末） 生産が少ない月　1月(年始）、5月（GW）、8月（夏休み）</vt:lpstr>
      <vt:lpstr> データ加工例　生産額推計方法</vt:lpstr>
      <vt:lpstr>地域データの推計方法例</vt:lpstr>
      <vt:lpstr>時系列データの断層処理方法</vt:lpstr>
      <vt:lpstr>まとめ 経済指標の利用に向けて</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平成12年兵庫県産業連関表の概要について</dc:title>
  <dc:creator>兵庫県</dc:creator>
  <cp:lastModifiedBy>恒憲 芦谷</cp:lastModifiedBy>
  <cp:revision>1238</cp:revision>
  <cp:lastPrinted>2015-02-05T02:56:19Z</cp:lastPrinted>
  <dcterms:created xsi:type="dcterms:W3CDTF">2001-08-30T09:00:18Z</dcterms:created>
  <dcterms:modified xsi:type="dcterms:W3CDTF">2024-09-15T22:00:02Z</dcterms:modified>
</cp:coreProperties>
</file>