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8" r:id="rId1"/>
  </p:sldMasterIdLst>
  <p:notesMasterIdLst>
    <p:notesMasterId r:id="rId42"/>
  </p:notesMasterIdLst>
  <p:handoutMasterIdLst>
    <p:handoutMasterId r:id="rId43"/>
  </p:handoutMasterIdLst>
  <p:sldIdLst>
    <p:sldId id="263" r:id="rId2"/>
    <p:sldId id="525" r:id="rId3"/>
    <p:sldId id="1256" r:id="rId4"/>
    <p:sldId id="1243" r:id="rId5"/>
    <p:sldId id="1192" r:id="rId6"/>
    <p:sldId id="1025" r:id="rId7"/>
    <p:sldId id="1027" r:id="rId8"/>
    <p:sldId id="1222" r:id="rId9"/>
    <p:sldId id="1174" r:id="rId10"/>
    <p:sldId id="1385" r:id="rId11"/>
    <p:sldId id="433" r:id="rId12"/>
    <p:sldId id="1260" r:id="rId13"/>
    <p:sldId id="1176" r:id="rId14"/>
    <p:sldId id="1177" r:id="rId15"/>
    <p:sldId id="1178" r:id="rId16"/>
    <p:sldId id="1179" r:id="rId17"/>
    <p:sldId id="1388" r:id="rId18"/>
    <p:sldId id="1175" r:id="rId19"/>
    <p:sldId id="1016" r:id="rId20"/>
    <p:sldId id="1017" r:id="rId21"/>
    <p:sldId id="1193" r:id="rId22"/>
    <p:sldId id="1379" r:id="rId23"/>
    <p:sldId id="997" r:id="rId24"/>
    <p:sldId id="1109" r:id="rId25"/>
    <p:sldId id="1329" r:id="rId26"/>
    <p:sldId id="1186" r:id="rId27"/>
    <p:sldId id="1189" r:id="rId28"/>
    <p:sldId id="1190" r:id="rId29"/>
    <p:sldId id="1268" r:id="rId30"/>
    <p:sldId id="1389" r:id="rId31"/>
    <p:sldId id="976" r:id="rId32"/>
    <p:sldId id="1184" r:id="rId33"/>
    <p:sldId id="978" r:id="rId34"/>
    <p:sldId id="1378" r:id="rId35"/>
    <p:sldId id="1328" r:id="rId36"/>
    <p:sldId id="1390" r:id="rId37"/>
    <p:sldId id="1317" r:id="rId38"/>
    <p:sldId id="1321" r:id="rId39"/>
    <p:sldId id="1322" r:id="rId40"/>
    <p:sldId id="1371" r:id="rId41"/>
  </p:sldIdLst>
  <p:sldSz cx="9144000" cy="6858000" type="screen4x3"/>
  <p:notesSz cx="9939338" cy="6807200"/>
  <p:custDataLst>
    <p:tags r:id="rId44"/>
  </p:custDataLst>
  <p:defaultTextStyle>
    <a:defPPr>
      <a:defRPr lang="en-US"/>
    </a:defPPr>
    <a:lvl1pPr algn="l" rtl="0" eaLnBrk="0" fontAlgn="base" hangingPunct="0">
      <a:spcBef>
        <a:spcPct val="0"/>
      </a:spcBef>
      <a:spcAft>
        <a:spcPct val="0"/>
      </a:spcAft>
      <a:defRPr kumimoji="1" kern="1200">
        <a:solidFill>
          <a:schemeClr val="tx1"/>
        </a:solidFill>
        <a:latin typeface="Tahoma" panose="020B060403050404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Tahoma" panose="020B060403050404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Tahoma" panose="020B060403050404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Tahoma" panose="020B060403050404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Tahoma" panose="020B060403050404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Tahoma" panose="020B060403050404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Tahoma" panose="020B060403050404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Tahoma" panose="020B060403050404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Tahoma" panose="020B060403050404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3">
          <p15:clr>
            <a:srgbClr val="A4A3A4"/>
          </p15:clr>
        </p15:guide>
        <p15:guide id="2" pos="313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00"/>
    <a:srgbClr val="CC6600"/>
    <a:srgbClr val="FF0066"/>
    <a:srgbClr val="000000"/>
    <a:srgbClr val="240AE2"/>
    <a:srgbClr val="4830F6"/>
    <a:srgbClr val="4545C1"/>
    <a:srgbClr val="10103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691" autoAdjust="0"/>
    <p:restoredTop sz="86423" autoAdjust="0"/>
  </p:normalViewPr>
  <p:slideViewPr>
    <p:cSldViewPr>
      <p:cViewPr varScale="1">
        <p:scale>
          <a:sx n="53" d="100"/>
          <a:sy n="53" d="100"/>
        </p:scale>
        <p:origin x="1044" y="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50" d="100"/>
          <a:sy n="150" d="100"/>
        </p:scale>
        <p:origin x="228" y="5916"/>
      </p:cViewPr>
      <p:guideLst>
        <p:guide orient="horz" pos="2143"/>
        <p:guide pos="313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13026ED3-ECD5-4557-A2F0-3FC3A2DBE229}"/>
              </a:ext>
            </a:extLst>
          </p:cNvPr>
          <p:cNvSpPr>
            <a:spLocks noGrp="1" noChangeArrowheads="1"/>
          </p:cNvSpPr>
          <p:nvPr>
            <p:ph type="hdr" sz="quarter"/>
          </p:nvPr>
        </p:nvSpPr>
        <p:spPr bwMode="auto">
          <a:xfrm>
            <a:off x="0" y="0"/>
            <a:ext cx="4310063" cy="339725"/>
          </a:xfrm>
          <a:prstGeom prst="rect">
            <a:avLst/>
          </a:prstGeom>
          <a:noFill/>
          <a:ln>
            <a:noFill/>
          </a:ln>
        </p:spPr>
        <p:txBody>
          <a:bodyPr vert="horz" wrap="square" lIns="92354" tIns="46177" rIns="92354" bIns="46177" numCol="1" anchor="t" anchorCtr="0" compatLnSpc="1">
            <a:prstTxWarp prst="textNoShape">
              <a:avLst/>
            </a:prstTxWarp>
          </a:bodyPr>
          <a:lstStyle>
            <a:lvl1pPr defTabSz="923925" eaLnBrk="0" hangingPunct="0">
              <a:defRPr sz="1000">
                <a:latin typeface="Times New Roman" pitchFamily="18" charset="0"/>
              </a:defRPr>
            </a:lvl1pPr>
          </a:lstStyle>
          <a:p>
            <a:pPr>
              <a:defRPr/>
            </a:pPr>
            <a:r>
              <a:rPr lang="ja-JP" altLang="en-US"/>
              <a:t>兵庫県企画管理部管理局統計課</a:t>
            </a:r>
          </a:p>
        </p:txBody>
      </p:sp>
      <p:sp>
        <p:nvSpPr>
          <p:cNvPr id="12291" name="Rectangle 3">
            <a:extLst>
              <a:ext uri="{FF2B5EF4-FFF2-40B4-BE49-F238E27FC236}">
                <a16:creationId xmlns:a16="http://schemas.microsoft.com/office/drawing/2014/main" id="{53A0F3A0-6EC0-434C-B116-4060D2B8B326}"/>
              </a:ext>
            </a:extLst>
          </p:cNvPr>
          <p:cNvSpPr>
            <a:spLocks noGrp="1" noChangeArrowheads="1"/>
          </p:cNvSpPr>
          <p:nvPr>
            <p:ph type="dt" sz="quarter" idx="1"/>
          </p:nvPr>
        </p:nvSpPr>
        <p:spPr bwMode="auto">
          <a:xfrm>
            <a:off x="5632450" y="0"/>
            <a:ext cx="4306888" cy="339725"/>
          </a:xfrm>
          <a:prstGeom prst="rect">
            <a:avLst/>
          </a:prstGeom>
          <a:noFill/>
          <a:ln>
            <a:noFill/>
          </a:ln>
        </p:spPr>
        <p:txBody>
          <a:bodyPr vert="horz" wrap="square" lIns="92354" tIns="46177" rIns="92354" bIns="46177" numCol="1" anchor="t" anchorCtr="0" compatLnSpc="1">
            <a:prstTxWarp prst="textNoShape">
              <a:avLst/>
            </a:prstTxWarp>
          </a:bodyPr>
          <a:lstStyle>
            <a:lvl1pPr algn="r" defTabSz="923925" eaLnBrk="0" hangingPunct="0">
              <a:defRPr sz="1000">
                <a:latin typeface="Times New Roman" pitchFamily="18" charset="0"/>
              </a:defRPr>
            </a:lvl1pPr>
          </a:lstStyle>
          <a:p>
            <a:pPr>
              <a:defRPr/>
            </a:pPr>
            <a:endParaRPr lang="en-US" altLang="ja-JP"/>
          </a:p>
        </p:txBody>
      </p:sp>
      <p:sp>
        <p:nvSpPr>
          <p:cNvPr id="12292" name="Rectangle 4">
            <a:extLst>
              <a:ext uri="{FF2B5EF4-FFF2-40B4-BE49-F238E27FC236}">
                <a16:creationId xmlns:a16="http://schemas.microsoft.com/office/drawing/2014/main" id="{E0B8F8EC-3E95-4025-AC3D-1306426139BF}"/>
              </a:ext>
            </a:extLst>
          </p:cNvPr>
          <p:cNvSpPr>
            <a:spLocks noGrp="1" noChangeArrowheads="1"/>
          </p:cNvSpPr>
          <p:nvPr>
            <p:ph type="ftr" sz="quarter" idx="2"/>
          </p:nvPr>
        </p:nvSpPr>
        <p:spPr bwMode="auto">
          <a:xfrm>
            <a:off x="0" y="6467475"/>
            <a:ext cx="4310063" cy="339725"/>
          </a:xfrm>
          <a:prstGeom prst="rect">
            <a:avLst/>
          </a:prstGeom>
          <a:noFill/>
          <a:ln>
            <a:noFill/>
          </a:ln>
        </p:spPr>
        <p:txBody>
          <a:bodyPr vert="horz" wrap="square" lIns="92354" tIns="46177" rIns="92354" bIns="46177" numCol="1" anchor="b" anchorCtr="0" compatLnSpc="1">
            <a:prstTxWarp prst="textNoShape">
              <a:avLst/>
            </a:prstTxWarp>
          </a:bodyPr>
          <a:lstStyle>
            <a:lvl1pPr defTabSz="923925" eaLnBrk="0" hangingPunct="0">
              <a:defRPr sz="1000">
                <a:latin typeface="Times New Roman" pitchFamily="18" charset="0"/>
              </a:defRPr>
            </a:lvl1pPr>
          </a:lstStyle>
          <a:p>
            <a:pPr>
              <a:defRPr/>
            </a:pPr>
            <a:endParaRPr lang="ja-JP" altLang="en-US"/>
          </a:p>
        </p:txBody>
      </p:sp>
      <p:sp>
        <p:nvSpPr>
          <p:cNvPr id="12293" name="Rectangle 5">
            <a:extLst>
              <a:ext uri="{FF2B5EF4-FFF2-40B4-BE49-F238E27FC236}">
                <a16:creationId xmlns:a16="http://schemas.microsoft.com/office/drawing/2014/main" id="{F5DB9364-10ED-4181-A9F9-D12B961697A9}"/>
              </a:ext>
            </a:extLst>
          </p:cNvPr>
          <p:cNvSpPr>
            <a:spLocks noGrp="1" noChangeArrowheads="1"/>
          </p:cNvSpPr>
          <p:nvPr>
            <p:ph type="sldNum" sz="quarter" idx="3"/>
          </p:nvPr>
        </p:nvSpPr>
        <p:spPr bwMode="auto">
          <a:xfrm>
            <a:off x="5632450" y="6467475"/>
            <a:ext cx="4306888" cy="339725"/>
          </a:xfrm>
          <a:prstGeom prst="rect">
            <a:avLst/>
          </a:prstGeom>
          <a:noFill/>
          <a:ln>
            <a:noFill/>
          </a:ln>
        </p:spPr>
        <p:txBody>
          <a:bodyPr vert="horz" wrap="square" lIns="92354" tIns="46177" rIns="92354" bIns="46177" numCol="1" anchor="b" anchorCtr="0" compatLnSpc="1">
            <a:prstTxWarp prst="textNoShape">
              <a:avLst/>
            </a:prstTxWarp>
          </a:bodyPr>
          <a:lstStyle>
            <a:lvl1pPr algn="r" defTabSz="923925">
              <a:defRPr sz="1000">
                <a:latin typeface="Times New Roman" panose="02020603050405020304" pitchFamily="18" charset="0"/>
              </a:defRPr>
            </a:lvl1pPr>
          </a:lstStyle>
          <a:p>
            <a:fld id="{AE447BF6-0620-46BE-9E9B-C66409CE7BB0}" type="slidenum">
              <a:rPr lang="ja-JP" altLang="en-US"/>
              <a:pPr/>
              <a:t>‹#›</a:t>
            </a:fld>
            <a:endParaRPr lang="en-US" altLang="ja-JP"/>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B57F2B0-0B7A-48F7-8CCF-E9AB21266627}"/>
              </a:ext>
            </a:extLst>
          </p:cNvPr>
          <p:cNvSpPr>
            <a:spLocks noGrp="1" noChangeArrowheads="1"/>
          </p:cNvSpPr>
          <p:nvPr>
            <p:ph type="hdr" sz="quarter"/>
          </p:nvPr>
        </p:nvSpPr>
        <p:spPr bwMode="auto">
          <a:xfrm>
            <a:off x="0" y="0"/>
            <a:ext cx="4310063" cy="339725"/>
          </a:xfrm>
          <a:prstGeom prst="rect">
            <a:avLst/>
          </a:prstGeom>
          <a:noFill/>
          <a:ln>
            <a:noFill/>
          </a:ln>
        </p:spPr>
        <p:txBody>
          <a:bodyPr vert="horz" wrap="square" lIns="19241" tIns="0" rIns="19241" bIns="0" numCol="1" anchor="t" anchorCtr="0" compatLnSpc="1">
            <a:prstTxWarp prst="textNoShape">
              <a:avLst/>
            </a:prstTxWarp>
          </a:bodyPr>
          <a:lstStyle>
            <a:lvl1pPr defTabSz="923925" eaLnBrk="0" hangingPunct="0">
              <a:defRPr sz="1000" i="1">
                <a:latin typeface="Arial" pitchFamily="34" charset="0"/>
              </a:defRPr>
            </a:lvl1pPr>
          </a:lstStyle>
          <a:p>
            <a:pPr>
              <a:defRPr/>
            </a:pPr>
            <a:r>
              <a:rPr lang="ja-JP" altLang="en-US"/>
              <a:t>*</a:t>
            </a:r>
            <a:endParaRPr lang="ja-JP" altLang="en-US" sz="1200"/>
          </a:p>
        </p:txBody>
      </p:sp>
      <p:sp>
        <p:nvSpPr>
          <p:cNvPr id="2051" name="Rectangle 3">
            <a:extLst>
              <a:ext uri="{FF2B5EF4-FFF2-40B4-BE49-F238E27FC236}">
                <a16:creationId xmlns:a16="http://schemas.microsoft.com/office/drawing/2014/main" id="{7427DC83-B09D-4BFE-A0A1-40D8C44533CB}"/>
              </a:ext>
            </a:extLst>
          </p:cNvPr>
          <p:cNvSpPr>
            <a:spLocks noGrp="1" noChangeArrowheads="1"/>
          </p:cNvSpPr>
          <p:nvPr>
            <p:ph type="dt" idx="1"/>
          </p:nvPr>
        </p:nvSpPr>
        <p:spPr bwMode="auto">
          <a:xfrm>
            <a:off x="5632450" y="0"/>
            <a:ext cx="4306888" cy="339725"/>
          </a:xfrm>
          <a:prstGeom prst="rect">
            <a:avLst/>
          </a:prstGeom>
          <a:noFill/>
          <a:ln>
            <a:noFill/>
          </a:ln>
        </p:spPr>
        <p:txBody>
          <a:bodyPr vert="horz" wrap="square" lIns="19241" tIns="0" rIns="19241" bIns="0" numCol="1" anchor="t" anchorCtr="0" compatLnSpc="1">
            <a:prstTxWarp prst="textNoShape">
              <a:avLst/>
            </a:prstTxWarp>
          </a:bodyPr>
          <a:lstStyle>
            <a:lvl1pPr algn="r" defTabSz="923925" eaLnBrk="0" hangingPunct="0">
              <a:defRPr sz="1000" i="1">
                <a:latin typeface="Arial" pitchFamily="34" charset="0"/>
              </a:defRPr>
            </a:lvl1pPr>
          </a:lstStyle>
          <a:p>
            <a:pPr>
              <a:defRPr/>
            </a:pPr>
            <a:r>
              <a:rPr lang="ja-JP" altLang="en-US"/>
              <a:t>07/16/96</a:t>
            </a:r>
            <a:endParaRPr lang="ja-JP" altLang="en-US" sz="1200"/>
          </a:p>
        </p:txBody>
      </p:sp>
      <p:sp>
        <p:nvSpPr>
          <p:cNvPr id="3076" name="Rectangle 4">
            <a:extLst>
              <a:ext uri="{FF2B5EF4-FFF2-40B4-BE49-F238E27FC236}">
                <a16:creationId xmlns:a16="http://schemas.microsoft.com/office/drawing/2014/main" id="{64D12596-5881-49F2-8A32-785F46C7E5E3}"/>
              </a:ext>
            </a:extLst>
          </p:cNvPr>
          <p:cNvSpPr>
            <a:spLocks noGrp="1" noRot="1" noChangeAspect="1" noChangeArrowheads="1"/>
          </p:cNvSpPr>
          <p:nvPr>
            <p:ph type="sldImg" idx="2"/>
          </p:nvPr>
        </p:nvSpPr>
        <p:spPr bwMode="auto">
          <a:xfrm>
            <a:off x="3271838" y="509588"/>
            <a:ext cx="3405187" cy="2554287"/>
          </a:xfrm>
          <a:prstGeom prst="rect">
            <a:avLst/>
          </a:prstGeom>
          <a:noFill/>
          <a:ln w="12700" cap="sq">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27B965FF-1F40-43F1-9E01-2F4A3C48E863}"/>
              </a:ext>
            </a:extLst>
          </p:cNvPr>
          <p:cNvSpPr>
            <a:spLocks noGrp="1" noChangeArrowheads="1"/>
          </p:cNvSpPr>
          <p:nvPr>
            <p:ph type="body" sz="quarter" idx="3"/>
          </p:nvPr>
        </p:nvSpPr>
        <p:spPr bwMode="auto">
          <a:xfrm>
            <a:off x="1325563" y="3232150"/>
            <a:ext cx="7288212" cy="3065463"/>
          </a:xfrm>
          <a:prstGeom prst="rect">
            <a:avLst/>
          </a:prstGeom>
          <a:noFill/>
          <a:ln>
            <a:noFill/>
          </a:ln>
        </p:spPr>
        <p:txBody>
          <a:bodyPr vert="horz" wrap="square" lIns="92996" tIns="46498" rIns="92996" bIns="46498" numCol="1" anchor="t" anchorCtr="0" compatLnSpc="1">
            <a:prstTxWarp prst="textNoShape">
              <a:avLst/>
            </a:prstTxWarp>
          </a:bodyPr>
          <a:lstStyle/>
          <a:p>
            <a:pPr lvl="0"/>
            <a:r>
              <a:rPr lang="ja-JP" altLang="en-US" noProof="0"/>
              <a:t>マスター テキストの書式設定</a:t>
            </a:r>
          </a:p>
          <a:p>
            <a:pPr lvl="1"/>
            <a:r>
              <a:rPr lang="ja-JP" altLang="en-US" noProof="0"/>
              <a:t>第 2 レベル</a:t>
            </a:r>
          </a:p>
          <a:p>
            <a:pPr lvl="2"/>
            <a:r>
              <a:rPr lang="ja-JP" altLang="en-US" noProof="0"/>
              <a:t>第 3 レベル</a:t>
            </a:r>
          </a:p>
          <a:p>
            <a:pPr lvl="3"/>
            <a:r>
              <a:rPr lang="ja-JP" altLang="en-US" noProof="0"/>
              <a:t>第 4 レベル</a:t>
            </a:r>
          </a:p>
          <a:p>
            <a:pPr lvl="4"/>
            <a:r>
              <a:rPr lang="ja-JP" altLang="en-US" noProof="0"/>
              <a:t>第 5 レベル</a:t>
            </a:r>
          </a:p>
        </p:txBody>
      </p:sp>
      <p:sp>
        <p:nvSpPr>
          <p:cNvPr id="2054" name="Rectangle 6">
            <a:extLst>
              <a:ext uri="{FF2B5EF4-FFF2-40B4-BE49-F238E27FC236}">
                <a16:creationId xmlns:a16="http://schemas.microsoft.com/office/drawing/2014/main" id="{C5617EE0-DAC8-4DB6-A6F5-13854FAD6D07}"/>
              </a:ext>
            </a:extLst>
          </p:cNvPr>
          <p:cNvSpPr>
            <a:spLocks noGrp="1" noChangeArrowheads="1"/>
          </p:cNvSpPr>
          <p:nvPr>
            <p:ph type="ftr" sz="quarter" idx="4"/>
          </p:nvPr>
        </p:nvSpPr>
        <p:spPr bwMode="auto">
          <a:xfrm>
            <a:off x="0" y="6467475"/>
            <a:ext cx="4310063" cy="339725"/>
          </a:xfrm>
          <a:prstGeom prst="rect">
            <a:avLst/>
          </a:prstGeom>
          <a:noFill/>
          <a:ln>
            <a:noFill/>
          </a:ln>
        </p:spPr>
        <p:txBody>
          <a:bodyPr vert="horz" wrap="square" lIns="19241" tIns="0" rIns="19241" bIns="0" numCol="1" anchor="b" anchorCtr="0" compatLnSpc="1">
            <a:prstTxWarp prst="textNoShape">
              <a:avLst/>
            </a:prstTxWarp>
          </a:bodyPr>
          <a:lstStyle>
            <a:lvl1pPr defTabSz="923925" eaLnBrk="0" hangingPunct="0">
              <a:defRPr sz="1000" i="1">
                <a:latin typeface="Arial" pitchFamily="34" charset="0"/>
              </a:defRPr>
            </a:lvl1pPr>
          </a:lstStyle>
          <a:p>
            <a:pPr>
              <a:defRPr/>
            </a:pPr>
            <a:r>
              <a:rPr lang="ja-JP" altLang="en-US"/>
              <a:t>*</a:t>
            </a:r>
            <a:endParaRPr lang="ja-JP" altLang="en-US" sz="1200"/>
          </a:p>
        </p:txBody>
      </p:sp>
      <p:sp>
        <p:nvSpPr>
          <p:cNvPr id="2055" name="Rectangle 7">
            <a:extLst>
              <a:ext uri="{FF2B5EF4-FFF2-40B4-BE49-F238E27FC236}">
                <a16:creationId xmlns:a16="http://schemas.microsoft.com/office/drawing/2014/main" id="{AB11684A-8939-47D9-B70F-B4B64F5FE716}"/>
              </a:ext>
            </a:extLst>
          </p:cNvPr>
          <p:cNvSpPr>
            <a:spLocks noGrp="1" noChangeArrowheads="1"/>
          </p:cNvSpPr>
          <p:nvPr>
            <p:ph type="sldNum" sz="quarter" idx="5"/>
          </p:nvPr>
        </p:nvSpPr>
        <p:spPr bwMode="auto">
          <a:xfrm>
            <a:off x="5632450" y="6467475"/>
            <a:ext cx="4306888" cy="339725"/>
          </a:xfrm>
          <a:prstGeom prst="rect">
            <a:avLst/>
          </a:prstGeom>
          <a:noFill/>
          <a:ln>
            <a:noFill/>
          </a:ln>
        </p:spPr>
        <p:txBody>
          <a:bodyPr vert="horz" wrap="square" lIns="19241" tIns="0" rIns="19241" bIns="0" numCol="1" anchor="b" anchorCtr="0" compatLnSpc="1">
            <a:prstTxWarp prst="textNoShape">
              <a:avLst/>
            </a:prstTxWarp>
          </a:bodyPr>
          <a:lstStyle>
            <a:lvl1pPr algn="r" defTabSz="923925" eaLnBrk="0" hangingPunct="0">
              <a:defRPr sz="1000" i="1">
                <a:latin typeface="Arial" pitchFamily="34" charset="0"/>
              </a:defRPr>
            </a:lvl1pPr>
          </a:lstStyle>
          <a:p>
            <a:pPr>
              <a:defRPr/>
            </a:pPr>
            <a:r>
              <a:rPr lang="ja-JP" altLang="en-US"/>
              <a:t>##</a:t>
            </a:r>
            <a:endParaRPr lang="ja-JP" altLang="en-US" sz="1200"/>
          </a:p>
        </p:txBody>
      </p:sp>
    </p:spTree>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E00A968A-EE6A-42CB-8E4A-AE5D930AB860}"/>
              </a:ext>
            </a:extLst>
          </p:cNvPr>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defTabSz="92392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defTabSz="92392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defTabSz="92392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defTabSz="92392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defTabSz="9239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defTabSz="9239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defTabSz="9239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defTabSz="9239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r>
              <a:rPr lang="ja-JP" altLang="en-US" sz="1000">
                <a:ea typeface="ＭＳ Ｐゴシック" panose="020B0600070205080204" pitchFamily="50" charset="-128"/>
              </a:rPr>
              <a:t>*</a:t>
            </a:r>
            <a:endParaRPr lang="ja-JP" altLang="en-US" i="0">
              <a:ea typeface="ＭＳ Ｐゴシック" panose="020B0600070205080204" pitchFamily="50" charset="-128"/>
            </a:endParaRPr>
          </a:p>
        </p:txBody>
      </p:sp>
      <p:sp>
        <p:nvSpPr>
          <p:cNvPr id="6147" name="Rectangle 3">
            <a:extLst>
              <a:ext uri="{FF2B5EF4-FFF2-40B4-BE49-F238E27FC236}">
                <a16:creationId xmlns:a16="http://schemas.microsoft.com/office/drawing/2014/main" id="{F25BF1F5-1914-4C21-AA8D-12D5F923077D}"/>
              </a:ext>
            </a:extLst>
          </p:cNvPr>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defTabSz="92392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defTabSz="92392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defTabSz="92392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defTabSz="92392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defTabSz="9239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defTabSz="9239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defTabSz="9239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defTabSz="9239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r>
              <a:rPr lang="ja-JP" altLang="en-US" sz="1000">
                <a:ea typeface="ＭＳ Ｐゴシック" panose="020B0600070205080204" pitchFamily="50" charset="-128"/>
              </a:rPr>
              <a:t>07/16/96</a:t>
            </a:r>
            <a:endParaRPr lang="ja-JP" altLang="en-US" i="0">
              <a:ea typeface="ＭＳ Ｐゴシック" panose="020B0600070205080204" pitchFamily="50" charset="-128"/>
            </a:endParaRPr>
          </a:p>
        </p:txBody>
      </p:sp>
      <p:sp>
        <p:nvSpPr>
          <p:cNvPr id="6148" name="Rectangle 6">
            <a:extLst>
              <a:ext uri="{FF2B5EF4-FFF2-40B4-BE49-F238E27FC236}">
                <a16:creationId xmlns:a16="http://schemas.microsoft.com/office/drawing/2014/main" id="{02958DCD-E649-40A9-91B7-938306C64D59}"/>
              </a:ext>
            </a:extLst>
          </p:cNvPr>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defTabSz="92392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defTabSz="92392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defTabSz="92392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defTabSz="92392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defTabSz="9239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defTabSz="9239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defTabSz="9239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defTabSz="9239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r>
              <a:rPr lang="ja-JP" altLang="en-US" sz="1000">
                <a:ea typeface="ＭＳ Ｐゴシック" panose="020B0600070205080204" pitchFamily="50" charset="-128"/>
              </a:rPr>
              <a:t>*</a:t>
            </a:r>
            <a:endParaRPr lang="ja-JP" altLang="en-US" i="0">
              <a:ea typeface="ＭＳ Ｐゴシック" panose="020B0600070205080204" pitchFamily="50" charset="-128"/>
            </a:endParaRPr>
          </a:p>
        </p:txBody>
      </p:sp>
      <p:sp>
        <p:nvSpPr>
          <p:cNvPr id="6149" name="Rectangle 7">
            <a:extLst>
              <a:ext uri="{FF2B5EF4-FFF2-40B4-BE49-F238E27FC236}">
                <a16:creationId xmlns:a16="http://schemas.microsoft.com/office/drawing/2014/main" id="{34C98D5E-19B5-49E8-8707-ACEEE190B43A}"/>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defTabSz="92392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defTabSz="92392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defTabSz="92392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defTabSz="92392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defTabSz="9239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defTabSz="9239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defTabSz="9239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defTabSz="9239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r>
              <a:rPr lang="ja-JP" altLang="en-US" sz="1000">
                <a:ea typeface="ＭＳ Ｐゴシック" panose="020B0600070205080204" pitchFamily="50" charset="-128"/>
              </a:rPr>
              <a:t>##</a:t>
            </a:r>
            <a:endParaRPr lang="ja-JP" altLang="en-US" i="0">
              <a:ea typeface="ＭＳ Ｐゴシック" panose="020B0600070205080204" pitchFamily="50" charset="-128"/>
            </a:endParaRPr>
          </a:p>
        </p:txBody>
      </p:sp>
      <p:sp>
        <p:nvSpPr>
          <p:cNvPr id="6150" name="Rectangle 2050">
            <a:extLst>
              <a:ext uri="{FF2B5EF4-FFF2-40B4-BE49-F238E27FC236}">
                <a16:creationId xmlns:a16="http://schemas.microsoft.com/office/drawing/2014/main" id="{11F588BC-1459-4F83-960D-6A4CF72091AB}"/>
              </a:ext>
            </a:extLst>
          </p:cNvPr>
          <p:cNvSpPr>
            <a:spLocks noGrp="1" noRot="1" noChangeAspect="1" noChangeArrowheads="1" noTextEdit="1"/>
          </p:cNvSpPr>
          <p:nvPr>
            <p:ph type="sldImg"/>
          </p:nvPr>
        </p:nvSpPr>
        <p:spPr>
          <a:ln/>
        </p:spPr>
      </p:sp>
      <p:sp>
        <p:nvSpPr>
          <p:cNvPr id="6151" name="Rectangle 2051">
            <a:extLst>
              <a:ext uri="{FF2B5EF4-FFF2-40B4-BE49-F238E27FC236}">
                <a16:creationId xmlns:a16="http://schemas.microsoft.com/office/drawing/2014/main" id="{2468A4D4-F8C9-4B89-857A-A2240469E630}"/>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dirty="0">
                <a:latin typeface="ＭＳ Ｐゴシック" panose="020B0600070205080204" pitchFamily="50" charset="-128"/>
              </a:rPr>
              <a:t>アンケート調査の方法と事例（</a:t>
            </a:r>
            <a:r>
              <a:rPr lang="en-US" altLang="ja-JP" dirty="0">
                <a:latin typeface="ＭＳ Ｐゴシック" panose="020B0600070205080204" pitchFamily="50" charset="-128"/>
              </a:rPr>
              <a:t>2024</a:t>
            </a:r>
            <a:r>
              <a:rPr lang="ja-JP" altLang="en-US" dirty="0">
                <a:latin typeface="ＭＳ Ｐゴシック" panose="020B0600070205080204" pitchFamily="50" charset="-128"/>
              </a:rPr>
              <a:t>年</a:t>
            </a:r>
            <a:r>
              <a:rPr lang="en-US" altLang="ja-JP" dirty="0">
                <a:latin typeface="ＭＳ Ｐゴシック" panose="020B0600070205080204" pitchFamily="50" charset="-128"/>
              </a:rPr>
              <a:t>9</a:t>
            </a:r>
            <a:r>
              <a:rPr lang="ja-JP" altLang="en-US" dirty="0">
                <a:latin typeface="ＭＳ Ｐゴシック" panose="020B0600070205080204" pitchFamily="50" charset="-128"/>
              </a:rPr>
              <a:t>月</a:t>
            </a:r>
            <a:r>
              <a:rPr lang="en-US" altLang="ja-JP" dirty="0">
                <a:latin typeface="ＭＳ Ｐゴシック" panose="020B0600070205080204" pitchFamily="50" charset="-128"/>
              </a:rPr>
              <a:t>16</a:t>
            </a:r>
            <a:r>
              <a:rPr lang="ja-JP" altLang="en-US" dirty="0">
                <a:latin typeface="ＭＳ Ｐゴシック" panose="020B0600070205080204" pitchFamily="50" charset="-128"/>
              </a:rPr>
              <a:t>日版）</a:t>
            </a:r>
            <a:endParaRPr lang="ja-JP" altLang="en-US" dirty="0">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8340ADC4-4A4A-4E3F-A053-AF15D6110361}"/>
              </a:ext>
            </a:extLst>
          </p:cNvPr>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Lst>
        </p:spPr>
        <p:txBody>
          <a:bodyPr/>
          <a:lstStyle>
            <a:lvl1pPr defTabSz="923925">
              <a:spcBef>
                <a:spcPct val="30000"/>
              </a:spcBef>
              <a:tabLst>
                <a:tab pos="460375" algn="l"/>
                <a:tab pos="920750" algn="l"/>
                <a:tab pos="1382713" algn="l"/>
                <a:tab pos="1843088" algn="l"/>
                <a:tab pos="2305050" algn="l"/>
                <a:tab pos="2765425" algn="l"/>
                <a:tab pos="3227388" algn="l"/>
                <a:tab pos="3687763" algn="l"/>
                <a:tab pos="4149725" algn="l"/>
              </a:tabLst>
              <a:defRPr kumimoji="1" sz="1200">
                <a:solidFill>
                  <a:schemeClr val="tx1"/>
                </a:solidFill>
                <a:latin typeface="Arial" panose="020B0604020202020204" pitchFamily="34" charset="0"/>
                <a:ea typeface="ＭＳ Ｐ明朝" panose="02020600040205080304" pitchFamily="18" charset="-128"/>
              </a:defRPr>
            </a:lvl1pPr>
            <a:lvl2pPr marL="742950" indent="-285750" defTabSz="923925">
              <a:spcBef>
                <a:spcPct val="30000"/>
              </a:spcBef>
              <a:tabLst>
                <a:tab pos="460375" algn="l"/>
                <a:tab pos="920750" algn="l"/>
                <a:tab pos="1382713" algn="l"/>
                <a:tab pos="1843088" algn="l"/>
                <a:tab pos="2305050" algn="l"/>
                <a:tab pos="2765425" algn="l"/>
                <a:tab pos="3227388" algn="l"/>
                <a:tab pos="3687763" algn="l"/>
                <a:tab pos="4149725" algn="l"/>
              </a:tabLst>
              <a:defRPr kumimoji="1" sz="1200">
                <a:solidFill>
                  <a:schemeClr val="tx1"/>
                </a:solidFill>
                <a:latin typeface="Arial" panose="020B0604020202020204" pitchFamily="34" charset="0"/>
                <a:ea typeface="ＭＳ Ｐ明朝" panose="02020600040205080304" pitchFamily="18" charset="-128"/>
              </a:defRPr>
            </a:lvl2pPr>
            <a:lvl3pPr marL="1143000" indent="-228600" defTabSz="923925">
              <a:spcBef>
                <a:spcPct val="30000"/>
              </a:spcBef>
              <a:tabLst>
                <a:tab pos="460375" algn="l"/>
                <a:tab pos="920750" algn="l"/>
                <a:tab pos="1382713" algn="l"/>
                <a:tab pos="1843088" algn="l"/>
                <a:tab pos="2305050" algn="l"/>
                <a:tab pos="2765425" algn="l"/>
                <a:tab pos="3227388" algn="l"/>
                <a:tab pos="3687763" algn="l"/>
                <a:tab pos="4149725" algn="l"/>
              </a:tabLst>
              <a:defRPr kumimoji="1" sz="1200">
                <a:solidFill>
                  <a:schemeClr val="tx1"/>
                </a:solidFill>
                <a:latin typeface="Arial" panose="020B0604020202020204" pitchFamily="34" charset="0"/>
                <a:ea typeface="ＭＳ Ｐ明朝" panose="02020600040205080304" pitchFamily="18" charset="-128"/>
              </a:defRPr>
            </a:lvl3pPr>
            <a:lvl4pPr marL="1600200" indent="-228600" defTabSz="923925">
              <a:spcBef>
                <a:spcPct val="30000"/>
              </a:spcBef>
              <a:tabLst>
                <a:tab pos="460375" algn="l"/>
                <a:tab pos="920750" algn="l"/>
                <a:tab pos="1382713" algn="l"/>
                <a:tab pos="1843088" algn="l"/>
                <a:tab pos="2305050" algn="l"/>
                <a:tab pos="2765425" algn="l"/>
                <a:tab pos="3227388" algn="l"/>
                <a:tab pos="3687763" algn="l"/>
                <a:tab pos="4149725" algn="l"/>
              </a:tabLst>
              <a:defRPr kumimoji="1" sz="1200">
                <a:solidFill>
                  <a:schemeClr val="tx1"/>
                </a:solidFill>
                <a:latin typeface="Arial" panose="020B0604020202020204" pitchFamily="34" charset="0"/>
                <a:ea typeface="ＭＳ Ｐ明朝" panose="02020600040205080304" pitchFamily="18" charset="-128"/>
              </a:defRPr>
            </a:lvl4pPr>
            <a:lvl5pPr marL="2057400" indent="-228600" defTabSz="923925">
              <a:spcBef>
                <a:spcPct val="30000"/>
              </a:spcBef>
              <a:tabLst>
                <a:tab pos="460375" algn="l"/>
                <a:tab pos="920750" algn="l"/>
                <a:tab pos="1382713" algn="l"/>
                <a:tab pos="1843088" algn="l"/>
                <a:tab pos="2305050" algn="l"/>
                <a:tab pos="2765425" algn="l"/>
                <a:tab pos="3227388" algn="l"/>
                <a:tab pos="3687763" algn="l"/>
                <a:tab pos="4149725" algn="l"/>
              </a:tabLst>
              <a:defRPr kumimoji="1" sz="1200">
                <a:solidFill>
                  <a:schemeClr val="tx1"/>
                </a:solidFill>
                <a:latin typeface="Arial" panose="020B0604020202020204" pitchFamily="34" charset="0"/>
                <a:ea typeface="ＭＳ Ｐ明朝" panose="02020600040205080304" pitchFamily="18" charset="-128"/>
              </a:defRPr>
            </a:lvl5pPr>
            <a:lvl6pPr marL="2514600" indent="-228600" defTabSz="923925" eaLnBrk="0" fontAlgn="base" hangingPunct="0">
              <a:spcBef>
                <a:spcPct val="30000"/>
              </a:spcBef>
              <a:spcAft>
                <a:spcPct val="0"/>
              </a:spcAft>
              <a:tabLst>
                <a:tab pos="460375" algn="l"/>
                <a:tab pos="920750" algn="l"/>
                <a:tab pos="1382713" algn="l"/>
                <a:tab pos="1843088" algn="l"/>
                <a:tab pos="2305050" algn="l"/>
                <a:tab pos="2765425" algn="l"/>
                <a:tab pos="3227388" algn="l"/>
                <a:tab pos="3687763" algn="l"/>
                <a:tab pos="4149725" algn="l"/>
              </a:tabLst>
              <a:defRPr kumimoji="1" sz="1200">
                <a:solidFill>
                  <a:schemeClr val="tx1"/>
                </a:solidFill>
                <a:latin typeface="Arial" panose="020B0604020202020204" pitchFamily="34" charset="0"/>
                <a:ea typeface="ＭＳ Ｐ明朝" panose="02020600040205080304" pitchFamily="18" charset="-128"/>
              </a:defRPr>
            </a:lvl6pPr>
            <a:lvl7pPr marL="2971800" indent="-228600" defTabSz="923925" eaLnBrk="0" fontAlgn="base" hangingPunct="0">
              <a:spcBef>
                <a:spcPct val="30000"/>
              </a:spcBef>
              <a:spcAft>
                <a:spcPct val="0"/>
              </a:spcAft>
              <a:tabLst>
                <a:tab pos="460375" algn="l"/>
                <a:tab pos="920750" algn="l"/>
                <a:tab pos="1382713" algn="l"/>
                <a:tab pos="1843088" algn="l"/>
                <a:tab pos="2305050" algn="l"/>
                <a:tab pos="2765425" algn="l"/>
                <a:tab pos="3227388" algn="l"/>
                <a:tab pos="3687763" algn="l"/>
                <a:tab pos="4149725" algn="l"/>
              </a:tabLst>
              <a:defRPr kumimoji="1" sz="1200">
                <a:solidFill>
                  <a:schemeClr val="tx1"/>
                </a:solidFill>
                <a:latin typeface="Arial" panose="020B0604020202020204" pitchFamily="34" charset="0"/>
                <a:ea typeface="ＭＳ Ｐ明朝" panose="02020600040205080304" pitchFamily="18" charset="-128"/>
              </a:defRPr>
            </a:lvl7pPr>
            <a:lvl8pPr marL="3429000" indent="-228600" defTabSz="923925" eaLnBrk="0" fontAlgn="base" hangingPunct="0">
              <a:spcBef>
                <a:spcPct val="30000"/>
              </a:spcBef>
              <a:spcAft>
                <a:spcPct val="0"/>
              </a:spcAft>
              <a:tabLst>
                <a:tab pos="460375" algn="l"/>
                <a:tab pos="920750" algn="l"/>
                <a:tab pos="1382713" algn="l"/>
                <a:tab pos="1843088" algn="l"/>
                <a:tab pos="2305050" algn="l"/>
                <a:tab pos="2765425" algn="l"/>
                <a:tab pos="3227388" algn="l"/>
                <a:tab pos="3687763" algn="l"/>
                <a:tab pos="4149725" algn="l"/>
              </a:tabLst>
              <a:defRPr kumimoji="1" sz="1200">
                <a:solidFill>
                  <a:schemeClr val="tx1"/>
                </a:solidFill>
                <a:latin typeface="Arial" panose="020B0604020202020204" pitchFamily="34" charset="0"/>
                <a:ea typeface="ＭＳ Ｐ明朝" panose="02020600040205080304" pitchFamily="18" charset="-128"/>
              </a:defRPr>
            </a:lvl8pPr>
            <a:lvl9pPr marL="3886200" indent="-228600" defTabSz="923925" eaLnBrk="0" fontAlgn="base" hangingPunct="0">
              <a:spcBef>
                <a:spcPct val="30000"/>
              </a:spcBef>
              <a:spcAft>
                <a:spcPct val="0"/>
              </a:spcAft>
              <a:tabLst>
                <a:tab pos="460375" algn="l"/>
                <a:tab pos="920750" algn="l"/>
                <a:tab pos="1382713" algn="l"/>
                <a:tab pos="1843088" algn="l"/>
                <a:tab pos="2305050" algn="l"/>
                <a:tab pos="2765425" algn="l"/>
                <a:tab pos="3227388" algn="l"/>
                <a:tab pos="3687763" algn="l"/>
                <a:tab pos="4149725" algn="l"/>
              </a:tabLs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r>
              <a:rPr lang="en-US" altLang="ja-JP" sz="1000">
                <a:solidFill>
                  <a:srgbClr val="000000"/>
                </a:solidFill>
                <a:ea typeface="ＭＳ Ｐゴシック" panose="020B0600070205080204" pitchFamily="50" charset="-128"/>
              </a:rPr>
              <a:t>*</a:t>
            </a:r>
          </a:p>
        </p:txBody>
      </p:sp>
      <p:sp>
        <p:nvSpPr>
          <p:cNvPr id="23555" name="Rectangle 3">
            <a:extLst>
              <a:ext uri="{FF2B5EF4-FFF2-40B4-BE49-F238E27FC236}">
                <a16:creationId xmlns:a16="http://schemas.microsoft.com/office/drawing/2014/main" id="{42FCD8F2-0579-486E-8CC7-3B7B58C4B1E8}"/>
              </a:ext>
            </a:extLst>
          </p:cNvPr>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Lst>
        </p:spPr>
        <p:txBody>
          <a:bodyPr/>
          <a:lstStyle>
            <a:lvl1pPr defTabSz="923925">
              <a:spcBef>
                <a:spcPct val="30000"/>
              </a:spcBef>
              <a:tabLst>
                <a:tab pos="460375" algn="l"/>
                <a:tab pos="920750" algn="l"/>
                <a:tab pos="1382713" algn="l"/>
                <a:tab pos="1843088" algn="l"/>
                <a:tab pos="2305050" algn="l"/>
                <a:tab pos="2765425" algn="l"/>
                <a:tab pos="3227388" algn="l"/>
                <a:tab pos="3687763" algn="l"/>
                <a:tab pos="4149725" algn="l"/>
              </a:tabLst>
              <a:defRPr kumimoji="1" sz="1200">
                <a:solidFill>
                  <a:schemeClr val="tx1"/>
                </a:solidFill>
                <a:latin typeface="Arial" panose="020B0604020202020204" pitchFamily="34" charset="0"/>
                <a:ea typeface="ＭＳ Ｐ明朝" panose="02020600040205080304" pitchFamily="18" charset="-128"/>
              </a:defRPr>
            </a:lvl1pPr>
            <a:lvl2pPr marL="742950" indent="-285750" defTabSz="923925">
              <a:spcBef>
                <a:spcPct val="30000"/>
              </a:spcBef>
              <a:tabLst>
                <a:tab pos="460375" algn="l"/>
                <a:tab pos="920750" algn="l"/>
                <a:tab pos="1382713" algn="l"/>
                <a:tab pos="1843088" algn="l"/>
                <a:tab pos="2305050" algn="l"/>
                <a:tab pos="2765425" algn="l"/>
                <a:tab pos="3227388" algn="l"/>
                <a:tab pos="3687763" algn="l"/>
                <a:tab pos="4149725" algn="l"/>
              </a:tabLst>
              <a:defRPr kumimoji="1" sz="1200">
                <a:solidFill>
                  <a:schemeClr val="tx1"/>
                </a:solidFill>
                <a:latin typeface="Arial" panose="020B0604020202020204" pitchFamily="34" charset="0"/>
                <a:ea typeface="ＭＳ Ｐ明朝" panose="02020600040205080304" pitchFamily="18" charset="-128"/>
              </a:defRPr>
            </a:lvl2pPr>
            <a:lvl3pPr marL="1143000" indent="-228600" defTabSz="923925">
              <a:spcBef>
                <a:spcPct val="30000"/>
              </a:spcBef>
              <a:tabLst>
                <a:tab pos="460375" algn="l"/>
                <a:tab pos="920750" algn="l"/>
                <a:tab pos="1382713" algn="l"/>
                <a:tab pos="1843088" algn="l"/>
                <a:tab pos="2305050" algn="l"/>
                <a:tab pos="2765425" algn="l"/>
                <a:tab pos="3227388" algn="l"/>
                <a:tab pos="3687763" algn="l"/>
                <a:tab pos="4149725" algn="l"/>
              </a:tabLst>
              <a:defRPr kumimoji="1" sz="1200">
                <a:solidFill>
                  <a:schemeClr val="tx1"/>
                </a:solidFill>
                <a:latin typeface="Arial" panose="020B0604020202020204" pitchFamily="34" charset="0"/>
                <a:ea typeface="ＭＳ Ｐ明朝" panose="02020600040205080304" pitchFamily="18" charset="-128"/>
              </a:defRPr>
            </a:lvl3pPr>
            <a:lvl4pPr marL="1600200" indent="-228600" defTabSz="923925">
              <a:spcBef>
                <a:spcPct val="30000"/>
              </a:spcBef>
              <a:tabLst>
                <a:tab pos="460375" algn="l"/>
                <a:tab pos="920750" algn="l"/>
                <a:tab pos="1382713" algn="l"/>
                <a:tab pos="1843088" algn="l"/>
                <a:tab pos="2305050" algn="l"/>
                <a:tab pos="2765425" algn="l"/>
                <a:tab pos="3227388" algn="l"/>
                <a:tab pos="3687763" algn="l"/>
                <a:tab pos="4149725" algn="l"/>
              </a:tabLst>
              <a:defRPr kumimoji="1" sz="1200">
                <a:solidFill>
                  <a:schemeClr val="tx1"/>
                </a:solidFill>
                <a:latin typeface="Arial" panose="020B0604020202020204" pitchFamily="34" charset="0"/>
                <a:ea typeface="ＭＳ Ｐ明朝" panose="02020600040205080304" pitchFamily="18" charset="-128"/>
              </a:defRPr>
            </a:lvl4pPr>
            <a:lvl5pPr marL="2057400" indent="-228600" defTabSz="923925">
              <a:spcBef>
                <a:spcPct val="30000"/>
              </a:spcBef>
              <a:tabLst>
                <a:tab pos="460375" algn="l"/>
                <a:tab pos="920750" algn="l"/>
                <a:tab pos="1382713" algn="l"/>
                <a:tab pos="1843088" algn="l"/>
                <a:tab pos="2305050" algn="l"/>
                <a:tab pos="2765425" algn="l"/>
                <a:tab pos="3227388" algn="l"/>
                <a:tab pos="3687763" algn="l"/>
                <a:tab pos="4149725" algn="l"/>
              </a:tabLst>
              <a:defRPr kumimoji="1" sz="1200">
                <a:solidFill>
                  <a:schemeClr val="tx1"/>
                </a:solidFill>
                <a:latin typeface="Arial" panose="020B0604020202020204" pitchFamily="34" charset="0"/>
                <a:ea typeface="ＭＳ Ｐ明朝" panose="02020600040205080304" pitchFamily="18" charset="-128"/>
              </a:defRPr>
            </a:lvl5pPr>
            <a:lvl6pPr marL="2514600" indent="-228600" defTabSz="923925" eaLnBrk="0" fontAlgn="base" hangingPunct="0">
              <a:spcBef>
                <a:spcPct val="30000"/>
              </a:spcBef>
              <a:spcAft>
                <a:spcPct val="0"/>
              </a:spcAft>
              <a:tabLst>
                <a:tab pos="460375" algn="l"/>
                <a:tab pos="920750" algn="l"/>
                <a:tab pos="1382713" algn="l"/>
                <a:tab pos="1843088" algn="l"/>
                <a:tab pos="2305050" algn="l"/>
                <a:tab pos="2765425" algn="l"/>
                <a:tab pos="3227388" algn="l"/>
                <a:tab pos="3687763" algn="l"/>
                <a:tab pos="4149725" algn="l"/>
              </a:tabLst>
              <a:defRPr kumimoji="1" sz="1200">
                <a:solidFill>
                  <a:schemeClr val="tx1"/>
                </a:solidFill>
                <a:latin typeface="Arial" panose="020B0604020202020204" pitchFamily="34" charset="0"/>
                <a:ea typeface="ＭＳ Ｐ明朝" panose="02020600040205080304" pitchFamily="18" charset="-128"/>
              </a:defRPr>
            </a:lvl6pPr>
            <a:lvl7pPr marL="2971800" indent="-228600" defTabSz="923925" eaLnBrk="0" fontAlgn="base" hangingPunct="0">
              <a:spcBef>
                <a:spcPct val="30000"/>
              </a:spcBef>
              <a:spcAft>
                <a:spcPct val="0"/>
              </a:spcAft>
              <a:tabLst>
                <a:tab pos="460375" algn="l"/>
                <a:tab pos="920750" algn="l"/>
                <a:tab pos="1382713" algn="l"/>
                <a:tab pos="1843088" algn="l"/>
                <a:tab pos="2305050" algn="l"/>
                <a:tab pos="2765425" algn="l"/>
                <a:tab pos="3227388" algn="l"/>
                <a:tab pos="3687763" algn="l"/>
                <a:tab pos="4149725" algn="l"/>
              </a:tabLst>
              <a:defRPr kumimoji="1" sz="1200">
                <a:solidFill>
                  <a:schemeClr val="tx1"/>
                </a:solidFill>
                <a:latin typeface="Arial" panose="020B0604020202020204" pitchFamily="34" charset="0"/>
                <a:ea typeface="ＭＳ Ｐ明朝" panose="02020600040205080304" pitchFamily="18" charset="-128"/>
              </a:defRPr>
            </a:lvl7pPr>
            <a:lvl8pPr marL="3429000" indent="-228600" defTabSz="923925" eaLnBrk="0" fontAlgn="base" hangingPunct="0">
              <a:spcBef>
                <a:spcPct val="30000"/>
              </a:spcBef>
              <a:spcAft>
                <a:spcPct val="0"/>
              </a:spcAft>
              <a:tabLst>
                <a:tab pos="460375" algn="l"/>
                <a:tab pos="920750" algn="l"/>
                <a:tab pos="1382713" algn="l"/>
                <a:tab pos="1843088" algn="l"/>
                <a:tab pos="2305050" algn="l"/>
                <a:tab pos="2765425" algn="l"/>
                <a:tab pos="3227388" algn="l"/>
                <a:tab pos="3687763" algn="l"/>
                <a:tab pos="4149725" algn="l"/>
              </a:tabLst>
              <a:defRPr kumimoji="1" sz="1200">
                <a:solidFill>
                  <a:schemeClr val="tx1"/>
                </a:solidFill>
                <a:latin typeface="Arial" panose="020B0604020202020204" pitchFamily="34" charset="0"/>
                <a:ea typeface="ＭＳ Ｐ明朝" panose="02020600040205080304" pitchFamily="18" charset="-128"/>
              </a:defRPr>
            </a:lvl8pPr>
            <a:lvl9pPr marL="3886200" indent="-228600" defTabSz="923925" eaLnBrk="0" fontAlgn="base" hangingPunct="0">
              <a:spcBef>
                <a:spcPct val="30000"/>
              </a:spcBef>
              <a:spcAft>
                <a:spcPct val="0"/>
              </a:spcAft>
              <a:tabLst>
                <a:tab pos="460375" algn="l"/>
                <a:tab pos="920750" algn="l"/>
                <a:tab pos="1382713" algn="l"/>
                <a:tab pos="1843088" algn="l"/>
                <a:tab pos="2305050" algn="l"/>
                <a:tab pos="2765425" algn="l"/>
                <a:tab pos="3227388" algn="l"/>
                <a:tab pos="3687763" algn="l"/>
                <a:tab pos="4149725" algn="l"/>
              </a:tabLs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r>
              <a:rPr lang="en-US" altLang="ja-JP" sz="1000">
                <a:solidFill>
                  <a:srgbClr val="000000"/>
                </a:solidFill>
                <a:ea typeface="ＭＳ Ｐゴシック" panose="020B0600070205080204" pitchFamily="50" charset="-128"/>
              </a:rPr>
              <a:t>07/16/96</a:t>
            </a:r>
          </a:p>
        </p:txBody>
      </p:sp>
      <p:sp>
        <p:nvSpPr>
          <p:cNvPr id="23556" name="Rectangle 6">
            <a:extLst>
              <a:ext uri="{FF2B5EF4-FFF2-40B4-BE49-F238E27FC236}">
                <a16:creationId xmlns:a16="http://schemas.microsoft.com/office/drawing/2014/main" id="{68607EFF-ED19-4AC1-9AC1-DEA982F45FE4}"/>
              </a:ext>
            </a:extLst>
          </p:cNvPr>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Lst>
        </p:spPr>
        <p:txBody>
          <a:bodyPr/>
          <a:lstStyle>
            <a:lvl1pPr defTabSz="923925">
              <a:spcBef>
                <a:spcPct val="30000"/>
              </a:spcBef>
              <a:tabLst>
                <a:tab pos="460375" algn="l"/>
                <a:tab pos="920750" algn="l"/>
                <a:tab pos="1382713" algn="l"/>
                <a:tab pos="1843088" algn="l"/>
                <a:tab pos="2305050" algn="l"/>
                <a:tab pos="2765425" algn="l"/>
                <a:tab pos="3227388" algn="l"/>
                <a:tab pos="3687763" algn="l"/>
                <a:tab pos="4149725" algn="l"/>
              </a:tabLst>
              <a:defRPr kumimoji="1" sz="1200">
                <a:solidFill>
                  <a:schemeClr val="tx1"/>
                </a:solidFill>
                <a:latin typeface="Arial" panose="020B0604020202020204" pitchFamily="34" charset="0"/>
                <a:ea typeface="ＭＳ Ｐ明朝" panose="02020600040205080304" pitchFamily="18" charset="-128"/>
              </a:defRPr>
            </a:lvl1pPr>
            <a:lvl2pPr marL="742950" indent="-285750" defTabSz="923925">
              <a:spcBef>
                <a:spcPct val="30000"/>
              </a:spcBef>
              <a:tabLst>
                <a:tab pos="460375" algn="l"/>
                <a:tab pos="920750" algn="l"/>
                <a:tab pos="1382713" algn="l"/>
                <a:tab pos="1843088" algn="l"/>
                <a:tab pos="2305050" algn="l"/>
                <a:tab pos="2765425" algn="l"/>
                <a:tab pos="3227388" algn="l"/>
                <a:tab pos="3687763" algn="l"/>
                <a:tab pos="4149725" algn="l"/>
              </a:tabLst>
              <a:defRPr kumimoji="1" sz="1200">
                <a:solidFill>
                  <a:schemeClr val="tx1"/>
                </a:solidFill>
                <a:latin typeface="Arial" panose="020B0604020202020204" pitchFamily="34" charset="0"/>
                <a:ea typeface="ＭＳ Ｐ明朝" panose="02020600040205080304" pitchFamily="18" charset="-128"/>
              </a:defRPr>
            </a:lvl2pPr>
            <a:lvl3pPr marL="1143000" indent="-228600" defTabSz="923925">
              <a:spcBef>
                <a:spcPct val="30000"/>
              </a:spcBef>
              <a:tabLst>
                <a:tab pos="460375" algn="l"/>
                <a:tab pos="920750" algn="l"/>
                <a:tab pos="1382713" algn="l"/>
                <a:tab pos="1843088" algn="l"/>
                <a:tab pos="2305050" algn="l"/>
                <a:tab pos="2765425" algn="l"/>
                <a:tab pos="3227388" algn="l"/>
                <a:tab pos="3687763" algn="l"/>
                <a:tab pos="4149725" algn="l"/>
              </a:tabLst>
              <a:defRPr kumimoji="1" sz="1200">
                <a:solidFill>
                  <a:schemeClr val="tx1"/>
                </a:solidFill>
                <a:latin typeface="Arial" panose="020B0604020202020204" pitchFamily="34" charset="0"/>
                <a:ea typeface="ＭＳ Ｐ明朝" panose="02020600040205080304" pitchFamily="18" charset="-128"/>
              </a:defRPr>
            </a:lvl3pPr>
            <a:lvl4pPr marL="1600200" indent="-228600" defTabSz="923925">
              <a:spcBef>
                <a:spcPct val="30000"/>
              </a:spcBef>
              <a:tabLst>
                <a:tab pos="460375" algn="l"/>
                <a:tab pos="920750" algn="l"/>
                <a:tab pos="1382713" algn="l"/>
                <a:tab pos="1843088" algn="l"/>
                <a:tab pos="2305050" algn="l"/>
                <a:tab pos="2765425" algn="l"/>
                <a:tab pos="3227388" algn="l"/>
                <a:tab pos="3687763" algn="l"/>
                <a:tab pos="4149725" algn="l"/>
              </a:tabLst>
              <a:defRPr kumimoji="1" sz="1200">
                <a:solidFill>
                  <a:schemeClr val="tx1"/>
                </a:solidFill>
                <a:latin typeface="Arial" panose="020B0604020202020204" pitchFamily="34" charset="0"/>
                <a:ea typeface="ＭＳ Ｐ明朝" panose="02020600040205080304" pitchFamily="18" charset="-128"/>
              </a:defRPr>
            </a:lvl4pPr>
            <a:lvl5pPr marL="2057400" indent="-228600" defTabSz="923925">
              <a:spcBef>
                <a:spcPct val="30000"/>
              </a:spcBef>
              <a:tabLst>
                <a:tab pos="460375" algn="l"/>
                <a:tab pos="920750" algn="l"/>
                <a:tab pos="1382713" algn="l"/>
                <a:tab pos="1843088" algn="l"/>
                <a:tab pos="2305050" algn="l"/>
                <a:tab pos="2765425" algn="l"/>
                <a:tab pos="3227388" algn="l"/>
                <a:tab pos="3687763" algn="l"/>
                <a:tab pos="4149725" algn="l"/>
              </a:tabLst>
              <a:defRPr kumimoji="1" sz="1200">
                <a:solidFill>
                  <a:schemeClr val="tx1"/>
                </a:solidFill>
                <a:latin typeface="Arial" panose="020B0604020202020204" pitchFamily="34" charset="0"/>
                <a:ea typeface="ＭＳ Ｐ明朝" panose="02020600040205080304" pitchFamily="18" charset="-128"/>
              </a:defRPr>
            </a:lvl5pPr>
            <a:lvl6pPr marL="2514600" indent="-228600" defTabSz="923925" eaLnBrk="0" fontAlgn="base" hangingPunct="0">
              <a:spcBef>
                <a:spcPct val="30000"/>
              </a:spcBef>
              <a:spcAft>
                <a:spcPct val="0"/>
              </a:spcAft>
              <a:tabLst>
                <a:tab pos="460375" algn="l"/>
                <a:tab pos="920750" algn="l"/>
                <a:tab pos="1382713" algn="l"/>
                <a:tab pos="1843088" algn="l"/>
                <a:tab pos="2305050" algn="l"/>
                <a:tab pos="2765425" algn="l"/>
                <a:tab pos="3227388" algn="l"/>
                <a:tab pos="3687763" algn="l"/>
                <a:tab pos="4149725" algn="l"/>
              </a:tabLst>
              <a:defRPr kumimoji="1" sz="1200">
                <a:solidFill>
                  <a:schemeClr val="tx1"/>
                </a:solidFill>
                <a:latin typeface="Arial" panose="020B0604020202020204" pitchFamily="34" charset="0"/>
                <a:ea typeface="ＭＳ Ｐ明朝" panose="02020600040205080304" pitchFamily="18" charset="-128"/>
              </a:defRPr>
            </a:lvl6pPr>
            <a:lvl7pPr marL="2971800" indent="-228600" defTabSz="923925" eaLnBrk="0" fontAlgn="base" hangingPunct="0">
              <a:spcBef>
                <a:spcPct val="30000"/>
              </a:spcBef>
              <a:spcAft>
                <a:spcPct val="0"/>
              </a:spcAft>
              <a:tabLst>
                <a:tab pos="460375" algn="l"/>
                <a:tab pos="920750" algn="l"/>
                <a:tab pos="1382713" algn="l"/>
                <a:tab pos="1843088" algn="l"/>
                <a:tab pos="2305050" algn="l"/>
                <a:tab pos="2765425" algn="l"/>
                <a:tab pos="3227388" algn="l"/>
                <a:tab pos="3687763" algn="l"/>
                <a:tab pos="4149725" algn="l"/>
              </a:tabLst>
              <a:defRPr kumimoji="1" sz="1200">
                <a:solidFill>
                  <a:schemeClr val="tx1"/>
                </a:solidFill>
                <a:latin typeface="Arial" panose="020B0604020202020204" pitchFamily="34" charset="0"/>
                <a:ea typeface="ＭＳ Ｐ明朝" panose="02020600040205080304" pitchFamily="18" charset="-128"/>
              </a:defRPr>
            </a:lvl7pPr>
            <a:lvl8pPr marL="3429000" indent="-228600" defTabSz="923925" eaLnBrk="0" fontAlgn="base" hangingPunct="0">
              <a:spcBef>
                <a:spcPct val="30000"/>
              </a:spcBef>
              <a:spcAft>
                <a:spcPct val="0"/>
              </a:spcAft>
              <a:tabLst>
                <a:tab pos="460375" algn="l"/>
                <a:tab pos="920750" algn="l"/>
                <a:tab pos="1382713" algn="l"/>
                <a:tab pos="1843088" algn="l"/>
                <a:tab pos="2305050" algn="l"/>
                <a:tab pos="2765425" algn="l"/>
                <a:tab pos="3227388" algn="l"/>
                <a:tab pos="3687763" algn="l"/>
                <a:tab pos="4149725" algn="l"/>
              </a:tabLst>
              <a:defRPr kumimoji="1" sz="1200">
                <a:solidFill>
                  <a:schemeClr val="tx1"/>
                </a:solidFill>
                <a:latin typeface="Arial" panose="020B0604020202020204" pitchFamily="34" charset="0"/>
                <a:ea typeface="ＭＳ Ｐ明朝" panose="02020600040205080304" pitchFamily="18" charset="-128"/>
              </a:defRPr>
            </a:lvl8pPr>
            <a:lvl9pPr marL="3886200" indent="-228600" defTabSz="923925" eaLnBrk="0" fontAlgn="base" hangingPunct="0">
              <a:spcBef>
                <a:spcPct val="30000"/>
              </a:spcBef>
              <a:spcAft>
                <a:spcPct val="0"/>
              </a:spcAft>
              <a:tabLst>
                <a:tab pos="460375" algn="l"/>
                <a:tab pos="920750" algn="l"/>
                <a:tab pos="1382713" algn="l"/>
                <a:tab pos="1843088" algn="l"/>
                <a:tab pos="2305050" algn="l"/>
                <a:tab pos="2765425" algn="l"/>
                <a:tab pos="3227388" algn="l"/>
                <a:tab pos="3687763" algn="l"/>
                <a:tab pos="4149725" algn="l"/>
              </a:tabLs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r>
              <a:rPr lang="en-US" altLang="ja-JP" sz="1000">
                <a:solidFill>
                  <a:srgbClr val="000000"/>
                </a:solidFill>
                <a:ea typeface="ＭＳ Ｐゴシック" panose="020B0600070205080204" pitchFamily="50" charset="-128"/>
              </a:rPr>
              <a:t>*</a:t>
            </a:r>
          </a:p>
        </p:txBody>
      </p:sp>
      <p:sp>
        <p:nvSpPr>
          <p:cNvPr id="23557" name="Rectangle 7">
            <a:extLst>
              <a:ext uri="{FF2B5EF4-FFF2-40B4-BE49-F238E27FC236}">
                <a16:creationId xmlns:a16="http://schemas.microsoft.com/office/drawing/2014/main" id="{6EF58AA1-4DA0-4A7F-B6AD-3632574407EC}"/>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Lst>
        </p:spPr>
        <p:txBody>
          <a:bodyPr/>
          <a:lstStyle>
            <a:lvl1pPr defTabSz="923925">
              <a:spcBef>
                <a:spcPct val="30000"/>
              </a:spcBef>
              <a:tabLst>
                <a:tab pos="460375" algn="l"/>
                <a:tab pos="920750" algn="l"/>
                <a:tab pos="1382713" algn="l"/>
                <a:tab pos="1843088" algn="l"/>
                <a:tab pos="2305050" algn="l"/>
                <a:tab pos="2765425" algn="l"/>
                <a:tab pos="3227388" algn="l"/>
                <a:tab pos="3687763" algn="l"/>
                <a:tab pos="4149725" algn="l"/>
              </a:tabLst>
              <a:defRPr kumimoji="1" sz="1200">
                <a:solidFill>
                  <a:schemeClr val="tx1"/>
                </a:solidFill>
                <a:latin typeface="Arial" panose="020B0604020202020204" pitchFamily="34" charset="0"/>
                <a:ea typeface="ＭＳ Ｐ明朝" panose="02020600040205080304" pitchFamily="18" charset="-128"/>
              </a:defRPr>
            </a:lvl1pPr>
            <a:lvl2pPr marL="742950" indent="-285750" defTabSz="923925">
              <a:spcBef>
                <a:spcPct val="30000"/>
              </a:spcBef>
              <a:tabLst>
                <a:tab pos="460375" algn="l"/>
                <a:tab pos="920750" algn="l"/>
                <a:tab pos="1382713" algn="l"/>
                <a:tab pos="1843088" algn="l"/>
                <a:tab pos="2305050" algn="l"/>
                <a:tab pos="2765425" algn="l"/>
                <a:tab pos="3227388" algn="l"/>
                <a:tab pos="3687763" algn="l"/>
                <a:tab pos="4149725" algn="l"/>
              </a:tabLst>
              <a:defRPr kumimoji="1" sz="1200">
                <a:solidFill>
                  <a:schemeClr val="tx1"/>
                </a:solidFill>
                <a:latin typeface="Arial" panose="020B0604020202020204" pitchFamily="34" charset="0"/>
                <a:ea typeface="ＭＳ Ｐ明朝" panose="02020600040205080304" pitchFamily="18" charset="-128"/>
              </a:defRPr>
            </a:lvl2pPr>
            <a:lvl3pPr marL="1143000" indent="-228600" defTabSz="923925">
              <a:spcBef>
                <a:spcPct val="30000"/>
              </a:spcBef>
              <a:tabLst>
                <a:tab pos="460375" algn="l"/>
                <a:tab pos="920750" algn="l"/>
                <a:tab pos="1382713" algn="l"/>
                <a:tab pos="1843088" algn="l"/>
                <a:tab pos="2305050" algn="l"/>
                <a:tab pos="2765425" algn="l"/>
                <a:tab pos="3227388" algn="l"/>
                <a:tab pos="3687763" algn="l"/>
                <a:tab pos="4149725" algn="l"/>
              </a:tabLst>
              <a:defRPr kumimoji="1" sz="1200">
                <a:solidFill>
                  <a:schemeClr val="tx1"/>
                </a:solidFill>
                <a:latin typeface="Arial" panose="020B0604020202020204" pitchFamily="34" charset="0"/>
                <a:ea typeface="ＭＳ Ｐ明朝" panose="02020600040205080304" pitchFamily="18" charset="-128"/>
              </a:defRPr>
            </a:lvl3pPr>
            <a:lvl4pPr marL="1600200" indent="-228600" defTabSz="923925">
              <a:spcBef>
                <a:spcPct val="30000"/>
              </a:spcBef>
              <a:tabLst>
                <a:tab pos="460375" algn="l"/>
                <a:tab pos="920750" algn="l"/>
                <a:tab pos="1382713" algn="l"/>
                <a:tab pos="1843088" algn="l"/>
                <a:tab pos="2305050" algn="l"/>
                <a:tab pos="2765425" algn="l"/>
                <a:tab pos="3227388" algn="l"/>
                <a:tab pos="3687763" algn="l"/>
                <a:tab pos="4149725" algn="l"/>
              </a:tabLst>
              <a:defRPr kumimoji="1" sz="1200">
                <a:solidFill>
                  <a:schemeClr val="tx1"/>
                </a:solidFill>
                <a:latin typeface="Arial" panose="020B0604020202020204" pitchFamily="34" charset="0"/>
                <a:ea typeface="ＭＳ Ｐ明朝" panose="02020600040205080304" pitchFamily="18" charset="-128"/>
              </a:defRPr>
            </a:lvl4pPr>
            <a:lvl5pPr marL="2057400" indent="-228600" defTabSz="923925">
              <a:spcBef>
                <a:spcPct val="30000"/>
              </a:spcBef>
              <a:tabLst>
                <a:tab pos="460375" algn="l"/>
                <a:tab pos="920750" algn="l"/>
                <a:tab pos="1382713" algn="l"/>
                <a:tab pos="1843088" algn="l"/>
                <a:tab pos="2305050" algn="l"/>
                <a:tab pos="2765425" algn="l"/>
                <a:tab pos="3227388" algn="l"/>
                <a:tab pos="3687763" algn="l"/>
                <a:tab pos="4149725" algn="l"/>
              </a:tabLst>
              <a:defRPr kumimoji="1" sz="1200">
                <a:solidFill>
                  <a:schemeClr val="tx1"/>
                </a:solidFill>
                <a:latin typeface="Arial" panose="020B0604020202020204" pitchFamily="34" charset="0"/>
                <a:ea typeface="ＭＳ Ｐ明朝" panose="02020600040205080304" pitchFamily="18" charset="-128"/>
              </a:defRPr>
            </a:lvl5pPr>
            <a:lvl6pPr marL="2514600" indent="-228600" defTabSz="923925" eaLnBrk="0" fontAlgn="base" hangingPunct="0">
              <a:spcBef>
                <a:spcPct val="30000"/>
              </a:spcBef>
              <a:spcAft>
                <a:spcPct val="0"/>
              </a:spcAft>
              <a:tabLst>
                <a:tab pos="460375" algn="l"/>
                <a:tab pos="920750" algn="l"/>
                <a:tab pos="1382713" algn="l"/>
                <a:tab pos="1843088" algn="l"/>
                <a:tab pos="2305050" algn="l"/>
                <a:tab pos="2765425" algn="l"/>
                <a:tab pos="3227388" algn="l"/>
                <a:tab pos="3687763" algn="l"/>
                <a:tab pos="4149725" algn="l"/>
              </a:tabLst>
              <a:defRPr kumimoji="1" sz="1200">
                <a:solidFill>
                  <a:schemeClr val="tx1"/>
                </a:solidFill>
                <a:latin typeface="Arial" panose="020B0604020202020204" pitchFamily="34" charset="0"/>
                <a:ea typeface="ＭＳ Ｐ明朝" panose="02020600040205080304" pitchFamily="18" charset="-128"/>
              </a:defRPr>
            </a:lvl6pPr>
            <a:lvl7pPr marL="2971800" indent="-228600" defTabSz="923925" eaLnBrk="0" fontAlgn="base" hangingPunct="0">
              <a:spcBef>
                <a:spcPct val="30000"/>
              </a:spcBef>
              <a:spcAft>
                <a:spcPct val="0"/>
              </a:spcAft>
              <a:tabLst>
                <a:tab pos="460375" algn="l"/>
                <a:tab pos="920750" algn="l"/>
                <a:tab pos="1382713" algn="l"/>
                <a:tab pos="1843088" algn="l"/>
                <a:tab pos="2305050" algn="l"/>
                <a:tab pos="2765425" algn="l"/>
                <a:tab pos="3227388" algn="l"/>
                <a:tab pos="3687763" algn="l"/>
                <a:tab pos="4149725" algn="l"/>
              </a:tabLst>
              <a:defRPr kumimoji="1" sz="1200">
                <a:solidFill>
                  <a:schemeClr val="tx1"/>
                </a:solidFill>
                <a:latin typeface="Arial" panose="020B0604020202020204" pitchFamily="34" charset="0"/>
                <a:ea typeface="ＭＳ Ｐ明朝" panose="02020600040205080304" pitchFamily="18" charset="-128"/>
              </a:defRPr>
            </a:lvl7pPr>
            <a:lvl8pPr marL="3429000" indent="-228600" defTabSz="923925" eaLnBrk="0" fontAlgn="base" hangingPunct="0">
              <a:spcBef>
                <a:spcPct val="30000"/>
              </a:spcBef>
              <a:spcAft>
                <a:spcPct val="0"/>
              </a:spcAft>
              <a:tabLst>
                <a:tab pos="460375" algn="l"/>
                <a:tab pos="920750" algn="l"/>
                <a:tab pos="1382713" algn="l"/>
                <a:tab pos="1843088" algn="l"/>
                <a:tab pos="2305050" algn="l"/>
                <a:tab pos="2765425" algn="l"/>
                <a:tab pos="3227388" algn="l"/>
                <a:tab pos="3687763" algn="l"/>
                <a:tab pos="4149725" algn="l"/>
              </a:tabLst>
              <a:defRPr kumimoji="1" sz="1200">
                <a:solidFill>
                  <a:schemeClr val="tx1"/>
                </a:solidFill>
                <a:latin typeface="Arial" panose="020B0604020202020204" pitchFamily="34" charset="0"/>
                <a:ea typeface="ＭＳ Ｐ明朝" panose="02020600040205080304" pitchFamily="18" charset="-128"/>
              </a:defRPr>
            </a:lvl8pPr>
            <a:lvl9pPr marL="3886200" indent="-228600" defTabSz="923925" eaLnBrk="0" fontAlgn="base" hangingPunct="0">
              <a:spcBef>
                <a:spcPct val="30000"/>
              </a:spcBef>
              <a:spcAft>
                <a:spcPct val="0"/>
              </a:spcAft>
              <a:tabLst>
                <a:tab pos="460375" algn="l"/>
                <a:tab pos="920750" algn="l"/>
                <a:tab pos="1382713" algn="l"/>
                <a:tab pos="1843088" algn="l"/>
                <a:tab pos="2305050" algn="l"/>
                <a:tab pos="2765425" algn="l"/>
                <a:tab pos="3227388" algn="l"/>
                <a:tab pos="3687763" algn="l"/>
                <a:tab pos="4149725" algn="l"/>
              </a:tabLs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D095B0B4-814F-4CE4-A216-70B25B274084}" type="slidenum">
              <a:rPr lang="ja-JP" altLang="ja-JP" sz="1000" smtClean="0">
                <a:solidFill>
                  <a:srgbClr val="000000"/>
                </a:solidFill>
                <a:ea typeface="ＭＳ Ｐゴシック" panose="020B0600070205080204" pitchFamily="50" charset="-128"/>
              </a:rPr>
              <a:pPr>
                <a:spcBef>
                  <a:spcPct val="0"/>
                </a:spcBef>
              </a:pPr>
              <a:t>10</a:t>
            </a:fld>
            <a:r>
              <a:rPr lang="en-US" altLang="ja-JP" sz="1000">
                <a:solidFill>
                  <a:srgbClr val="000000"/>
                </a:solidFill>
                <a:ea typeface="ＭＳ Ｐゴシック" panose="020B0600070205080204" pitchFamily="50" charset="-128"/>
              </a:rPr>
              <a:t>##</a:t>
            </a:r>
          </a:p>
        </p:txBody>
      </p:sp>
      <p:sp>
        <p:nvSpPr>
          <p:cNvPr id="23558" name="Rectangle 1">
            <a:extLst>
              <a:ext uri="{FF2B5EF4-FFF2-40B4-BE49-F238E27FC236}">
                <a16:creationId xmlns:a16="http://schemas.microsoft.com/office/drawing/2014/main" id="{C9A7DF6C-BFE1-4565-A678-365528DC30CD}"/>
              </a:ext>
            </a:extLst>
          </p:cNvPr>
          <p:cNvSpPr>
            <a:spLocks noGrp="1" noRot="1" noChangeAspect="1" noChangeArrowheads="1" noTextEdit="1"/>
          </p:cNvSpPr>
          <p:nvPr>
            <p:ph type="sldImg"/>
          </p:nvPr>
        </p:nvSpPr>
        <p:spPr>
          <a:xfrm>
            <a:off x="903288" y="738188"/>
            <a:ext cx="4935537" cy="370205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3559" name="Rectangle 2">
            <a:extLst>
              <a:ext uri="{FF2B5EF4-FFF2-40B4-BE49-F238E27FC236}">
                <a16:creationId xmlns:a16="http://schemas.microsoft.com/office/drawing/2014/main" id="{DEB769B6-0E32-4F5E-9750-484CA037F3E1}"/>
              </a:ext>
            </a:extLst>
          </p:cNvPr>
          <p:cNvSpPr>
            <a:spLocks noGrp="1" noChangeArrowheads="1"/>
          </p:cNvSpPr>
          <p:nvPr>
            <p:ph type="body" idx="1"/>
          </p:nvPr>
        </p:nvSpPr>
        <p:spPr>
          <a:xfrm>
            <a:off x="898525" y="4684713"/>
            <a:ext cx="4937125" cy="44434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914400" rtl="0" eaLnBrk="0" fontAlgn="base" latinLnBrk="0" hangingPunct="0">
              <a:lnSpc>
                <a:spcPct val="100000"/>
              </a:lnSpc>
              <a:spcBef>
                <a:spcPts val="738"/>
              </a:spcBef>
              <a:spcAft>
                <a:spcPct val="0"/>
              </a:spcAft>
              <a:buClrTx/>
              <a:buSzTx/>
              <a:buFont typeface="Wingdings" panose="05000000000000000000" pitchFamily="2" charset="2"/>
              <a:buNone/>
              <a:tabLst/>
              <a:defRPr/>
            </a:pPr>
            <a:r>
              <a:rPr kumimoji="0" lang="ja-JP" altLang="ja-JP" sz="1200" dirty="0">
                <a:solidFill>
                  <a:srgbClr val="262673"/>
                </a:solidFill>
                <a:latin typeface="ＭＳ Ｐゴシック" panose="020B0600070205080204" pitchFamily="50" charset="-128"/>
              </a:rPr>
              <a:t>調査票の内容</a:t>
            </a:r>
            <a:r>
              <a:rPr kumimoji="0" lang="ja-JP" altLang="en-US" sz="1200" dirty="0">
                <a:solidFill>
                  <a:srgbClr val="262673"/>
                </a:solidFill>
                <a:latin typeface="ＭＳ Ｐゴシック" panose="020B0600070205080204" pitchFamily="50" charset="-128"/>
              </a:rPr>
              <a:t>を紹介します。</a:t>
            </a:r>
            <a:endParaRPr kumimoji="0" lang="ja-JP" altLang="ja-JP" sz="1200" dirty="0">
              <a:solidFill>
                <a:srgbClr val="262673"/>
              </a:solidFill>
              <a:latin typeface="ＭＳ Ｐゴシック" panose="020B0600070205080204" pitchFamily="50" charset="-128"/>
            </a:endParaRPr>
          </a:p>
          <a:p>
            <a:pPr>
              <a:spcBef>
                <a:spcPts val="738"/>
              </a:spcBef>
              <a:buClrTx/>
              <a:buFont typeface="Wingdings" panose="05000000000000000000" pitchFamily="2" charset="2"/>
              <a:buNone/>
              <a:defRPr/>
            </a:pPr>
            <a:r>
              <a:rPr kumimoji="0" lang="ja-JP" altLang="en-US" sz="1200" dirty="0">
                <a:solidFill>
                  <a:srgbClr val="000000"/>
                </a:solidFill>
                <a:latin typeface="ＭＳ Ｐゴシック" panose="020B0600070205080204" pitchFamily="50" charset="-128"/>
              </a:rPr>
              <a:t>調査の</a:t>
            </a:r>
            <a:r>
              <a:rPr kumimoji="0" lang="ja-JP" altLang="ja-JP" sz="1200" dirty="0">
                <a:solidFill>
                  <a:srgbClr val="000000"/>
                </a:solidFill>
                <a:latin typeface="ＭＳ Ｐゴシック" panose="020B0600070205080204" pitchFamily="50" charset="-128"/>
              </a:rPr>
              <a:t>内容</a:t>
            </a:r>
            <a:r>
              <a:rPr kumimoji="0" lang="ja-JP" altLang="en-US" sz="1200" dirty="0">
                <a:solidFill>
                  <a:srgbClr val="000000"/>
                </a:solidFill>
                <a:latin typeface="ＭＳ Ｐゴシック" panose="020B0600070205080204" pitchFamily="50" charset="-128"/>
              </a:rPr>
              <a:t>量は、紙調査は、</a:t>
            </a:r>
            <a:r>
              <a:rPr kumimoji="0" lang="en-US" altLang="ja-JP" sz="1200" dirty="0">
                <a:solidFill>
                  <a:srgbClr val="000000"/>
                </a:solidFill>
                <a:latin typeface="ＭＳ Ｐゴシック" panose="020B0600070205080204" pitchFamily="50" charset="-128"/>
              </a:rPr>
              <a:t>A4</a:t>
            </a:r>
            <a:r>
              <a:rPr kumimoji="0" lang="ja-JP" altLang="ja-JP" sz="1200" dirty="0">
                <a:solidFill>
                  <a:srgbClr val="000000"/>
                </a:solidFill>
                <a:latin typeface="ＭＳ Ｐゴシック" panose="020B0600070205080204" pitchFamily="50" charset="-128"/>
              </a:rPr>
              <a:t>版</a:t>
            </a:r>
            <a:r>
              <a:rPr kumimoji="0" lang="en-US" altLang="ja-JP" sz="1200" dirty="0">
                <a:solidFill>
                  <a:srgbClr val="000000"/>
                </a:solidFill>
                <a:latin typeface="ＭＳ Ｐゴシック" panose="020B0600070205080204" pitchFamily="50" charset="-128"/>
              </a:rPr>
              <a:t>1</a:t>
            </a:r>
            <a:r>
              <a:rPr kumimoji="0" lang="ja-JP" altLang="en-US" sz="1200" dirty="0">
                <a:solidFill>
                  <a:srgbClr val="000000"/>
                </a:solidFill>
                <a:latin typeface="ＭＳ Ｐゴシック" panose="020B0600070205080204" pitchFamily="50" charset="-128"/>
              </a:rPr>
              <a:t>～</a:t>
            </a:r>
            <a:r>
              <a:rPr kumimoji="0" lang="en-US" altLang="ja-JP" sz="1200" dirty="0">
                <a:solidFill>
                  <a:srgbClr val="000000"/>
                </a:solidFill>
                <a:latin typeface="ＭＳ Ｐゴシック" panose="020B0600070205080204" pitchFamily="50" charset="-128"/>
              </a:rPr>
              <a:t>2</a:t>
            </a:r>
            <a:r>
              <a:rPr kumimoji="0" lang="ja-JP" altLang="ja-JP" sz="1200" dirty="0">
                <a:solidFill>
                  <a:srgbClr val="000000"/>
                </a:solidFill>
                <a:latin typeface="ＭＳ Ｐゴシック" panose="020B0600070205080204" pitchFamily="50" charset="-128"/>
              </a:rPr>
              <a:t>ページ</a:t>
            </a:r>
            <a:r>
              <a:rPr kumimoji="0" lang="ja-JP" altLang="en-US" sz="1200" dirty="0">
                <a:solidFill>
                  <a:srgbClr val="000000"/>
                </a:solidFill>
                <a:latin typeface="ＭＳ Ｐゴシック" panose="020B0600070205080204" pitchFamily="50" charset="-128"/>
              </a:rPr>
              <a:t>以内</a:t>
            </a:r>
            <a:r>
              <a:rPr kumimoji="0" lang="ja-JP" altLang="ja-JP" sz="1200" dirty="0">
                <a:solidFill>
                  <a:srgbClr val="000000"/>
                </a:solidFill>
                <a:latin typeface="ＭＳ Ｐゴシック" panose="020B0600070205080204" pitchFamily="50" charset="-128"/>
              </a:rPr>
              <a:t>、</a:t>
            </a:r>
            <a:r>
              <a:rPr kumimoji="0" lang="en-US" altLang="ja-JP" sz="1200" dirty="0">
                <a:solidFill>
                  <a:srgbClr val="000000"/>
                </a:solidFill>
                <a:latin typeface="ＭＳ Ｐゴシック" panose="020B0600070205080204" pitchFamily="50" charset="-128"/>
              </a:rPr>
              <a:t>web</a:t>
            </a:r>
            <a:r>
              <a:rPr kumimoji="0" lang="ja-JP" altLang="en-US" sz="1200" dirty="0">
                <a:solidFill>
                  <a:srgbClr val="000000"/>
                </a:solidFill>
                <a:latin typeface="ＭＳ Ｐゴシック" panose="020B0600070205080204" pitchFamily="50" charset="-128"/>
              </a:rPr>
              <a:t>調査は、回答時間</a:t>
            </a:r>
            <a:r>
              <a:rPr kumimoji="0" lang="en-US" altLang="ja-JP" sz="1200" dirty="0">
                <a:solidFill>
                  <a:srgbClr val="000000"/>
                </a:solidFill>
                <a:latin typeface="ＭＳ Ｐゴシック" panose="020B0600070205080204" pitchFamily="50" charset="-128"/>
              </a:rPr>
              <a:t>10</a:t>
            </a:r>
            <a:r>
              <a:rPr kumimoji="0" lang="ja-JP" altLang="en-US" sz="1200" dirty="0">
                <a:solidFill>
                  <a:srgbClr val="000000"/>
                </a:solidFill>
                <a:latin typeface="ＭＳ Ｐゴシック" panose="020B0600070205080204" pitchFamily="50" charset="-128"/>
              </a:rPr>
              <a:t>分以内が目安です。</a:t>
            </a:r>
            <a:endParaRPr kumimoji="0" lang="ja-JP" altLang="ja-JP" sz="1200" dirty="0">
              <a:solidFill>
                <a:srgbClr val="000000"/>
              </a:solidFill>
              <a:latin typeface="ＭＳ Ｐゴシック" panose="020B0600070205080204" pitchFamily="50" charset="-128"/>
            </a:endParaRPr>
          </a:p>
          <a:p>
            <a:pPr>
              <a:spcBef>
                <a:spcPts val="738"/>
              </a:spcBef>
              <a:buClrTx/>
              <a:buFont typeface="Wingdings" panose="05000000000000000000" pitchFamily="2" charset="2"/>
              <a:buNone/>
              <a:defRPr/>
            </a:pPr>
            <a:r>
              <a:rPr kumimoji="0" lang="ja-JP" altLang="ja-JP" sz="1200" dirty="0">
                <a:solidFill>
                  <a:srgbClr val="000000"/>
                </a:solidFill>
                <a:latin typeface="ＭＳ Ｐゴシック" panose="020B0600070205080204" pitchFamily="50" charset="-128"/>
              </a:rPr>
              <a:t>選択肢</a:t>
            </a:r>
            <a:r>
              <a:rPr kumimoji="0" lang="ja-JP" altLang="en-US" sz="1200" dirty="0">
                <a:solidFill>
                  <a:srgbClr val="000000"/>
                </a:solidFill>
                <a:latin typeface="ＭＳ Ｐゴシック" panose="020B0600070205080204" pitchFamily="50" charset="-128"/>
              </a:rPr>
              <a:t>は</a:t>
            </a:r>
            <a:r>
              <a:rPr kumimoji="0" lang="en-US" altLang="ja-JP" sz="1200" dirty="0">
                <a:solidFill>
                  <a:srgbClr val="000000"/>
                </a:solidFill>
                <a:latin typeface="ＭＳ Ｐゴシック" panose="020B0600070205080204" pitchFamily="50" charset="-128"/>
              </a:rPr>
              <a:t>5</a:t>
            </a:r>
            <a:r>
              <a:rPr kumimoji="0" lang="ja-JP" altLang="ja-JP" sz="1200" dirty="0">
                <a:solidFill>
                  <a:srgbClr val="000000"/>
                </a:solidFill>
                <a:latin typeface="ＭＳ Ｐゴシック" panose="020B0600070205080204" pitchFamily="50" charset="-128"/>
              </a:rPr>
              <a:t>項目、７項目程度</a:t>
            </a:r>
            <a:r>
              <a:rPr kumimoji="0" lang="ja-JP" altLang="en-US" sz="1200" dirty="0">
                <a:solidFill>
                  <a:srgbClr val="000000"/>
                </a:solidFill>
                <a:latin typeface="ＭＳ Ｐゴシック" panose="020B0600070205080204" pitchFamily="50" charset="-128"/>
              </a:rPr>
              <a:t>で、回答しやすさから</a:t>
            </a:r>
            <a:r>
              <a:rPr kumimoji="0" lang="en-US" altLang="ja-JP" sz="1200" dirty="0">
                <a:solidFill>
                  <a:srgbClr val="000000"/>
                </a:solidFill>
                <a:latin typeface="ＭＳ Ｐゴシック" panose="020B0600070205080204" pitchFamily="50" charset="-128"/>
              </a:rPr>
              <a:t>10</a:t>
            </a:r>
            <a:r>
              <a:rPr kumimoji="0" lang="ja-JP" altLang="ja-JP" sz="1200" dirty="0">
                <a:solidFill>
                  <a:srgbClr val="000000"/>
                </a:solidFill>
                <a:latin typeface="ＭＳ Ｐゴシック" panose="020B0600070205080204" pitchFamily="50" charset="-128"/>
              </a:rPr>
              <a:t>項目以内</a:t>
            </a:r>
            <a:r>
              <a:rPr kumimoji="0" lang="ja-JP" altLang="en-US" sz="1200" dirty="0">
                <a:solidFill>
                  <a:srgbClr val="000000"/>
                </a:solidFill>
                <a:latin typeface="ＭＳ Ｐゴシック" panose="020B0600070205080204" pitchFamily="50" charset="-128"/>
              </a:rPr>
              <a:t>が目安です。</a:t>
            </a:r>
            <a:endParaRPr kumimoji="0" lang="ja-JP" altLang="ja-JP" sz="1200" dirty="0">
              <a:solidFill>
                <a:srgbClr val="000000"/>
              </a:solidFill>
              <a:latin typeface="ＭＳ Ｐゴシック" panose="020B0600070205080204" pitchFamily="50" charset="-128"/>
            </a:endParaRPr>
          </a:p>
          <a:p>
            <a:pPr>
              <a:spcBef>
                <a:spcPts val="738"/>
              </a:spcBef>
              <a:buClrTx/>
              <a:buFont typeface="Wingdings" panose="05000000000000000000" pitchFamily="2" charset="2"/>
              <a:buNone/>
              <a:defRPr/>
            </a:pPr>
            <a:r>
              <a:rPr kumimoji="0" lang="ja-JP" altLang="en-US" sz="1200" dirty="0">
                <a:solidFill>
                  <a:srgbClr val="000000"/>
                </a:solidFill>
                <a:latin typeface="ＭＳ Ｐゴシック" panose="020B0600070205080204" pitchFamily="50" charset="-128"/>
              </a:rPr>
              <a:t>記入方法は、</a:t>
            </a:r>
            <a:r>
              <a:rPr kumimoji="0" lang="ja-JP" altLang="ja-JP" sz="1200" dirty="0">
                <a:solidFill>
                  <a:srgbClr val="000000"/>
                </a:solidFill>
                <a:latin typeface="ＭＳ Ｐゴシック" panose="020B0600070205080204" pitchFamily="50" charset="-128"/>
              </a:rPr>
              <a:t>１つか複数記入</a:t>
            </a:r>
            <a:r>
              <a:rPr kumimoji="0" lang="ja-JP" altLang="en-US" sz="1200" dirty="0">
                <a:solidFill>
                  <a:srgbClr val="000000"/>
                </a:solidFill>
                <a:latin typeface="ＭＳ Ｐゴシック" panose="020B0600070205080204" pitchFamily="50" charset="-128"/>
              </a:rPr>
              <a:t>がありますが、回答方法の説明が必要です。</a:t>
            </a:r>
            <a:endParaRPr kumimoji="0" lang="ja-JP" altLang="ja-JP" sz="1200" dirty="0">
              <a:solidFill>
                <a:srgbClr val="000000"/>
              </a:solidFill>
              <a:latin typeface="ＭＳ Ｐゴシック" panose="020B0600070205080204" pitchFamily="50" charset="-128"/>
            </a:endParaRPr>
          </a:p>
          <a:p>
            <a:pPr>
              <a:spcBef>
                <a:spcPts val="738"/>
              </a:spcBef>
              <a:buClrTx/>
              <a:buFont typeface="Wingdings" panose="05000000000000000000" pitchFamily="2" charset="2"/>
              <a:buNone/>
              <a:defRPr/>
            </a:pPr>
            <a:r>
              <a:rPr kumimoji="0" lang="ja-JP" altLang="ja-JP" sz="1200" dirty="0">
                <a:solidFill>
                  <a:srgbClr val="000000"/>
                </a:solidFill>
                <a:latin typeface="ＭＳ Ｐゴシック" panose="020B0600070205080204" pitchFamily="50" charset="-128"/>
              </a:rPr>
              <a:t>数値記入</a:t>
            </a:r>
            <a:r>
              <a:rPr kumimoji="0" lang="ja-JP" altLang="en-US" sz="1200" dirty="0">
                <a:solidFill>
                  <a:srgbClr val="000000"/>
                </a:solidFill>
                <a:latin typeface="ＭＳ Ｐゴシック" panose="020B0600070205080204" pitchFamily="50" charset="-128"/>
              </a:rPr>
              <a:t>では、個別数値記入（千円）と</a:t>
            </a:r>
            <a:r>
              <a:rPr kumimoji="0" lang="ja-JP" altLang="ja-JP" sz="1200" dirty="0">
                <a:solidFill>
                  <a:srgbClr val="000000"/>
                </a:solidFill>
                <a:latin typeface="ＭＳ Ｐゴシック" panose="020B0600070205080204" pitchFamily="50" charset="-128"/>
              </a:rPr>
              <a:t>範囲選択</a:t>
            </a:r>
            <a:r>
              <a:rPr kumimoji="0" lang="en-US" altLang="ja-JP" sz="1200" dirty="0">
                <a:solidFill>
                  <a:srgbClr val="000000"/>
                </a:solidFill>
                <a:latin typeface="ＭＳ Ｐゴシック" panose="020B0600070205080204" pitchFamily="50" charset="-128"/>
              </a:rPr>
              <a:t>(</a:t>
            </a:r>
            <a:r>
              <a:rPr kumimoji="0" lang="ja-JP" altLang="en-US" sz="1200" dirty="0">
                <a:solidFill>
                  <a:srgbClr val="000000"/>
                </a:solidFill>
                <a:latin typeface="ＭＳ Ｐゴシック" panose="020B0600070205080204" pitchFamily="50" charset="-128"/>
              </a:rPr>
              <a:t>千円以上</a:t>
            </a:r>
            <a:r>
              <a:rPr kumimoji="0" lang="en-US" altLang="ja-JP" sz="1200" dirty="0">
                <a:solidFill>
                  <a:srgbClr val="000000"/>
                </a:solidFill>
                <a:latin typeface="ＭＳ Ｐゴシック" panose="020B0600070205080204" pitchFamily="50" charset="-128"/>
              </a:rPr>
              <a:t>2</a:t>
            </a:r>
            <a:r>
              <a:rPr kumimoji="0" lang="ja-JP" altLang="en-US" sz="1200" dirty="0">
                <a:solidFill>
                  <a:srgbClr val="000000"/>
                </a:solidFill>
                <a:latin typeface="ＭＳ Ｐゴシック" panose="020B0600070205080204" pitchFamily="50" charset="-128"/>
              </a:rPr>
              <a:t>千円未満）がありますが、後者は</a:t>
            </a:r>
            <a:r>
              <a:rPr kumimoji="0" lang="ja-JP" altLang="ja-JP" sz="1200" dirty="0">
                <a:solidFill>
                  <a:srgbClr val="000000"/>
                </a:solidFill>
                <a:latin typeface="ＭＳ Ｐゴシック" panose="020B0600070205080204" pitchFamily="50" charset="-128"/>
              </a:rPr>
              <a:t>詳細分析困難</a:t>
            </a:r>
            <a:r>
              <a:rPr kumimoji="0" lang="ja-JP" altLang="en-US" sz="1200" dirty="0">
                <a:solidFill>
                  <a:srgbClr val="000000"/>
                </a:solidFill>
                <a:latin typeface="ＭＳ Ｐゴシック" panose="020B0600070205080204" pitchFamily="50" charset="-128"/>
              </a:rPr>
              <a:t>です。</a:t>
            </a:r>
            <a:endParaRPr kumimoji="0" lang="ja-JP" altLang="ja-JP" sz="1200" dirty="0">
              <a:solidFill>
                <a:srgbClr val="000000"/>
              </a:solidFill>
              <a:latin typeface="ＭＳ Ｐゴシック" panose="020B0600070205080204" pitchFamily="50" charset="-128"/>
            </a:endParaRPr>
          </a:p>
          <a:p>
            <a:pPr>
              <a:spcBef>
                <a:spcPts val="738"/>
              </a:spcBef>
              <a:buClrTx/>
              <a:buFont typeface="Wingdings" panose="05000000000000000000" pitchFamily="2" charset="2"/>
              <a:buNone/>
              <a:defRPr/>
            </a:pPr>
            <a:r>
              <a:rPr kumimoji="0" lang="ja-JP" altLang="ja-JP" sz="1200" dirty="0">
                <a:solidFill>
                  <a:srgbClr val="000000"/>
                </a:solidFill>
                <a:latin typeface="ＭＳ Ｐゴシック" panose="020B0600070205080204" pitchFamily="50" charset="-128"/>
              </a:rPr>
              <a:t>記述</a:t>
            </a:r>
            <a:r>
              <a:rPr kumimoji="0" lang="en-US" altLang="ja-JP" sz="1200" dirty="0">
                <a:solidFill>
                  <a:srgbClr val="000000"/>
                </a:solidFill>
                <a:latin typeface="ＭＳ Ｐゴシック" panose="020B0600070205080204" pitchFamily="50" charset="-128"/>
              </a:rPr>
              <a:t>(</a:t>
            </a:r>
            <a:r>
              <a:rPr kumimoji="0" lang="ja-JP" altLang="ja-JP" sz="1200" dirty="0">
                <a:solidFill>
                  <a:srgbClr val="000000"/>
                </a:solidFill>
                <a:latin typeface="ＭＳ Ｐゴシック" panose="020B0600070205080204" pitchFamily="50" charset="-128"/>
              </a:rPr>
              <a:t>自由記入）</a:t>
            </a:r>
            <a:r>
              <a:rPr kumimoji="0" lang="ja-JP" altLang="en-US" sz="1200" dirty="0">
                <a:solidFill>
                  <a:srgbClr val="000000"/>
                </a:solidFill>
                <a:latin typeface="ＭＳ Ｐゴシック" panose="020B0600070205080204" pitchFamily="50" charset="-128"/>
              </a:rPr>
              <a:t>は、</a:t>
            </a:r>
            <a:r>
              <a:rPr kumimoji="0" lang="ja-JP" altLang="ja-JP" sz="1200" dirty="0">
                <a:solidFill>
                  <a:srgbClr val="000000"/>
                </a:solidFill>
                <a:latin typeface="ＭＳ Ｐゴシック" panose="020B0600070205080204" pitchFamily="50" charset="-128"/>
              </a:rPr>
              <a:t>具体的例示があると記入しやす</a:t>
            </a:r>
            <a:r>
              <a:rPr kumimoji="0" lang="ja-JP" altLang="en-US" sz="1200" dirty="0">
                <a:solidFill>
                  <a:srgbClr val="000000"/>
                </a:solidFill>
                <a:latin typeface="ＭＳ Ｐゴシック" panose="020B0600070205080204" pitchFamily="50" charset="-128"/>
              </a:rPr>
              <a:t>くなりますが、数値データではないため、集計分析に難があります。</a:t>
            </a:r>
            <a:r>
              <a:rPr kumimoji="0" lang="ja-JP" altLang="ja-JP" sz="1200" dirty="0">
                <a:solidFill>
                  <a:srgbClr val="000000"/>
                </a:solidFill>
                <a:latin typeface="ＭＳ Ｐゴシック" panose="020B0600070205080204" pitchFamily="50" charset="-128"/>
              </a:rPr>
              <a:t>　　</a:t>
            </a:r>
          </a:p>
          <a:p>
            <a:endParaRPr lang="ja-JP" altLang="ja-JP" dirty="0">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a:extLst>
              <a:ext uri="{FF2B5EF4-FFF2-40B4-BE49-F238E27FC236}">
                <a16:creationId xmlns:a16="http://schemas.microsoft.com/office/drawing/2014/main" id="{EA83D139-B371-4A66-BD71-318CA8146A47}"/>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9638">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363" indent="-284163" defTabSz="909638">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13" indent="-227013" defTabSz="909638">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613" indent="-227013" defTabSz="909638">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5813" indent="-227013" defTabSz="909638">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3013" indent="-227013" defTabSz="90963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0213" indent="-227013" defTabSz="90963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7413" indent="-227013" defTabSz="90963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4613" indent="-227013" defTabSz="90963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D4765E64-437B-4E0B-9EDC-87AB67253F9E}" type="slidenum">
              <a:rPr lang="ja-JP" altLang="en-US" sz="1000" smtClean="0">
                <a:latin typeface="Times New Roman" panose="02020603050405020304" pitchFamily="18" charset="0"/>
                <a:ea typeface="ＭＳ Ｐゴシック" panose="020B0600070205080204" pitchFamily="50" charset="-128"/>
              </a:rPr>
              <a:pPr>
                <a:spcBef>
                  <a:spcPct val="0"/>
                </a:spcBef>
              </a:pPr>
              <a:t>11</a:t>
            </a:fld>
            <a:endParaRPr lang="en-US" altLang="ja-JP" sz="1000">
              <a:latin typeface="Times New Roman" panose="02020603050405020304" pitchFamily="18" charset="0"/>
              <a:ea typeface="ＭＳ Ｐゴシック" panose="020B0600070205080204" pitchFamily="50" charset="-128"/>
            </a:endParaRPr>
          </a:p>
        </p:txBody>
      </p:sp>
      <p:sp>
        <p:nvSpPr>
          <p:cNvPr id="56323" name="Rectangle 2">
            <a:extLst>
              <a:ext uri="{FF2B5EF4-FFF2-40B4-BE49-F238E27FC236}">
                <a16:creationId xmlns:a16="http://schemas.microsoft.com/office/drawing/2014/main" id="{AE2858AB-507E-4AAA-B62E-0C460F4F3F2A}"/>
              </a:ext>
            </a:extLst>
          </p:cNvPr>
          <p:cNvSpPr>
            <a:spLocks noGrp="1" noRot="1" noChangeAspect="1" noChangeArrowheads="1" noTextEdit="1"/>
          </p:cNvSpPr>
          <p:nvPr>
            <p:ph type="sldImg"/>
          </p:nvPr>
        </p:nvSpPr>
        <p:spPr>
          <a:ln/>
        </p:spPr>
      </p:sp>
      <p:sp>
        <p:nvSpPr>
          <p:cNvPr id="56324" name="Rectangle 3">
            <a:extLst>
              <a:ext uri="{FF2B5EF4-FFF2-40B4-BE49-F238E27FC236}">
                <a16:creationId xmlns:a16="http://schemas.microsoft.com/office/drawing/2014/main" id="{DD3D715B-70CE-47C2-BB3C-C93ADB1F0606}"/>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750296" indent="-750296" eaLnBrk="1" hangingPunct="1">
              <a:buFont typeface="Wingdings" panose="05000000000000000000" pitchFamily="2" charset="2"/>
              <a:buNone/>
              <a:defRPr/>
            </a:pPr>
            <a:r>
              <a:rPr lang="ja-JP" altLang="en-US" sz="1400" dirty="0">
                <a:solidFill>
                  <a:schemeClr val="tx1"/>
                </a:solidFill>
                <a:latin typeface="+mn-ea"/>
                <a:ea typeface="+mn-ea"/>
              </a:rPr>
              <a:t>調査票の</a:t>
            </a:r>
            <a:r>
              <a:rPr lang="ja-JP" altLang="en-US" sz="1200" dirty="0">
                <a:solidFill>
                  <a:schemeClr val="tx1"/>
                </a:solidFill>
                <a:latin typeface="+mn-ea"/>
                <a:ea typeface="+mn-ea"/>
              </a:rPr>
              <a:t>質問の用語と文章の留意点を説明します。　</a:t>
            </a:r>
            <a:endParaRPr lang="en-US" altLang="ja-JP" dirty="0">
              <a:latin typeface="+mn-ea"/>
            </a:endParaRPr>
          </a:p>
          <a:p>
            <a:pPr marL="750296" indent="-750296" eaLnBrk="1" hangingPunct="1">
              <a:buFont typeface="Wingdings" panose="05000000000000000000" pitchFamily="2" charset="2"/>
              <a:buNone/>
              <a:defRPr/>
            </a:pPr>
            <a:r>
              <a:rPr lang="ja-JP" altLang="en-US" dirty="0">
                <a:latin typeface="+mn-ea"/>
              </a:rPr>
              <a:t>１やさしい言葉や表現を用います。</a:t>
            </a:r>
            <a:r>
              <a:rPr lang="ja-JP" altLang="en-US" sz="1200" dirty="0">
                <a:latin typeface="+mn-ea"/>
              </a:rPr>
              <a:t>専門用語、流行語は避けます。</a:t>
            </a:r>
            <a:endParaRPr lang="en-US" altLang="ja-JP" sz="1200" dirty="0">
              <a:latin typeface="+mn-ea"/>
            </a:endParaRPr>
          </a:p>
          <a:p>
            <a:pPr marL="750296" indent="-750296" eaLnBrk="1" hangingPunct="1">
              <a:buFont typeface="Wingdings" panose="05000000000000000000" pitchFamily="2" charset="2"/>
              <a:buNone/>
              <a:defRPr/>
            </a:pPr>
            <a:r>
              <a:rPr lang="ja-JP" altLang="en-US" dirty="0">
                <a:latin typeface="+mn-ea"/>
              </a:rPr>
              <a:t>２質問文は簡潔にします。</a:t>
            </a:r>
            <a:r>
              <a:rPr lang="ja-JP" altLang="en-US" sz="1200" dirty="0">
                <a:latin typeface="+mn-ea"/>
              </a:rPr>
              <a:t>前文、修飾語は避けます。</a:t>
            </a:r>
            <a:endParaRPr lang="en-US" altLang="ja-JP" sz="1200" dirty="0">
              <a:latin typeface="+mn-ea"/>
            </a:endParaRPr>
          </a:p>
          <a:p>
            <a:pPr marL="750296" indent="-750296" eaLnBrk="1" hangingPunct="1">
              <a:buFont typeface="Wingdings" panose="05000000000000000000" pitchFamily="2" charset="2"/>
              <a:buNone/>
              <a:defRPr/>
            </a:pPr>
            <a:r>
              <a:rPr lang="ja-JP" altLang="en-US" dirty="0">
                <a:latin typeface="+mn-ea"/>
              </a:rPr>
              <a:t>３質問は明確にします。</a:t>
            </a:r>
            <a:r>
              <a:rPr lang="ja-JP" altLang="en-US" sz="1200" dirty="0">
                <a:latin typeface="+mn-ea"/>
              </a:rPr>
              <a:t>誘導質問は</a:t>
            </a:r>
            <a:r>
              <a:rPr lang="en-US" altLang="ja-JP" sz="1200" dirty="0">
                <a:latin typeface="+mn-ea"/>
              </a:rPr>
              <a:t>NG</a:t>
            </a:r>
            <a:r>
              <a:rPr lang="ja-JP" altLang="en-US" sz="1200" dirty="0">
                <a:latin typeface="+mn-ea"/>
              </a:rPr>
              <a:t>です。</a:t>
            </a:r>
            <a:endParaRPr lang="en-US" altLang="ja-JP" sz="1200" dirty="0">
              <a:latin typeface="+mn-ea"/>
            </a:endParaRPr>
          </a:p>
          <a:p>
            <a:pPr marL="750296" indent="-750296" eaLnBrk="1" hangingPunct="1">
              <a:buFont typeface="Wingdings" panose="05000000000000000000" pitchFamily="2" charset="2"/>
              <a:buNone/>
              <a:defRPr/>
            </a:pPr>
            <a:r>
              <a:rPr lang="ja-JP" altLang="en-US" dirty="0">
                <a:latin typeface="+mn-ea"/>
              </a:rPr>
              <a:t>４質問の順序は、</a:t>
            </a:r>
            <a:r>
              <a:rPr lang="ja-JP" altLang="en-US" sz="1200" dirty="0">
                <a:latin typeface="+mn-ea"/>
              </a:rPr>
              <a:t>心理的抵抗がない質問からとし、関連ある質問は連続します。</a:t>
            </a:r>
            <a:endParaRPr lang="ja-JP" altLang="en-US" dirty="0">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a:extLst>
              <a:ext uri="{FF2B5EF4-FFF2-40B4-BE49-F238E27FC236}">
                <a16:creationId xmlns:a16="http://schemas.microsoft.com/office/drawing/2014/main" id="{562C0645-1869-4396-B199-5F3CAD161CCD}"/>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9638">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363" indent="-284163" defTabSz="909638">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13" indent="-227013" defTabSz="909638">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613" indent="-227013" defTabSz="909638">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5813" indent="-227013" defTabSz="909638">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3013" indent="-227013" defTabSz="90963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0213" indent="-227013" defTabSz="90963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7413" indent="-227013" defTabSz="90963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4613" indent="-227013" defTabSz="90963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AF6DF03C-9B80-473B-B25E-796447FACA02}" type="slidenum">
              <a:rPr lang="ja-JP" altLang="en-US" sz="1000" smtClean="0">
                <a:latin typeface="Times New Roman" panose="02020603050405020304" pitchFamily="18" charset="0"/>
                <a:ea typeface="ＭＳ Ｐゴシック" panose="020B0600070205080204" pitchFamily="50" charset="-128"/>
              </a:rPr>
              <a:pPr>
                <a:spcBef>
                  <a:spcPct val="0"/>
                </a:spcBef>
              </a:pPr>
              <a:t>12</a:t>
            </a:fld>
            <a:endParaRPr lang="en-US" altLang="ja-JP" sz="1000">
              <a:latin typeface="Times New Roman" panose="02020603050405020304" pitchFamily="18" charset="0"/>
              <a:ea typeface="ＭＳ Ｐゴシック" panose="020B0600070205080204" pitchFamily="50" charset="-128"/>
            </a:endParaRPr>
          </a:p>
        </p:txBody>
      </p:sp>
      <p:sp>
        <p:nvSpPr>
          <p:cNvPr id="70659" name="Rectangle 2">
            <a:extLst>
              <a:ext uri="{FF2B5EF4-FFF2-40B4-BE49-F238E27FC236}">
                <a16:creationId xmlns:a16="http://schemas.microsoft.com/office/drawing/2014/main" id="{601D8AE0-791F-4624-A159-BA72BB5EAF5F}"/>
              </a:ext>
            </a:extLst>
          </p:cNvPr>
          <p:cNvSpPr>
            <a:spLocks noGrp="1" noRot="1" noChangeAspect="1" noChangeArrowheads="1" noTextEdit="1"/>
          </p:cNvSpPr>
          <p:nvPr>
            <p:ph type="sldImg"/>
          </p:nvPr>
        </p:nvSpPr>
        <p:spPr>
          <a:xfrm>
            <a:off x="903288" y="739775"/>
            <a:ext cx="4930775" cy="3698875"/>
          </a:xfrm>
          <a:ln/>
        </p:spPr>
      </p:sp>
      <p:sp>
        <p:nvSpPr>
          <p:cNvPr id="70660" name="Rectangle 3">
            <a:extLst>
              <a:ext uri="{FF2B5EF4-FFF2-40B4-BE49-F238E27FC236}">
                <a16:creationId xmlns:a16="http://schemas.microsoft.com/office/drawing/2014/main" id="{D708A5D9-81E3-426F-8771-132BF4A69891}"/>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750296" indent="-750296" eaLnBrk="1" hangingPunct="1">
              <a:buNone/>
              <a:defRPr/>
            </a:pPr>
            <a:r>
              <a:rPr lang="ja-JP" altLang="en-US" sz="1200" dirty="0">
                <a:solidFill>
                  <a:schemeClr val="tx1"/>
                </a:solidFill>
                <a:latin typeface="+mn-ea"/>
                <a:ea typeface="+mn-ea"/>
              </a:rPr>
              <a:t>設問の形式には、二者択一法、多項選択法があります。　</a:t>
            </a:r>
            <a:endParaRPr lang="en-US" altLang="ja-JP" dirty="0"/>
          </a:p>
          <a:p>
            <a:pPr marL="750296" indent="-750296" eaLnBrk="1" hangingPunct="1">
              <a:buNone/>
              <a:defRPr/>
            </a:pPr>
            <a:r>
              <a:rPr lang="ja-JP" altLang="en-US" dirty="0"/>
              <a:t>回答の方法は、</a:t>
            </a:r>
            <a:r>
              <a:rPr lang="ja-JP" altLang="ja-JP" dirty="0"/>
              <a:t>ＳＡ</a:t>
            </a:r>
            <a:r>
              <a:rPr lang="ja-JP" altLang="en-US" dirty="0"/>
              <a:t>（</a:t>
            </a:r>
            <a:r>
              <a:rPr lang="ja-JP" altLang="ja-JP" dirty="0"/>
              <a:t>単一回答</a:t>
            </a:r>
            <a:r>
              <a:rPr lang="ja-JP" altLang="en-US" dirty="0"/>
              <a:t>）</a:t>
            </a:r>
            <a:r>
              <a:rPr lang="ja-JP" altLang="ja-JP" dirty="0"/>
              <a:t>、МＡ</a:t>
            </a:r>
            <a:r>
              <a:rPr lang="ja-JP" altLang="en-US" dirty="0"/>
              <a:t>（</a:t>
            </a:r>
            <a:r>
              <a:rPr lang="ja-JP" altLang="ja-JP" dirty="0"/>
              <a:t>複数回答</a:t>
            </a:r>
            <a:r>
              <a:rPr lang="ja-JP" altLang="en-US" dirty="0"/>
              <a:t>）</a:t>
            </a:r>
            <a:r>
              <a:rPr lang="ja-JP" altLang="ja-JP" dirty="0"/>
              <a:t>、ＬＡ</a:t>
            </a:r>
            <a:r>
              <a:rPr lang="ja-JP" altLang="en-US" dirty="0"/>
              <a:t>（</a:t>
            </a:r>
            <a:r>
              <a:rPr lang="ja-JP" altLang="ja-JP" dirty="0"/>
              <a:t>限定回答</a:t>
            </a:r>
            <a:r>
              <a:rPr lang="ja-JP" altLang="en-US" dirty="0"/>
              <a:t>）があります。</a:t>
            </a:r>
            <a:endParaRPr lang="ja-JP" altLang="ja-JP" dirty="0"/>
          </a:p>
          <a:p>
            <a:pPr marL="750296" indent="-750296" eaLnBrk="1" hangingPunct="1">
              <a:buFont typeface="Wingdings" panose="05000000000000000000" pitchFamily="2" charset="2"/>
              <a:buNone/>
              <a:defRPr/>
            </a:pPr>
            <a:r>
              <a:rPr lang="ja-JP" altLang="en-US" sz="1200" dirty="0">
                <a:latin typeface="+mn-ea"/>
              </a:rPr>
              <a:t>二者択一法は、質問に対して２つのうちどちらか一方の回答を求める方法です。</a:t>
            </a:r>
            <a:endParaRPr lang="en-US" altLang="ja-JP" sz="1200" dirty="0">
              <a:latin typeface="+mn-ea"/>
            </a:endParaRPr>
          </a:p>
          <a:p>
            <a:pPr marL="750296" indent="-750296" eaLnBrk="1" hangingPunct="1">
              <a:buFont typeface="Wingdings" panose="05000000000000000000" pitchFamily="2" charset="2"/>
              <a:buNone/>
              <a:defRPr/>
            </a:pPr>
            <a:r>
              <a:rPr lang="ja-JP" altLang="en-US" sz="1200" dirty="0">
                <a:latin typeface="+mn-ea"/>
              </a:rPr>
              <a:t>多項選択法は、予め作られた選択肢（３つ以上）の中から該当のものを選ばせる方法ｄす。</a:t>
            </a:r>
            <a:endParaRPr lang="en-US" altLang="ja-JP" sz="1200" dirty="0">
              <a:latin typeface="+mn-ea"/>
            </a:endParaRPr>
          </a:p>
          <a:p>
            <a:pPr marL="750296" indent="-750296" eaLnBrk="1" hangingPunct="1">
              <a:buFont typeface="Wingdings" panose="05000000000000000000" pitchFamily="2" charset="2"/>
              <a:buNone/>
              <a:defRPr/>
            </a:pPr>
            <a:r>
              <a:rPr lang="ja-JP" altLang="en-US" sz="1200" dirty="0">
                <a:latin typeface="+mn-ea"/>
              </a:rPr>
              <a:t>・メリットは、回答時間が短い、集計作業が簡単なことです。</a:t>
            </a:r>
            <a:endParaRPr lang="en-US" altLang="ja-JP" sz="1200" dirty="0">
              <a:latin typeface="+mn-ea"/>
            </a:endParaRPr>
          </a:p>
          <a:p>
            <a:pPr marL="750296" indent="-750296" eaLnBrk="1" hangingPunct="1">
              <a:buFont typeface="Wingdings" panose="05000000000000000000" pitchFamily="2" charset="2"/>
              <a:buNone/>
              <a:defRPr/>
            </a:pPr>
            <a:r>
              <a:rPr lang="ja-JP" altLang="en-US" sz="1200" dirty="0">
                <a:latin typeface="+mn-ea"/>
              </a:rPr>
              <a:t>・デメリットは、質問作成に時間がかかること、被調査者の考えをそのまま引き出せない可能性があることです。</a:t>
            </a:r>
            <a:endParaRPr lang="en-US" altLang="ja-JP" sz="1200" dirty="0">
              <a:latin typeface="+mn-ea"/>
            </a:endParaRPr>
          </a:p>
          <a:p>
            <a:pPr eaLnBrk="1" hangingPunct="1"/>
            <a:endParaRPr lang="ja-JP" altLang="en-US" dirty="0">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200" dirty="0">
                <a:solidFill>
                  <a:schemeClr val="tx1"/>
                </a:solidFill>
                <a:latin typeface="+mn-ea"/>
                <a:ea typeface="+mn-ea"/>
              </a:rPr>
              <a:t>アンケート調査票例１</a:t>
            </a:r>
            <a:endParaRPr lang="en-US" altLang="ja-JP" dirty="0">
              <a:latin typeface="+mn-ea"/>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a:latin typeface="+mn-ea"/>
              </a:rPr>
              <a:t>フェイス項目（属性データ）の事例です。</a:t>
            </a:r>
            <a:endParaRPr lang="en-US" altLang="ja-JP" dirty="0">
              <a:latin typeface="+mn-ea"/>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a:latin typeface="+mn-ea"/>
              </a:rPr>
              <a:t>問１は、居住地、問２は性別（最近は、男性、女性のほか、回答が困難</a:t>
            </a:r>
            <a:r>
              <a:rPr lang="en-US" altLang="ja-JP" dirty="0">
                <a:latin typeface="+mn-ea"/>
              </a:rPr>
              <a:t>(LGBTQ</a:t>
            </a:r>
            <a:r>
              <a:rPr lang="ja-JP" altLang="en-US" dirty="0">
                <a:latin typeface="+mn-ea"/>
              </a:rPr>
              <a:t>など）な場合が想定し、その他を追加します）、問３は年齢です。</a:t>
            </a:r>
            <a:endParaRPr lang="ja-JP" altLang="ja-JP" dirty="0">
              <a:latin typeface="+mn-ea"/>
            </a:endParaRPr>
          </a:p>
          <a:p>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8379713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200" dirty="0">
                <a:solidFill>
                  <a:schemeClr val="tx1"/>
                </a:solidFill>
                <a:latin typeface="+mn-ea"/>
                <a:ea typeface="+mn-ea"/>
              </a:rPr>
              <a:t>アンケート調査票例２</a:t>
            </a:r>
            <a:endParaRPr lang="en-US" altLang="ja-JP" dirty="0">
              <a:latin typeface="+mn-ea"/>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a:latin typeface="+mn-ea"/>
              </a:rPr>
              <a:t>消費額調査</a:t>
            </a:r>
            <a:r>
              <a:rPr lang="en-US" altLang="ja-JP" dirty="0">
                <a:latin typeface="+mn-ea"/>
              </a:rPr>
              <a:t>(</a:t>
            </a:r>
            <a:r>
              <a:rPr lang="ja-JP" altLang="en-US" dirty="0">
                <a:latin typeface="+mn-ea"/>
              </a:rPr>
              <a:t>金額データ：客観的）の事例です。</a:t>
            </a:r>
            <a:endParaRPr lang="ja-JP" altLang="ja-JP" dirty="0">
              <a:latin typeface="+mn-ea"/>
            </a:endParaRPr>
          </a:p>
          <a:p>
            <a:r>
              <a:rPr kumimoji="1" lang="ja-JP" altLang="en-US" dirty="0"/>
              <a:t>問</a:t>
            </a:r>
            <a:r>
              <a:rPr kumimoji="1" lang="en-US" altLang="ja-JP" dirty="0"/>
              <a:t>10</a:t>
            </a:r>
            <a:r>
              <a:rPr kumimoji="1" lang="ja-JP" altLang="en-US" dirty="0"/>
              <a:t>は、事前購入支出額、問</a:t>
            </a:r>
            <a:r>
              <a:rPr kumimoji="1" lang="en-US" altLang="ja-JP" dirty="0"/>
              <a:t>11</a:t>
            </a:r>
            <a:r>
              <a:rPr kumimoji="1" lang="ja-JP" altLang="en-US" dirty="0"/>
              <a:t>は、観光消費金額（総額、交通費、宿泊費、その他）で数字を入力します。</a:t>
            </a:r>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20646649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200" dirty="0">
                <a:solidFill>
                  <a:schemeClr val="tx1"/>
                </a:solidFill>
                <a:latin typeface="+mn-ea"/>
                <a:ea typeface="+mn-ea"/>
              </a:rPr>
              <a:t>アンケート調査票例３</a:t>
            </a:r>
            <a:endParaRPr lang="en-US" altLang="ja-JP" dirty="0">
              <a:latin typeface="+mn-ea"/>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a:latin typeface="+mn-ea"/>
              </a:rPr>
              <a:t>満足度調査</a:t>
            </a:r>
            <a:r>
              <a:rPr lang="en-US" altLang="ja-JP" dirty="0">
                <a:latin typeface="+mn-ea"/>
              </a:rPr>
              <a:t>(</a:t>
            </a:r>
            <a:r>
              <a:rPr lang="ja-JP" altLang="en-US" dirty="0">
                <a:latin typeface="+mn-ea"/>
              </a:rPr>
              <a:t>カテゴリデータ：主観的）の事例です。</a:t>
            </a:r>
            <a:endParaRPr lang="en-US" altLang="ja-JP" dirty="0">
              <a:latin typeface="+mn-ea"/>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a:latin typeface="+mn-ea"/>
              </a:rPr>
              <a:t>問</a:t>
            </a:r>
            <a:r>
              <a:rPr lang="en-US" altLang="ja-JP" dirty="0">
                <a:latin typeface="+mn-ea"/>
              </a:rPr>
              <a:t>12</a:t>
            </a:r>
            <a:r>
              <a:rPr lang="ja-JP" altLang="en-US" dirty="0">
                <a:latin typeface="+mn-ea"/>
              </a:rPr>
              <a:t>は、全体の満足度（</a:t>
            </a:r>
            <a:r>
              <a:rPr lang="en-US" altLang="ja-JP" dirty="0">
                <a:latin typeface="+mn-ea"/>
              </a:rPr>
              <a:t>1</a:t>
            </a:r>
            <a:r>
              <a:rPr lang="ja-JP" altLang="en-US" dirty="0">
                <a:latin typeface="+mn-ea"/>
              </a:rPr>
              <a:t>～</a:t>
            </a:r>
            <a:r>
              <a:rPr lang="en-US" altLang="ja-JP" dirty="0">
                <a:latin typeface="+mn-ea"/>
              </a:rPr>
              <a:t>7</a:t>
            </a:r>
            <a:r>
              <a:rPr lang="ja-JP" altLang="en-US" dirty="0">
                <a:latin typeface="+mn-ea"/>
              </a:rPr>
              <a:t>の７択）、問</a:t>
            </a:r>
            <a:r>
              <a:rPr lang="en-US" altLang="ja-JP" dirty="0">
                <a:latin typeface="+mn-ea"/>
              </a:rPr>
              <a:t>13</a:t>
            </a:r>
            <a:r>
              <a:rPr lang="ja-JP" altLang="en-US" dirty="0">
                <a:latin typeface="+mn-ea"/>
              </a:rPr>
              <a:t>は、個別事項の満足度</a:t>
            </a:r>
            <a:r>
              <a:rPr lang="en-US" altLang="ja-JP" dirty="0">
                <a:latin typeface="+mn-ea"/>
              </a:rPr>
              <a:t>(A</a:t>
            </a:r>
            <a:r>
              <a:rPr lang="ja-JP" altLang="en-US" dirty="0">
                <a:latin typeface="+mn-ea"/>
              </a:rPr>
              <a:t>～</a:t>
            </a:r>
            <a:r>
              <a:rPr lang="en-US" altLang="ja-JP" dirty="0">
                <a:latin typeface="+mn-ea"/>
              </a:rPr>
              <a:t>E</a:t>
            </a:r>
            <a:r>
              <a:rPr lang="ja-JP" altLang="en-US" dirty="0">
                <a:latin typeface="+mn-ea"/>
              </a:rPr>
              <a:t>の</a:t>
            </a:r>
            <a:r>
              <a:rPr lang="en-US" altLang="ja-JP" dirty="0">
                <a:latin typeface="+mn-ea"/>
              </a:rPr>
              <a:t>5</a:t>
            </a:r>
            <a:r>
              <a:rPr lang="ja-JP" altLang="en-US" dirty="0">
                <a:latin typeface="+mn-ea"/>
              </a:rPr>
              <a:t>択）です。</a:t>
            </a:r>
            <a:endParaRPr lang="en-US" altLang="ja-JP" dirty="0">
              <a:latin typeface="+mn-ea"/>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a:latin typeface="+mn-ea"/>
              </a:rPr>
              <a:t>なお、選択肢は、回答の偏りをなくすため、プラス面とマイナス面の項目数を同じにします。</a:t>
            </a:r>
            <a:endParaRPr lang="ja-JP" altLang="ja-JP" dirty="0">
              <a:latin typeface="+mn-ea"/>
            </a:endParaRPr>
          </a:p>
          <a:p>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1489689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a:solidFill>
                  <a:schemeClr val="tx1"/>
                </a:solidFill>
                <a:latin typeface="+mn-ea"/>
                <a:ea typeface="+mn-ea"/>
              </a:rPr>
              <a:t>アンケート調査票例４</a:t>
            </a:r>
            <a:br>
              <a:rPr lang="en-US" altLang="ja-JP" sz="1200" dirty="0">
                <a:solidFill>
                  <a:schemeClr val="tx1"/>
                </a:solidFill>
                <a:latin typeface="+mn-ea"/>
                <a:ea typeface="+mn-ea"/>
              </a:rPr>
            </a:br>
            <a:r>
              <a:rPr lang="ja-JP" altLang="en-US" sz="1200" dirty="0">
                <a:solidFill>
                  <a:schemeClr val="tx1"/>
                </a:solidFill>
                <a:latin typeface="+mn-ea"/>
                <a:ea typeface="+mn-ea"/>
              </a:rPr>
              <a:t>自由回答の事例です。</a:t>
            </a:r>
            <a:endParaRPr lang="en-US" altLang="ja-JP" sz="1200" dirty="0">
              <a:solidFill>
                <a:schemeClr val="tx1"/>
              </a:solidFill>
              <a:latin typeface="+mn-ea"/>
              <a:ea typeface="+mn-ea"/>
            </a:endParaRPr>
          </a:p>
          <a:p>
            <a:r>
              <a:rPr kumimoji="1" lang="ja-JP" altLang="en-US" sz="1200" dirty="0">
                <a:solidFill>
                  <a:schemeClr val="tx1"/>
                </a:solidFill>
                <a:latin typeface="+mn-ea"/>
                <a:ea typeface="+mn-ea"/>
              </a:rPr>
              <a:t>感想、メッセージなどを言葉で自由に入力します。</a:t>
            </a:r>
            <a:endParaRPr kumimoji="1" lang="en-US" altLang="ja-JP" sz="1200" dirty="0">
              <a:solidFill>
                <a:schemeClr val="tx1"/>
              </a:solidFill>
              <a:latin typeface="+mn-ea"/>
              <a:ea typeface="+mn-ea"/>
            </a:endParaRPr>
          </a:p>
          <a:p>
            <a:r>
              <a:rPr kumimoji="1" lang="ja-JP" altLang="en-US" sz="1200" dirty="0">
                <a:solidFill>
                  <a:schemeClr val="tx1"/>
                </a:solidFill>
                <a:latin typeface="+mn-ea"/>
                <a:ea typeface="+mn-ea"/>
              </a:rPr>
              <a:t>個別の提案は、事業課題の検討資料として利用します。</a:t>
            </a:r>
            <a:endParaRPr kumimoji="1" lang="en-US" altLang="ja-JP" sz="1200" dirty="0">
              <a:solidFill>
                <a:schemeClr val="tx1"/>
              </a:solidFill>
              <a:latin typeface="+mn-ea"/>
              <a:ea typeface="+mn-ea"/>
            </a:endParaRPr>
          </a:p>
          <a:p>
            <a:r>
              <a:rPr kumimoji="1" lang="ja-JP" altLang="en-US" sz="1200" dirty="0">
                <a:solidFill>
                  <a:schemeClr val="tx1"/>
                </a:solidFill>
                <a:latin typeface="+mn-ea"/>
                <a:ea typeface="+mn-ea"/>
              </a:rPr>
              <a:t>回答データは、性別、年代を付加して分野別に整理します。</a:t>
            </a:r>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34927578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buFont typeface="Wingdings" panose="05000000000000000000" pitchFamily="2" charset="2"/>
              <a:buNone/>
              <a:defRPr/>
            </a:pPr>
            <a:r>
              <a:rPr lang="ja-JP" altLang="en-US" sz="1200" dirty="0">
                <a:solidFill>
                  <a:schemeClr val="tx1"/>
                </a:solidFill>
                <a:latin typeface="+mn-ea"/>
                <a:ea typeface="+mn-ea"/>
              </a:rPr>
              <a:t>本調査前に実施される試験調査の概要を説明します。</a:t>
            </a:r>
            <a:endParaRPr lang="en-US" altLang="ja-JP" dirty="0">
              <a:latin typeface="+mn-ea"/>
            </a:endParaRPr>
          </a:p>
          <a:p>
            <a:pPr eaLnBrk="1" hangingPunct="1">
              <a:buFont typeface="Wingdings" panose="05000000000000000000" pitchFamily="2" charset="2"/>
              <a:buNone/>
              <a:defRPr/>
            </a:pPr>
            <a:r>
              <a:rPr lang="ja-JP" altLang="en-US" dirty="0">
                <a:latin typeface="+mn-ea"/>
              </a:rPr>
              <a:t>・目的は、調査票の質問文や選択肢の確認です。</a:t>
            </a:r>
            <a:endParaRPr lang="en-US" altLang="ja-JP" dirty="0">
              <a:latin typeface="+mn-ea"/>
            </a:endParaRPr>
          </a:p>
          <a:p>
            <a:pPr eaLnBrk="1" hangingPunct="1">
              <a:buFont typeface="Wingdings" panose="05000000000000000000" pitchFamily="2" charset="2"/>
              <a:buNone/>
              <a:defRPr/>
            </a:pPr>
            <a:r>
              <a:rPr lang="ja-JP" altLang="en-US" dirty="0">
                <a:latin typeface="+mn-ea"/>
              </a:rPr>
              <a:t>・内容は次のとおりです。</a:t>
            </a:r>
            <a:endParaRPr lang="en-US" altLang="ja-JP" dirty="0">
              <a:latin typeface="+mn-ea"/>
            </a:endParaRPr>
          </a:p>
          <a:p>
            <a:pPr eaLnBrk="1" hangingPunct="1">
              <a:buFont typeface="Wingdings" panose="05000000000000000000" pitchFamily="2" charset="2"/>
              <a:buNone/>
              <a:defRPr/>
            </a:pPr>
            <a:r>
              <a:rPr lang="ja-JP" altLang="en-US" dirty="0">
                <a:latin typeface="+mn-ea"/>
              </a:rPr>
              <a:t>　</a:t>
            </a:r>
            <a:r>
              <a:rPr lang="ja-JP" altLang="en-US" sz="1200" dirty="0">
                <a:latin typeface="+mn-ea"/>
              </a:rPr>
              <a:t>対象者により異なる意味の解釈、紛らわしい表現がないか</a:t>
            </a:r>
            <a:endParaRPr lang="en-US" altLang="ja-JP" sz="1200" dirty="0">
              <a:latin typeface="+mn-ea"/>
            </a:endParaRPr>
          </a:p>
          <a:p>
            <a:pPr eaLnBrk="1" hangingPunct="1">
              <a:buFont typeface="Wingdings" panose="05000000000000000000" pitchFamily="2" charset="2"/>
              <a:buNone/>
              <a:defRPr/>
            </a:pPr>
            <a:r>
              <a:rPr lang="ja-JP" altLang="en-US" sz="1200" dirty="0">
                <a:latin typeface="+mn-ea"/>
              </a:rPr>
              <a:t>　対象者が専門用語など難しい言葉が使用されていないか</a:t>
            </a:r>
            <a:endParaRPr lang="en-US" altLang="ja-JP" sz="1200" dirty="0">
              <a:latin typeface="+mn-ea"/>
            </a:endParaRPr>
          </a:p>
          <a:p>
            <a:pPr eaLnBrk="1" hangingPunct="1">
              <a:buFont typeface="Wingdings" panose="05000000000000000000" pitchFamily="2" charset="2"/>
              <a:buNone/>
              <a:defRPr/>
            </a:pPr>
            <a:r>
              <a:rPr lang="ja-JP" altLang="en-US" dirty="0">
                <a:latin typeface="+mn-ea"/>
              </a:rPr>
              <a:t>・質問文に対する回答選択肢の検討します。</a:t>
            </a:r>
            <a:endParaRPr lang="en-US" altLang="ja-JP" dirty="0">
              <a:latin typeface="+mn-ea"/>
            </a:endParaRPr>
          </a:p>
          <a:p>
            <a:pPr eaLnBrk="1" hangingPunct="1">
              <a:buFont typeface="Wingdings" panose="05000000000000000000" pitchFamily="2" charset="2"/>
              <a:buNone/>
              <a:defRPr/>
            </a:pPr>
            <a:r>
              <a:rPr lang="ja-JP" altLang="en-US" dirty="0">
                <a:latin typeface="+mn-ea"/>
              </a:rPr>
              <a:t>　</a:t>
            </a:r>
            <a:r>
              <a:rPr lang="ja-JP" altLang="en-US" sz="1200" dirty="0">
                <a:latin typeface="+mn-ea"/>
              </a:rPr>
              <a:t>選択肢の数、選択肢の抜け落ちを確認します。</a:t>
            </a:r>
            <a:endParaRPr lang="en-US" altLang="ja-JP" sz="1200" dirty="0">
              <a:latin typeface="+mn-ea"/>
            </a:endParaRPr>
          </a:p>
          <a:p>
            <a:pPr eaLnBrk="1" hangingPunct="1">
              <a:buFont typeface="Wingdings" panose="05000000000000000000" pitchFamily="2" charset="2"/>
              <a:buNone/>
              <a:defRPr/>
            </a:pPr>
            <a:r>
              <a:rPr lang="ja-JP" altLang="en-US" sz="1200" dirty="0">
                <a:latin typeface="+mn-ea"/>
              </a:rPr>
              <a:t>　回答分布を確認し、選択肢の修正や削除をします。</a:t>
            </a:r>
            <a:endParaRPr lang="en-US" altLang="ja-JP" sz="1200" dirty="0">
              <a:latin typeface="+mn-ea"/>
            </a:endParaRPr>
          </a:p>
          <a:p>
            <a:pPr eaLnBrk="1" hangingPunct="1">
              <a:buFont typeface="Wingdings" panose="05000000000000000000" pitchFamily="2" charset="2"/>
              <a:buNone/>
              <a:defRPr/>
            </a:pPr>
            <a:r>
              <a:rPr lang="ja-JP" altLang="en-US" sz="1200" dirty="0">
                <a:latin typeface="+mn-ea"/>
              </a:rPr>
              <a:t>　質問の順序の確認や回答時間の計測</a:t>
            </a:r>
            <a:r>
              <a:rPr lang="en-US" altLang="ja-JP" sz="1200" dirty="0">
                <a:latin typeface="+mn-ea"/>
              </a:rPr>
              <a:t>(10</a:t>
            </a:r>
            <a:r>
              <a:rPr lang="ja-JP" altLang="en-US" sz="1200" dirty="0">
                <a:latin typeface="+mn-ea"/>
              </a:rPr>
              <a:t>分以内）します。</a:t>
            </a:r>
            <a:endParaRPr lang="en-US" altLang="ja-JP" sz="1200" dirty="0">
              <a:latin typeface="+mn-ea"/>
            </a:endParaRPr>
          </a:p>
          <a:p>
            <a:pPr eaLnBrk="1" hangingPunct="1">
              <a:buFont typeface="Wingdings" panose="05000000000000000000" pitchFamily="2" charset="2"/>
              <a:buNone/>
              <a:defRPr/>
            </a:pPr>
            <a:r>
              <a:rPr lang="ja-JP" altLang="en-US" sz="1200" dirty="0">
                <a:latin typeface="+mn-ea"/>
              </a:rPr>
              <a:t>回答時間が長い、選択肢が多い設問は、特に後半は調査疲れにより回答精度の低下が懸念されます。</a:t>
            </a:r>
            <a:endParaRPr lang="en-US" altLang="ja-JP" sz="1200" dirty="0">
              <a:latin typeface="+mn-ea"/>
            </a:endParaRPr>
          </a:p>
          <a:p>
            <a:pPr eaLnBrk="1" hangingPunct="1">
              <a:buNone/>
              <a:defRPr/>
            </a:pPr>
            <a:r>
              <a:rPr kumimoji="0" lang="ja-JP" altLang="en-US" dirty="0">
                <a:solidFill>
                  <a:srgbClr val="000000"/>
                </a:solidFill>
                <a:latin typeface="ＭＳ Ｐゴシック" panose="020B0600070205080204" pitchFamily="50" charset="-128"/>
              </a:rPr>
              <a:t>・サンプルは</a:t>
            </a:r>
            <a:r>
              <a:rPr kumimoji="0" lang="en-US" altLang="ja-JP" dirty="0">
                <a:solidFill>
                  <a:srgbClr val="000000"/>
                </a:solidFill>
                <a:latin typeface="ＭＳ Ｐゴシック" panose="020B0600070205080204" pitchFamily="50" charset="-128"/>
              </a:rPr>
              <a:t>50</a:t>
            </a:r>
            <a:r>
              <a:rPr kumimoji="0" lang="ja-JP" altLang="en-US" dirty="0">
                <a:solidFill>
                  <a:srgbClr val="000000"/>
                </a:solidFill>
                <a:latin typeface="ＭＳ Ｐゴシック" panose="020B0600070205080204" pitchFamily="50" charset="-128"/>
              </a:rPr>
              <a:t>サンプル程度で、内訳は、</a:t>
            </a:r>
            <a:r>
              <a:rPr kumimoji="0" lang="ja-JP" altLang="ja-JP" sz="1400" dirty="0">
                <a:solidFill>
                  <a:srgbClr val="000000"/>
                </a:solidFill>
                <a:latin typeface="ＭＳ Ｐゴシック" panose="020B0600070205080204" pitchFamily="50" charset="-128"/>
              </a:rPr>
              <a:t>関係者</a:t>
            </a:r>
            <a:r>
              <a:rPr kumimoji="0" lang="ja-JP" altLang="en-US" sz="1400" dirty="0">
                <a:solidFill>
                  <a:srgbClr val="000000"/>
                </a:solidFill>
                <a:latin typeface="ＭＳ Ｐゴシック" panose="020B0600070205080204" pitchFamily="50" charset="-128"/>
              </a:rPr>
              <a:t>等</a:t>
            </a:r>
            <a:r>
              <a:rPr kumimoji="0" lang="en-US" altLang="ja-JP" sz="1400" dirty="0">
                <a:solidFill>
                  <a:srgbClr val="000000"/>
                </a:solidFill>
                <a:latin typeface="ＭＳ Ｐゴシック" panose="020B0600070205080204" pitchFamily="50" charset="-128"/>
              </a:rPr>
              <a:t>25</a:t>
            </a:r>
            <a:r>
              <a:rPr kumimoji="0" lang="ja-JP" altLang="en-US" sz="1400" dirty="0">
                <a:solidFill>
                  <a:srgbClr val="000000"/>
                </a:solidFill>
                <a:latin typeface="ＭＳ Ｐゴシック" panose="020B0600070205080204" pitchFamily="50" charset="-128"/>
              </a:rPr>
              <a:t>サンプル</a:t>
            </a:r>
            <a:r>
              <a:rPr kumimoji="0" lang="ja-JP" altLang="ja-JP" sz="1400" dirty="0">
                <a:solidFill>
                  <a:srgbClr val="000000"/>
                </a:solidFill>
                <a:latin typeface="ＭＳ Ｐゴシック" panose="020B0600070205080204" pitchFamily="50" charset="-128"/>
              </a:rPr>
              <a:t>、一般</a:t>
            </a:r>
            <a:r>
              <a:rPr kumimoji="0" lang="en-US" altLang="ja-JP" sz="1400" dirty="0">
                <a:solidFill>
                  <a:srgbClr val="000000"/>
                </a:solidFill>
                <a:latin typeface="ＭＳ Ｐゴシック" panose="020B0600070205080204" pitchFamily="50" charset="-128"/>
              </a:rPr>
              <a:t>25</a:t>
            </a:r>
            <a:r>
              <a:rPr kumimoji="0" lang="ja-JP" altLang="en-US" sz="1400" dirty="0">
                <a:solidFill>
                  <a:srgbClr val="000000"/>
                </a:solidFill>
                <a:latin typeface="ＭＳ Ｐゴシック" panose="020B0600070205080204" pitchFamily="50" charset="-128"/>
              </a:rPr>
              <a:t>サンプルで実施します。</a:t>
            </a:r>
            <a:endParaRPr kumimoji="0" lang="ja-JP" altLang="ja-JP" sz="1400" dirty="0">
              <a:solidFill>
                <a:srgbClr val="000000"/>
              </a:solidFill>
              <a:latin typeface="ＭＳ Ｐゴシック" panose="020B0600070205080204" pitchFamily="50" charset="-128"/>
            </a:endParaRPr>
          </a:p>
          <a:p>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35443235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buFont typeface="Wingdings" panose="05000000000000000000" pitchFamily="2" charset="2"/>
              <a:buNone/>
            </a:pPr>
            <a:r>
              <a:rPr lang="ja-JP" altLang="en-US" sz="1200" dirty="0">
                <a:solidFill>
                  <a:schemeClr val="tx1"/>
                </a:solidFill>
                <a:latin typeface="ＭＳ Ｐゴシック" panose="020B0600070205080204" pitchFamily="50" charset="-128"/>
              </a:rPr>
              <a:t>調査データの審査ポイントを説明します。</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・記入漏れのチェックをします。無回答か、記入漏れか、非該当かを確認します。</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・記入状況のチェックをします。回答形式との整合性があるかを確認します。</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・有効票のチェックをします。たとえば、売上額記入の有無で、データの集計や分析に使える調査票はどれか確認します。</a:t>
            </a:r>
          </a:p>
          <a:p>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25471136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buFont typeface="Wingdings" panose="05000000000000000000" pitchFamily="2" charset="2"/>
              <a:buNone/>
              <a:defRPr/>
            </a:pPr>
            <a:r>
              <a:rPr lang="ja-JP" altLang="en-US" sz="1200" dirty="0">
                <a:solidFill>
                  <a:schemeClr val="tx1"/>
                </a:solidFill>
                <a:latin typeface="+mn-ea"/>
                <a:ea typeface="+mn-ea"/>
              </a:rPr>
              <a:t>無回答への対処方法を説明します。</a:t>
            </a:r>
            <a:endParaRPr lang="en-US" altLang="ja-JP" dirty="0">
              <a:latin typeface="+mn-ea"/>
            </a:endParaRPr>
          </a:p>
          <a:p>
            <a:pPr eaLnBrk="1" hangingPunct="1">
              <a:buFont typeface="Wingdings" panose="05000000000000000000" pitchFamily="2" charset="2"/>
              <a:buNone/>
              <a:defRPr/>
            </a:pPr>
            <a:r>
              <a:rPr lang="ja-JP" altLang="en-US" dirty="0">
                <a:latin typeface="+mn-ea"/>
              </a:rPr>
              <a:t>・補完は、補定・代入ともいいます。</a:t>
            </a:r>
            <a:endParaRPr lang="en-US" altLang="ja-JP" dirty="0">
              <a:latin typeface="+mn-ea"/>
            </a:endParaRPr>
          </a:p>
          <a:p>
            <a:pPr eaLnBrk="1" hangingPunct="1">
              <a:buFont typeface="Wingdings" panose="05000000000000000000" pitchFamily="2" charset="2"/>
              <a:buNone/>
              <a:defRPr/>
            </a:pPr>
            <a:r>
              <a:rPr lang="ja-JP" altLang="en-US" dirty="0">
                <a:latin typeface="+mn-ea"/>
              </a:rPr>
              <a:t>　無回答の補完方法として、回答標本の平均値を補完値とする、似た要素の回答標本を探し代入する方法があります。</a:t>
            </a:r>
          </a:p>
          <a:p>
            <a:pPr eaLnBrk="1" hangingPunct="1">
              <a:buFont typeface="Wingdings" panose="05000000000000000000" pitchFamily="2" charset="2"/>
              <a:buNone/>
              <a:defRPr/>
            </a:pPr>
            <a:r>
              <a:rPr lang="ja-JP" altLang="en-US" dirty="0">
                <a:latin typeface="+mn-ea"/>
              </a:rPr>
              <a:t>・項目間に回収状況にばらつきがある場合、ウエイト調整をします。</a:t>
            </a:r>
            <a:endParaRPr lang="en-US" altLang="ja-JP" dirty="0">
              <a:latin typeface="+mn-ea"/>
            </a:endParaRPr>
          </a:p>
          <a:p>
            <a:pPr eaLnBrk="1" hangingPunct="1">
              <a:buFont typeface="Wingdings" panose="05000000000000000000" pitchFamily="2" charset="2"/>
              <a:buNone/>
              <a:defRPr/>
            </a:pPr>
            <a:r>
              <a:rPr lang="ja-JP" altLang="en-US" dirty="0">
                <a:latin typeface="+mn-ea"/>
              </a:rPr>
              <a:t>　集計・分析方法としてウエイトバック集計があります。回収されたサンプル（標本）を母集団の構成にあわせて集計する方法で、母集団構成の数値に補正した結果を得ます。</a:t>
            </a:r>
          </a:p>
          <a:p>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3138254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812800" indent="-812800" eaLnBrk="1" hangingPunct="1">
              <a:buFont typeface="Wingdings" panose="05000000000000000000" pitchFamily="2" charset="2"/>
              <a:buNone/>
              <a:defRPr/>
            </a:pPr>
            <a:r>
              <a:rPr lang="ja-JP" altLang="ja-JP" sz="1200" dirty="0">
                <a:solidFill>
                  <a:schemeClr val="tx1"/>
                </a:solidFill>
                <a:latin typeface="+mn-ea"/>
                <a:ea typeface="+mn-ea"/>
              </a:rPr>
              <a:t>報告の</a:t>
            </a:r>
            <a:r>
              <a:rPr lang="ja-JP" altLang="en-US" sz="1200" dirty="0">
                <a:solidFill>
                  <a:schemeClr val="tx1"/>
                </a:solidFill>
                <a:latin typeface="+mn-ea"/>
                <a:ea typeface="+mn-ea"/>
              </a:rPr>
              <a:t>内容は次のとおりです。</a:t>
            </a:r>
            <a:endParaRPr lang="en-US" altLang="ja-JP" sz="1200" dirty="0">
              <a:latin typeface="+mn-ea"/>
            </a:endParaRPr>
          </a:p>
          <a:p>
            <a:pPr marL="812800" indent="-812800" eaLnBrk="1" hangingPunct="1">
              <a:buFont typeface="Wingdings" panose="05000000000000000000" pitchFamily="2" charset="2"/>
              <a:buNone/>
              <a:defRPr/>
            </a:pPr>
            <a:r>
              <a:rPr lang="ja-JP" altLang="en-US" sz="1200" dirty="0">
                <a:latin typeface="+mn-ea"/>
              </a:rPr>
              <a:t>１ 統計調査の方法</a:t>
            </a:r>
            <a:endParaRPr lang="en-US" altLang="ja-JP" sz="1200" dirty="0">
              <a:latin typeface="+mn-ea"/>
            </a:endParaRPr>
          </a:p>
          <a:p>
            <a:pPr marL="812800" indent="-812800" eaLnBrk="1" hangingPunct="1">
              <a:buFont typeface="Wingdings" panose="05000000000000000000" pitchFamily="2" charset="2"/>
              <a:buNone/>
              <a:defRPr/>
            </a:pPr>
            <a:r>
              <a:rPr lang="ja-JP" altLang="en-US" sz="1200" dirty="0">
                <a:latin typeface="+mn-ea"/>
              </a:rPr>
              <a:t>２</a:t>
            </a:r>
            <a:r>
              <a:rPr lang="en-US" altLang="ja-JP" sz="1200" dirty="0">
                <a:latin typeface="+mn-ea"/>
              </a:rPr>
              <a:t> </a:t>
            </a:r>
            <a:r>
              <a:rPr lang="ja-JP" altLang="en-US" sz="1200" dirty="0">
                <a:latin typeface="+mn-ea"/>
              </a:rPr>
              <a:t>調査票の設計・審査・集計</a:t>
            </a:r>
          </a:p>
          <a:p>
            <a:pPr marL="812800" indent="-812800" eaLnBrk="1" hangingPunct="1">
              <a:buFont typeface="Wingdings" panose="05000000000000000000" pitchFamily="2" charset="2"/>
              <a:buNone/>
              <a:defRPr/>
            </a:pPr>
            <a:r>
              <a:rPr lang="ja-JP" altLang="en-US" sz="1200" dirty="0">
                <a:latin typeface="+mn-ea"/>
              </a:rPr>
              <a:t>３ 標本調査の方法と誤差</a:t>
            </a:r>
            <a:endParaRPr lang="en-US" altLang="ja-JP" sz="1200" dirty="0">
              <a:latin typeface="+mn-ea"/>
            </a:endParaRPr>
          </a:p>
          <a:p>
            <a:pPr marL="812800" indent="-812800" eaLnBrk="1" hangingPunct="1">
              <a:buFont typeface="Wingdings" panose="05000000000000000000" pitchFamily="2" charset="2"/>
              <a:buNone/>
              <a:defRPr/>
            </a:pPr>
            <a:r>
              <a:rPr lang="ja-JP" altLang="en-US" sz="1200" dirty="0">
                <a:latin typeface="+mn-ea"/>
              </a:rPr>
              <a:t>４ インターネット調査の概要と事例</a:t>
            </a:r>
            <a:endParaRPr lang="en-US" altLang="ja-JP" sz="1200">
              <a:latin typeface="+mn-ea"/>
            </a:endParaRPr>
          </a:p>
          <a:p>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37736098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buFont typeface="Wingdings" panose="05000000000000000000" pitchFamily="2" charset="2"/>
              <a:buNone/>
              <a:defRPr/>
            </a:pPr>
            <a:r>
              <a:rPr lang="ja-JP" altLang="en-US" sz="1200" dirty="0">
                <a:solidFill>
                  <a:schemeClr val="tx1"/>
                </a:solidFill>
                <a:latin typeface="+mn-ea"/>
                <a:ea typeface="+mn-ea"/>
              </a:rPr>
              <a:t>外れ値は、平均値やばらつきなど統計量に大きな影響を与えます。</a:t>
            </a:r>
            <a:endParaRPr lang="en-US" altLang="ja-JP" sz="1200" dirty="0">
              <a:solidFill>
                <a:schemeClr val="tx1"/>
              </a:solidFill>
              <a:latin typeface="+mn-ea"/>
              <a:ea typeface="+mn-ea"/>
            </a:endParaRPr>
          </a:p>
          <a:p>
            <a:pPr eaLnBrk="1" hangingPunct="1">
              <a:buFont typeface="Wingdings" panose="05000000000000000000" pitchFamily="2" charset="2"/>
              <a:buNone/>
              <a:defRPr/>
            </a:pPr>
            <a:r>
              <a:rPr lang="ja-JP" altLang="en-US" sz="1200" dirty="0">
                <a:solidFill>
                  <a:schemeClr val="tx1"/>
                </a:solidFill>
                <a:latin typeface="+mn-ea"/>
                <a:ea typeface="+mn-ea"/>
              </a:rPr>
              <a:t>外れ値の確認と対処方法について説明します。</a:t>
            </a:r>
            <a:endParaRPr lang="en-US" altLang="ja-JP" dirty="0">
              <a:latin typeface="+mn-ea"/>
            </a:endParaRPr>
          </a:p>
          <a:p>
            <a:pPr eaLnBrk="1" hangingPunct="1">
              <a:buFont typeface="Wingdings" panose="05000000000000000000" pitchFamily="2" charset="2"/>
              <a:buNone/>
              <a:defRPr/>
            </a:pPr>
            <a:r>
              <a:rPr lang="ja-JP" altLang="en-US" dirty="0">
                <a:latin typeface="+mn-ea"/>
              </a:rPr>
              <a:t>外れ値は、他の観測値から大きく外れた観測値で、たとえば、</a:t>
            </a:r>
            <a:r>
              <a:rPr lang="ja-JP" altLang="en-US" sz="1100" dirty="0">
                <a:latin typeface="+mn-ea"/>
              </a:rPr>
              <a:t>都道府県データでは、東京都が該当する場合が多い。</a:t>
            </a:r>
          </a:p>
          <a:p>
            <a:pPr eaLnBrk="1" hangingPunct="1">
              <a:buFont typeface="Wingdings" panose="05000000000000000000" pitchFamily="2" charset="2"/>
              <a:buNone/>
              <a:defRPr/>
            </a:pPr>
            <a:r>
              <a:rPr lang="ja-JP" altLang="en-US" dirty="0">
                <a:latin typeface="+mn-ea"/>
              </a:rPr>
              <a:t>このほか、人為的なミスである数値の転記、単位の誤り、測定機器の故障・操作の誤り、計器の読み間違いのほか</a:t>
            </a:r>
          </a:p>
          <a:p>
            <a:pPr eaLnBrk="1" hangingPunct="1">
              <a:buFont typeface="Wingdings" panose="05000000000000000000" pitchFamily="2" charset="2"/>
              <a:buNone/>
              <a:defRPr/>
            </a:pPr>
            <a:r>
              <a:rPr lang="ja-JP" altLang="en-US" dirty="0">
                <a:latin typeface="+mn-ea"/>
              </a:rPr>
              <a:t>想定集団とは異なる観測値の混入などがあります。</a:t>
            </a:r>
          </a:p>
          <a:p>
            <a:pPr eaLnBrk="1" hangingPunct="1">
              <a:buFont typeface="Wingdings" panose="05000000000000000000" pitchFamily="2" charset="2"/>
              <a:buNone/>
              <a:defRPr/>
            </a:pPr>
            <a:r>
              <a:rPr lang="ja-JP" altLang="en-US" dirty="0">
                <a:latin typeface="+mn-ea"/>
              </a:rPr>
              <a:t>　正しい観測値とするため、家計消費支出、企業売上額、従業員数は、調査客体に確認し修正します。</a:t>
            </a:r>
          </a:p>
          <a:p>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26981096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a:extLst>
              <a:ext uri="{FF2B5EF4-FFF2-40B4-BE49-F238E27FC236}">
                <a16:creationId xmlns:a16="http://schemas.microsoft.com/office/drawing/2014/main" id="{B5BC04A2-013A-4980-AA48-0D7D62F7954B}"/>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9638">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363" indent="-284163" defTabSz="909638">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13" indent="-227013" defTabSz="909638">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613" indent="-227013" defTabSz="909638">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5813" indent="-227013" defTabSz="909638">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3013" indent="-227013" defTabSz="90963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0213" indent="-227013" defTabSz="90963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7413" indent="-227013" defTabSz="90963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4613" indent="-227013" defTabSz="90963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DB6FF942-ACFD-485D-A41B-FEEA3E9D9E5D}" type="slidenum">
              <a:rPr lang="ja-JP" altLang="en-US" sz="1000" smtClean="0">
                <a:latin typeface="Times New Roman" panose="02020603050405020304" pitchFamily="18" charset="0"/>
                <a:ea typeface="ＭＳ Ｐゴシック" panose="020B0600070205080204" pitchFamily="50" charset="-128"/>
              </a:rPr>
              <a:pPr>
                <a:spcBef>
                  <a:spcPct val="0"/>
                </a:spcBef>
              </a:pPr>
              <a:t>21</a:t>
            </a:fld>
            <a:endParaRPr lang="en-US" altLang="ja-JP" sz="1000">
              <a:latin typeface="Times New Roman" panose="02020603050405020304" pitchFamily="18" charset="0"/>
              <a:ea typeface="ＭＳ Ｐゴシック" panose="020B0600070205080204" pitchFamily="50" charset="-128"/>
            </a:endParaRPr>
          </a:p>
        </p:txBody>
      </p:sp>
      <p:sp>
        <p:nvSpPr>
          <p:cNvPr id="49155" name="Rectangle 2">
            <a:extLst>
              <a:ext uri="{FF2B5EF4-FFF2-40B4-BE49-F238E27FC236}">
                <a16:creationId xmlns:a16="http://schemas.microsoft.com/office/drawing/2014/main" id="{0C186FAF-3CC9-4DAE-81EA-BD02DA9D9952}"/>
              </a:ext>
            </a:extLst>
          </p:cNvPr>
          <p:cNvSpPr>
            <a:spLocks noGrp="1" noRot="1" noChangeAspect="1" noChangeArrowheads="1" noTextEdit="1"/>
          </p:cNvSpPr>
          <p:nvPr>
            <p:ph type="sldImg"/>
          </p:nvPr>
        </p:nvSpPr>
        <p:spPr>
          <a:ln/>
        </p:spPr>
      </p:sp>
      <p:sp>
        <p:nvSpPr>
          <p:cNvPr id="49156" name="Rectangle 3">
            <a:extLst>
              <a:ext uri="{FF2B5EF4-FFF2-40B4-BE49-F238E27FC236}">
                <a16:creationId xmlns:a16="http://schemas.microsoft.com/office/drawing/2014/main" id="{CD6E3846-0A4F-4BAB-A951-0A3ECF6FC6BB}"/>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812800" indent="-812800" eaLnBrk="1" hangingPunct="1">
              <a:buFont typeface="Wingdings" panose="05000000000000000000" pitchFamily="2" charset="2"/>
              <a:buNone/>
              <a:defRPr/>
            </a:pPr>
            <a:r>
              <a:rPr lang="ja-JP" altLang="en-US" sz="1200" dirty="0">
                <a:solidFill>
                  <a:schemeClr val="tx1"/>
                </a:solidFill>
                <a:latin typeface="+mn-ea"/>
                <a:ea typeface="+mn-ea"/>
              </a:rPr>
              <a:t>欠測値補完の確認と事例を説明します。　</a:t>
            </a:r>
            <a:endParaRPr lang="en-US" altLang="ja-JP" dirty="0">
              <a:latin typeface="+mn-ea"/>
            </a:endParaRPr>
          </a:p>
          <a:p>
            <a:pPr marL="812800" indent="-812800" eaLnBrk="1" hangingPunct="1">
              <a:buFont typeface="Wingdings" panose="05000000000000000000" pitchFamily="2" charset="2"/>
              <a:buNone/>
              <a:defRPr/>
            </a:pPr>
            <a:r>
              <a:rPr lang="ja-JP" altLang="en-US" dirty="0">
                <a:latin typeface="+mn-ea"/>
              </a:rPr>
              <a:t>１ 欠測値（未回収個票）の補完です。</a:t>
            </a:r>
            <a:endParaRPr lang="en-US" altLang="ja-JP" dirty="0">
              <a:latin typeface="+mn-ea"/>
            </a:endParaRPr>
          </a:p>
          <a:p>
            <a:pPr marL="812800" indent="-812800" eaLnBrk="1" hangingPunct="1">
              <a:buFont typeface="Wingdings" panose="05000000000000000000" pitchFamily="2" charset="2"/>
              <a:buNone/>
              <a:defRPr/>
            </a:pPr>
            <a:r>
              <a:rPr lang="ja-JP" altLang="en-US" dirty="0">
                <a:latin typeface="+mn-ea"/>
              </a:rPr>
              <a:t>　前回結果を利用した横置き補完や伸び率補完（前回調査結果</a:t>
            </a:r>
            <a:r>
              <a:rPr lang="en-US" altLang="ja-JP" dirty="0">
                <a:latin typeface="+mn-ea"/>
              </a:rPr>
              <a:t>×</a:t>
            </a:r>
            <a:r>
              <a:rPr lang="ja-JP" altLang="en-US" dirty="0">
                <a:latin typeface="+mn-ea"/>
              </a:rPr>
              <a:t>前回調査からの変化率で推計）</a:t>
            </a:r>
            <a:endParaRPr lang="en-US" altLang="ja-JP" dirty="0">
              <a:latin typeface="+mn-ea"/>
            </a:endParaRPr>
          </a:p>
          <a:p>
            <a:pPr marL="812800" indent="-812800" eaLnBrk="1" hangingPunct="1">
              <a:buFont typeface="Wingdings" panose="05000000000000000000" pitchFamily="2" charset="2"/>
              <a:buNone/>
              <a:defRPr/>
            </a:pPr>
            <a:r>
              <a:rPr lang="ja-JP" altLang="en-US" dirty="0">
                <a:latin typeface="+mn-ea"/>
              </a:rPr>
              <a:t>平均値補完（調査票を回収した標本の平均値代入）などがあります。</a:t>
            </a:r>
            <a:endParaRPr lang="en-US" altLang="ja-JP" dirty="0">
              <a:latin typeface="+mn-ea"/>
            </a:endParaRPr>
          </a:p>
          <a:p>
            <a:pPr marL="812800" indent="-812800" eaLnBrk="1" hangingPunct="1">
              <a:buFont typeface="Wingdings" panose="05000000000000000000" pitchFamily="2" charset="2"/>
              <a:buNone/>
              <a:defRPr/>
            </a:pPr>
            <a:r>
              <a:rPr lang="ja-JP" altLang="en-US" dirty="0">
                <a:latin typeface="+mn-ea"/>
              </a:rPr>
              <a:t>その他、層別チェック（産業分類</a:t>
            </a:r>
            <a:r>
              <a:rPr lang="en-US" altLang="ja-JP" dirty="0">
                <a:latin typeface="+mn-ea"/>
              </a:rPr>
              <a:t>×</a:t>
            </a:r>
            <a:r>
              <a:rPr lang="ja-JP" altLang="en-US" dirty="0">
                <a:latin typeface="+mn-ea"/>
              </a:rPr>
              <a:t>従業者規模で母集団との乖離状況を確認）などを行います。</a:t>
            </a:r>
          </a:p>
          <a:p>
            <a:pPr eaLnBrk="1" hangingPunct="1"/>
            <a:endParaRPr lang="ja-JP" altLang="en-US" dirty="0">
              <a:latin typeface="Arial" panose="020B0604020202020204" pitchFamily="34" charset="0"/>
            </a:endParaRPr>
          </a:p>
        </p:txBody>
      </p:sp>
    </p:spTree>
    <p:extLst>
      <p:ext uri="{BB962C8B-B14F-4D97-AF65-F5344CB8AC3E}">
        <p14:creationId xmlns:p14="http://schemas.microsoft.com/office/powerpoint/2010/main" val="307674586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buFont typeface="Wingdings" panose="05000000000000000000" pitchFamily="2" charset="2"/>
              <a:buNone/>
            </a:pPr>
            <a:r>
              <a:rPr lang="ja-JP" altLang="en-US" sz="1200" dirty="0">
                <a:latin typeface="+mn-ea"/>
                <a:ea typeface="+mn-ea"/>
              </a:rPr>
              <a:t>データの集計と表現方法</a:t>
            </a:r>
            <a:br>
              <a:rPr lang="en-US" altLang="ja-JP" sz="1200" dirty="0">
                <a:latin typeface="+mn-ea"/>
                <a:ea typeface="+mn-ea"/>
              </a:rPr>
            </a:br>
            <a:r>
              <a:rPr lang="ja-JP" altLang="en-US" sz="1100" dirty="0">
                <a:latin typeface="+mn-ea"/>
                <a:ea typeface="+mn-ea"/>
              </a:rPr>
              <a:t>単純集計とクロス集計を説明します。</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・単純集計は、</a:t>
            </a:r>
            <a:r>
              <a:rPr lang="ja-JP" altLang="en-US" sz="1200" dirty="0">
                <a:latin typeface="ＭＳ Ｐゴシック" panose="020B0600070205080204" pitchFamily="50" charset="-128"/>
              </a:rPr>
              <a:t>調査結果から全体の傾向を知るための基本的な集計で、たとえば、カテゴリごとの回答数と割合です。</a:t>
            </a:r>
            <a:endParaRPr lang="en-US" altLang="ja-JP" sz="1200" dirty="0">
              <a:latin typeface="ＭＳ Ｐゴシック" panose="020B0600070205080204" pitchFamily="50" charset="-128"/>
            </a:endParaRPr>
          </a:p>
          <a:p>
            <a:pPr eaLnBrk="1" hangingPunct="1">
              <a:buFont typeface="Wingdings" panose="05000000000000000000" pitchFamily="2" charset="2"/>
              <a:buNone/>
            </a:pPr>
            <a:r>
              <a:rPr lang="ja-JP" altLang="en-US" sz="1200" dirty="0">
                <a:latin typeface="ＭＳ Ｐゴシック" panose="020B0600070205080204" pitchFamily="50" charset="-128"/>
              </a:rPr>
              <a:t>　　　基本統計量として平均、標準偏差等を求め、データの特徴を把握します。</a:t>
            </a:r>
            <a:endParaRPr lang="en-US" altLang="ja-JP" sz="1200" dirty="0">
              <a:latin typeface="ＭＳ Ｐゴシック" panose="020B0600070205080204" pitchFamily="50" charset="-128"/>
            </a:endParaRPr>
          </a:p>
          <a:p>
            <a:pPr eaLnBrk="1" hangingPunct="1">
              <a:buNone/>
            </a:pPr>
            <a:r>
              <a:rPr lang="ja-JP" altLang="en-US" dirty="0">
                <a:latin typeface="ＭＳ Ｐゴシック" panose="020B0600070205080204" pitchFamily="50" charset="-128"/>
              </a:rPr>
              <a:t>クロス集計は、</a:t>
            </a:r>
            <a:r>
              <a:rPr lang="ja-JP" altLang="en-US" sz="1200" dirty="0">
                <a:latin typeface="ＭＳ Ｐゴシック" panose="020B0600070205080204" pitchFamily="50" charset="-128"/>
              </a:rPr>
              <a:t>単純集計結果を細分化して把握する場合の集計です。たとえば、回答者の属性ごとの集計（属性</a:t>
            </a:r>
            <a:r>
              <a:rPr lang="en-US" altLang="ja-JP" sz="1200" dirty="0">
                <a:latin typeface="ＭＳ Ｐゴシック" panose="020B0600070205080204" pitchFamily="50" charset="-128"/>
              </a:rPr>
              <a:t>×</a:t>
            </a:r>
            <a:r>
              <a:rPr lang="ja-JP" altLang="en-US" sz="1200" dirty="0">
                <a:latin typeface="ＭＳ Ｐゴシック" panose="020B0600070205080204" pitchFamily="50" charset="-128"/>
              </a:rPr>
              <a:t>質問</a:t>
            </a:r>
            <a:r>
              <a:rPr lang="en-US" altLang="ja-JP" sz="1200" dirty="0">
                <a:latin typeface="ＭＳ Ｐゴシック" panose="020B0600070205080204" pitchFamily="50" charset="-128"/>
              </a:rPr>
              <a:t>)</a:t>
            </a:r>
          </a:p>
          <a:p>
            <a:pPr eaLnBrk="1" hangingPunct="1">
              <a:buNone/>
            </a:pPr>
            <a:r>
              <a:rPr lang="ja-JP" altLang="en-US" sz="1200" dirty="0">
                <a:latin typeface="ＭＳ Ｐゴシック" panose="020B0600070205080204" pitchFamily="50" charset="-128"/>
              </a:rPr>
              <a:t> 複数質問間の選択肢ごとに集計</a:t>
            </a:r>
            <a:r>
              <a:rPr lang="en-US" altLang="ja-JP" sz="1200" dirty="0">
                <a:latin typeface="ＭＳ Ｐゴシック" panose="020B0600070205080204" pitchFamily="50" charset="-128"/>
              </a:rPr>
              <a:t>(</a:t>
            </a:r>
            <a:r>
              <a:rPr lang="ja-JP" altLang="en-US" sz="1200" dirty="0">
                <a:latin typeface="ＭＳ Ｐゴシック" panose="020B0600070205080204" pitchFamily="50" charset="-128"/>
              </a:rPr>
              <a:t>質問</a:t>
            </a:r>
            <a:r>
              <a:rPr lang="en-US" altLang="ja-JP" sz="1200" dirty="0">
                <a:latin typeface="ＭＳ Ｐゴシック" panose="020B0600070205080204" pitchFamily="50" charset="-128"/>
              </a:rPr>
              <a:t>×</a:t>
            </a:r>
            <a:r>
              <a:rPr lang="ja-JP" altLang="en-US" sz="1200" dirty="0">
                <a:latin typeface="ＭＳ Ｐゴシック" panose="020B0600070205080204" pitchFamily="50" charset="-128"/>
              </a:rPr>
              <a:t>質問</a:t>
            </a:r>
            <a:r>
              <a:rPr lang="en-US" altLang="ja-JP" sz="1200" dirty="0">
                <a:latin typeface="ＭＳ Ｐゴシック" panose="020B0600070205080204" pitchFamily="50" charset="-128"/>
              </a:rPr>
              <a:t>)</a:t>
            </a:r>
            <a:r>
              <a:rPr lang="ja-JP" altLang="en-US" sz="1200" dirty="0">
                <a:latin typeface="ＭＳ Ｐゴシック" panose="020B0600070205080204" pitchFamily="50" charset="-128"/>
              </a:rPr>
              <a:t>などがあります。　単純集計で全体の傾向をとらえてから有効な組み合わせについて集計します。</a:t>
            </a:r>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300794205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buFont typeface="Wingdings" panose="05000000000000000000" pitchFamily="2" charset="2"/>
              <a:buNone/>
              <a:defRPr/>
            </a:pPr>
            <a:r>
              <a:rPr lang="ja-JP" altLang="en-US" sz="1400" dirty="0">
                <a:solidFill>
                  <a:schemeClr val="tx1"/>
                </a:solidFill>
                <a:latin typeface="+mn-ea"/>
                <a:ea typeface="+mn-ea"/>
              </a:rPr>
              <a:t>比推定の概要</a:t>
            </a:r>
            <a:endParaRPr lang="en-US" altLang="ja-JP" sz="1400" dirty="0">
              <a:solidFill>
                <a:schemeClr val="tx1"/>
              </a:solidFill>
              <a:latin typeface="+mn-ea"/>
              <a:ea typeface="+mn-ea"/>
            </a:endParaRPr>
          </a:p>
          <a:p>
            <a:pPr eaLnBrk="1" hangingPunct="1">
              <a:buFont typeface="Wingdings" panose="05000000000000000000" pitchFamily="2" charset="2"/>
              <a:buNone/>
              <a:defRPr/>
            </a:pPr>
            <a:r>
              <a:rPr lang="ja-JP" altLang="en-US" sz="1400" dirty="0">
                <a:solidFill>
                  <a:schemeClr val="tx1"/>
                </a:solidFill>
                <a:latin typeface="+mn-ea"/>
                <a:ea typeface="+mn-ea"/>
              </a:rPr>
              <a:t>　比推定は、標本調査データの母集団推計の方法として利用されます。</a:t>
            </a:r>
            <a:br>
              <a:rPr lang="en-US" altLang="ja-JP" sz="1400" dirty="0">
                <a:solidFill>
                  <a:schemeClr val="tx1"/>
                </a:solidFill>
                <a:latin typeface="+mn-ea"/>
                <a:ea typeface="+mn-ea"/>
              </a:rPr>
            </a:br>
            <a:r>
              <a:rPr lang="ja-JP" altLang="en-US" sz="1400" dirty="0">
                <a:solidFill>
                  <a:schemeClr val="tx1"/>
                </a:solidFill>
                <a:latin typeface="+mn-ea"/>
                <a:ea typeface="+mn-ea"/>
              </a:rPr>
              <a:t>　</a:t>
            </a:r>
            <a:r>
              <a:rPr lang="ja-JP" altLang="en-US" sz="1200" dirty="0">
                <a:solidFill>
                  <a:schemeClr val="tx1"/>
                </a:solidFill>
                <a:latin typeface="+mn-ea"/>
                <a:ea typeface="+mn-ea"/>
              </a:rPr>
              <a:t>標本調査集計値で推計する</a:t>
            </a:r>
            <a:r>
              <a:rPr lang="ja-JP" altLang="en-US" dirty="0">
                <a:latin typeface="+mn-ea"/>
              </a:rPr>
              <a:t>比推定は、母集団の補助情報として利用されます。</a:t>
            </a:r>
          </a:p>
          <a:p>
            <a:pPr eaLnBrk="1" hangingPunct="1">
              <a:buFont typeface="Wingdings" panose="05000000000000000000" pitchFamily="2" charset="2"/>
              <a:buNone/>
              <a:defRPr/>
            </a:pPr>
            <a:r>
              <a:rPr lang="ja-JP" altLang="en-US" dirty="0">
                <a:latin typeface="+mn-ea"/>
              </a:rPr>
              <a:t>　</a:t>
            </a:r>
            <a:r>
              <a:rPr lang="ja-JP" altLang="en-US" sz="1200" dirty="0">
                <a:latin typeface="+mn-ea"/>
              </a:rPr>
              <a:t>比推定値は、推定値の合計が集計値に一致するような比を線形推定値に乗じて求めた推定値です。</a:t>
            </a:r>
          </a:p>
          <a:p>
            <a:pPr eaLnBrk="1" hangingPunct="1">
              <a:buFont typeface="Wingdings" panose="05000000000000000000" pitchFamily="2" charset="2"/>
              <a:buNone/>
              <a:defRPr/>
            </a:pPr>
            <a:r>
              <a:rPr lang="ja-JP" altLang="en-US" dirty="0">
                <a:latin typeface="+mn-ea"/>
              </a:rPr>
              <a:t>・推計データとして、母集団、たとえば、世帯、人口、調査世帯：総支出額、調査費目（食費等）があります。</a:t>
            </a:r>
            <a:endParaRPr lang="en-US" altLang="ja-JP" dirty="0">
              <a:latin typeface="+mn-ea"/>
            </a:endParaRPr>
          </a:p>
          <a:p>
            <a:pPr eaLnBrk="1" hangingPunct="1">
              <a:buFont typeface="Wingdings" panose="05000000000000000000" pitchFamily="2" charset="2"/>
              <a:buNone/>
              <a:defRPr/>
            </a:pPr>
            <a:r>
              <a:rPr lang="ja-JP" altLang="en-US" dirty="0">
                <a:latin typeface="+mn-ea"/>
              </a:rPr>
              <a:t>・留意点として、</a:t>
            </a:r>
            <a:r>
              <a:rPr lang="ja-JP" altLang="en-US" sz="1200" dirty="0">
                <a:latin typeface="+mn-ea"/>
              </a:rPr>
              <a:t>比例関係に近いほどよい精度が得られるますが、そうでない場合、線形推定（抽出率の逆数による推計）より誤差が大きいというデメリットがあります。</a:t>
            </a:r>
            <a:endParaRPr lang="ja-JP" altLang="ja-JP" sz="1200" dirty="0">
              <a:latin typeface="+mn-ea"/>
            </a:endParaRPr>
          </a:p>
          <a:p>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31971982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a:extLst>
              <a:ext uri="{FF2B5EF4-FFF2-40B4-BE49-F238E27FC236}">
                <a16:creationId xmlns:a16="http://schemas.microsoft.com/office/drawing/2014/main" id="{496D70BC-7CCF-450D-883F-EC0709B70B18}"/>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22338">
              <a:defRPr kumimoji="1">
                <a:solidFill>
                  <a:schemeClr val="tx1"/>
                </a:solidFill>
                <a:latin typeface="Tahoma" panose="020B0604030504040204" pitchFamily="34" charset="0"/>
                <a:ea typeface="ＭＳ Ｐゴシック" panose="020B0600070205080204" pitchFamily="50" charset="-128"/>
              </a:defRPr>
            </a:lvl1pPr>
            <a:lvl2pPr marL="741363" indent="-284163" defTabSz="922338">
              <a:defRPr kumimoji="1">
                <a:solidFill>
                  <a:schemeClr val="tx1"/>
                </a:solidFill>
                <a:latin typeface="Tahoma" panose="020B0604030504040204" pitchFamily="34" charset="0"/>
                <a:ea typeface="ＭＳ Ｐゴシック" panose="020B0600070205080204" pitchFamily="50" charset="-128"/>
              </a:defRPr>
            </a:lvl2pPr>
            <a:lvl3pPr marL="1141413" indent="-227013" defTabSz="922338">
              <a:defRPr kumimoji="1">
                <a:solidFill>
                  <a:schemeClr val="tx1"/>
                </a:solidFill>
                <a:latin typeface="Tahoma" panose="020B0604030504040204" pitchFamily="34" charset="0"/>
                <a:ea typeface="ＭＳ Ｐゴシック" panose="020B0600070205080204" pitchFamily="50" charset="-128"/>
              </a:defRPr>
            </a:lvl3pPr>
            <a:lvl4pPr marL="1598613" indent="-227013" defTabSz="922338">
              <a:defRPr kumimoji="1">
                <a:solidFill>
                  <a:schemeClr val="tx1"/>
                </a:solidFill>
                <a:latin typeface="Tahoma" panose="020B0604030504040204" pitchFamily="34" charset="0"/>
                <a:ea typeface="ＭＳ Ｐゴシック" panose="020B0600070205080204" pitchFamily="50" charset="-128"/>
              </a:defRPr>
            </a:lvl4pPr>
            <a:lvl5pPr marL="2055813" indent="-227013" defTabSz="922338">
              <a:defRPr kumimoji="1">
                <a:solidFill>
                  <a:schemeClr val="tx1"/>
                </a:solidFill>
                <a:latin typeface="Tahoma" panose="020B0604030504040204" pitchFamily="34" charset="0"/>
                <a:ea typeface="ＭＳ Ｐゴシック" panose="020B0600070205080204" pitchFamily="50" charset="-128"/>
              </a:defRPr>
            </a:lvl5pPr>
            <a:lvl6pPr marL="2513013" indent="-227013" defTabSz="922338"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0213" indent="-227013" defTabSz="922338"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7413" indent="-227013" defTabSz="922338"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4613" indent="-227013" defTabSz="922338"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fld id="{24C49F14-A332-4C95-90B4-3E162D810AB9}" type="slidenum">
              <a:rPr lang="ja-JP" altLang="en-US" smtClean="0">
                <a:latin typeface="Times New Roman" panose="02020603050405020304" pitchFamily="18" charset="0"/>
              </a:rPr>
              <a:pPr/>
              <a:t>24</a:t>
            </a:fld>
            <a:endParaRPr lang="en-US" altLang="ja-JP">
              <a:latin typeface="Times New Roman" panose="02020603050405020304" pitchFamily="18" charset="0"/>
            </a:endParaRPr>
          </a:p>
        </p:txBody>
      </p:sp>
      <p:sp>
        <p:nvSpPr>
          <p:cNvPr id="52227" name="Rectangle 2">
            <a:extLst>
              <a:ext uri="{FF2B5EF4-FFF2-40B4-BE49-F238E27FC236}">
                <a16:creationId xmlns:a16="http://schemas.microsoft.com/office/drawing/2014/main" id="{19CF9F1B-EBFF-4F77-8C6C-C77D6F55C66D}"/>
              </a:ext>
            </a:extLst>
          </p:cNvPr>
          <p:cNvSpPr>
            <a:spLocks noGrp="1" noRot="1" noChangeAspect="1" noChangeArrowheads="1" noTextEdit="1"/>
          </p:cNvSpPr>
          <p:nvPr>
            <p:ph type="sldImg"/>
          </p:nvPr>
        </p:nvSpPr>
        <p:spPr>
          <a:ln/>
        </p:spPr>
      </p:sp>
      <p:sp>
        <p:nvSpPr>
          <p:cNvPr id="52228" name="Rectangle 3">
            <a:extLst>
              <a:ext uri="{FF2B5EF4-FFF2-40B4-BE49-F238E27FC236}">
                <a16:creationId xmlns:a16="http://schemas.microsoft.com/office/drawing/2014/main" id="{B643736E-A8B5-4591-96D4-035E97FE57F8}"/>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ja-JP" altLang="en-US" sz="1600" dirty="0">
                <a:solidFill>
                  <a:schemeClr val="tx2">
                    <a:lumMod val="75000"/>
                  </a:schemeClr>
                </a:solidFill>
                <a:latin typeface="+mn-ea"/>
                <a:ea typeface="+mn-ea"/>
              </a:rPr>
              <a:t>３ </a:t>
            </a:r>
            <a:r>
              <a:rPr lang="ja-JP" altLang="en-US" sz="1600" dirty="0">
                <a:latin typeface="+mn-ea"/>
              </a:rPr>
              <a:t>標本調査の方法と誤差</a:t>
            </a:r>
            <a:endParaRPr lang="en-US" altLang="ja-JP" sz="1600" dirty="0">
              <a:solidFill>
                <a:schemeClr val="tx2">
                  <a:lumMod val="75000"/>
                </a:schemeClr>
              </a:solidFill>
              <a:latin typeface="+mn-ea"/>
              <a:ea typeface="+mn-ea"/>
            </a:endParaRPr>
          </a:p>
          <a:p>
            <a:pPr eaLnBrk="1" hangingPunct="1"/>
            <a:r>
              <a:rPr lang="ja-JP" altLang="en-US" sz="1600" dirty="0">
                <a:solidFill>
                  <a:schemeClr val="tx2">
                    <a:lumMod val="75000"/>
                  </a:schemeClr>
                </a:solidFill>
                <a:latin typeface="+mn-ea"/>
                <a:ea typeface="+mn-ea"/>
              </a:rPr>
              <a:t>母集団</a:t>
            </a:r>
            <a:r>
              <a:rPr lang="ja-JP" altLang="en-US" sz="1400" dirty="0">
                <a:solidFill>
                  <a:schemeClr val="tx2">
                    <a:lumMod val="75000"/>
                  </a:schemeClr>
                </a:solidFill>
                <a:latin typeface="+mn-ea"/>
                <a:ea typeface="+mn-ea"/>
              </a:rPr>
              <a:t>（調査対象）</a:t>
            </a:r>
            <a:r>
              <a:rPr lang="ja-JP" altLang="en-US" sz="1600" dirty="0">
                <a:solidFill>
                  <a:schemeClr val="tx2">
                    <a:lumMod val="75000"/>
                  </a:schemeClr>
                </a:solidFill>
                <a:latin typeface="+mn-ea"/>
                <a:ea typeface="+mn-ea"/>
              </a:rPr>
              <a:t>と標本</a:t>
            </a:r>
            <a:r>
              <a:rPr lang="ja-JP" altLang="en-US" sz="1400" dirty="0">
                <a:solidFill>
                  <a:schemeClr val="tx2">
                    <a:lumMod val="75000"/>
                  </a:schemeClr>
                </a:solidFill>
                <a:latin typeface="+mn-ea"/>
                <a:ea typeface="+mn-ea"/>
              </a:rPr>
              <a:t>（調査サンプル）をあわわした図で、左が母集団、右が標本を表します。</a:t>
            </a:r>
            <a:endParaRPr lang="en-US" altLang="ja-JP" sz="1400" dirty="0">
              <a:solidFill>
                <a:schemeClr val="tx2">
                  <a:lumMod val="75000"/>
                </a:schemeClr>
              </a:solidFill>
              <a:latin typeface="+mn-ea"/>
              <a:ea typeface="+mn-ea"/>
            </a:endParaRPr>
          </a:p>
          <a:p>
            <a:pPr eaLnBrk="1" hangingPunct="1"/>
            <a:r>
              <a:rPr lang="ja-JP" altLang="en-US" sz="1400" dirty="0">
                <a:solidFill>
                  <a:schemeClr val="tx2">
                    <a:lumMod val="75000"/>
                  </a:schemeClr>
                </a:solidFill>
                <a:latin typeface="+mn-ea"/>
                <a:ea typeface="+mn-ea"/>
              </a:rPr>
              <a:t>標本データから母集団を推計します。統計的に有意としるために、標本誤差率を</a:t>
            </a:r>
            <a:r>
              <a:rPr lang="en-US" altLang="ja-JP" sz="1400" dirty="0">
                <a:solidFill>
                  <a:schemeClr val="tx2">
                    <a:lumMod val="75000"/>
                  </a:schemeClr>
                </a:solidFill>
                <a:latin typeface="+mn-ea"/>
                <a:ea typeface="+mn-ea"/>
              </a:rPr>
              <a:t>5</a:t>
            </a:r>
            <a:r>
              <a:rPr lang="ja-JP" altLang="en-US" sz="1400" dirty="0">
                <a:solidFill>
                  <a:schemeClr val="tx2">
                    <a:lumMod val="75000"/>
                  </a:schemeClr>
                </a:solidFill>
                <a:latin typeface="+mn-ea"/>
                <a:ea typeface="+mn-ea"/>
              </a:rPr>
              <a:t>％以下にする必要があります。</a:t>
            </a:r>
            <a:endParaRPr lang="en-US" altLang="ja-JP" sz="1400" dirty="0">
              <a:solidFill>
                <a:schemeClr val="tx2">
                  <a:lumMod val="75000"/>
                </a:schemeClr>
              </a:solidFill>
              <a:latin typeface="+mn-ea"/>
              <a:ea typeface="+mn-ea"/>
            </a:endParaRPr>
          </a:p>
          <a:p>
            <a:pPr eaLnBrk="1" hangingPunct="1"/>
            <a:r>
              <a:rPr lang="ja-JP" altLang="en-US" sz="1400" dirty="0">
                <a:solidFill>
                  <a:schemeClr val="tx2">
                    <a:lumMod val="75000"/>
                  </a:schemeClr>
                </a:solidFill>
                <a:latin typeface="+mn-ea"/>
                <a:ea typeface="+mn-ea"/>
              </a:rPr>
              <a:t>そのため、</a:t>
            </a:r>
            <a:r>
              <a:rPr lang="ja-JP" altLang="en-US" sz="1200" dirty="0">
                <a:solidFill>
                  <a:schemeClr val="tx1"/>
                </a:solidFill>
                <a:latin typeface="+mn-ea"/>
                <a:ea typeface="+mn-ea"/>
              </a:rPr>
              <a:t>標本数の確保（</a:t>
            </a:r>
            <a:r>
              <a:rPr lang="en-US" altLang="ja-JP" sz="1200" dirty="0">
                <a:solidFill>
                  <a:schemeClr val="tx1"/>
                </a:solidFill>
                <a:latin typeface="+mn-ea"/>
                <a:ea typeface="+mn-ea"/>
              </a:rPr>
              <a:t>300</a:t>
            </a:r>
            <a:r>
              <a:rPr lang="ja-JP" altLang="en-US" sz="1200" dirty="0">
                <a:solidFill>
                  <a:schemeClr val="tx1"/>
                </a:solidFill>
                <a:latin typeface="+mn-ea"/>
                <a:ea typeface="+mn-ea"/>
              </a:rPr>
              <a:t>～</a:t>
            </a:r>
            <a:r>
              <a:rPr lang="en-US" altLang="ja-JP" sz="1200" dirty="0">
                <a:solidFill>
                  <a:schemeClr val="tx1"/>
                </a:solidFill>
                <a:latin typeface="+mn-ea"/>
                <a:ea typeface="+mn-ea"/>
              </a:rPr>
              <a:t>400</a:t>
            </a:r>
            <a:r>
              <a:rPr lang="ja-JP" altLang="en-US" sz="1200" dirty="0">
                <a:solidFill>
                  <a:schemeClr val="tx1"/>
                </a:solidFill>
                <a:latin typeface="+mn-ea"/>
                <a:ea typeface="+mn-ea"/>
              </a:rPr>
              <a:t>程度以上）やサンプル偏り確認（男女比、年齢構成等母集団比較）が必要です。</a:t>
            </a:r>
            <a:endParaRPr lang="ja-JP" altLang="en-US" dirty="0">
              <a:latin typeface="Arial" panose="020B060402020202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a:extLst>
              <a:ext uri="{FF2B5EF4-FFF2-40B4-BE49-F238E27FC236}">
                <a16:creationId xmlns:a16="http://schemas.microsoft.com/office/drawing/2014/main" id="{E59DD5D1-71B6-40AE-B601-251F0229EA4C}"/>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23925">
              <a:defRPr kumimoji="1">
                <a:solidFill>
                  <a:schemeClr val="tx1"/>
                </a:solidFill>
                <a:latin typeface="Tahoma" panose="020B0604030504040204" pitchFamily="34" charset="0"/>
                <a:ea typeface="ＭＳ Ｐゴシック" panose="020B0600070205080204" pitchFamily="50" charset="-128"/>
              </a:defRPr>
            </a:lvl1pPr>
            <a:lvl2pPr marL="741363" indent="-284163" defTabSz="923925">
              <a:defRPr kumimoji="1">
                <a:solidFill>
                  <a:schemeClr val="tx1"/>
                </a:solidFill>
                <a:latin typeface="Tahoma" panose="020B0604030504040204" pitchFamily="34" charset="0"/>
                <a:ea typeface="ＭＳ Ｐゴシック" panose="020B0600070205080204" pitchFamily="50" charset="-128"/>
              </a:defRPr>
            </a:lvl2pPr>
            <a:lvl3pPr marL="1141413" indent="-227013" defTabSz="923925">
              <a:defRPr kumimoji="1">
                <a:solidFill>
                  <a:schemeClr val="tx1"/>
                </a:solidFill>
                <a:latin typeface="Tahoma" panose="020B0604030504040204" pitchFamily="34" charset="0"/>
                <a:ea typeface="ＭＳ Ｐゴシック" panose="020B0600070205080204" pitchFamily="50" charset="-128"/>
              </a:defRPr>
            </a:lvl3pPr>
            <a:lvl4pPr marL="1598613" indent="-227013" defTabSz="923925">
              <a:defRPr kumimoji="1">
                <a:solidFill>
                  <a:schemeClr val="tx1"/>
                </a:solidFill>
                <a:latin typeface="Tahoma" panose="020B0604030504040204" pitchFamily="34" charset="0"/>
                <a:ea typeface="ＭＳ Ｐゴシック" panose="020B0600070205080204" pitchFamily="50" charset="-128"/>
              </a:defRPr>
            </a:lvl4pPr>
            <a:lvl5pPr marL="2055813" indent="-227013" defTabSz="923925">
              <a:defRPr kumimoji="1">
                <a:solidFill>
                  <a:schemeClr val="tx1"/>
                </a:solidFill>
                <a:latin typeface="Tahoma" panose="020B0604030504040204" pitchFamily="34" charset="0"/>
                <a:ea typeface="ＭＳ Ｐゴシック" panose="020B0600070205080204" pitchFamily="50" charset="-128"/>
              </a:defRPr>
            </a:lvl5pPr>
            <a:lvl6pPr marL="2513013" indent="-227013" defTabSz="923925"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0213" indent="-227013" defTabSz="923925"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7413" indent="-227013" defTabSz="923925"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4613" indent="-227013" defTabSz="923925"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fld id="{23FF22C3-3075-4137-8AC3-70FB8984BAE0}" type="slidenum">
              <a:rPr lang="ja-JP" altLang="en-US" smtClean="0">
                <a:latin typeface="Times New Roman" panose="02020603050405020304" pitchFamily="18" charset="0"/>
              </a:rPr>
              <a:pPr/>
              <a:t>25</a:t>
            </a:fld>
            <a:endParaRPr lang="en-US" altLang="ja-JP">
              <a:latin typeface="Times New Roman" panose="02020603050405020304" pitchFamily="18" charset="0"/>
            </a:endParaRPr>
          </a:p>
        </p:txBody>
      </p:sp>
      <p:sp>
        <p:nvSpPr>
          <p:cNvPr id="100355" name="Rectangle 2">
            <a:extLst>
              <a:ext uri="{FF2B5EF4-FFF2-40B4-BE49-F238E27FC236}">
                <a16:creationId xmlns:a16="http://schemas.microsoft.com/office/drawing/2014/main" id="{906F1801-7AC4-4CFA-A3D8-1EC3AFD749D8}"/>
              </a:ext>
            </a:extLst>
          </p:cNvPr>
          <p:cNvSpPr>
            <a:spLocks noGrp="1" noRot="1" noChangeAspect="1" noChangeArrowheads="1" noTextEdit="1"/>
          </p:cNvSpPr>
          <p:nvPr>
            <p:ph type="sldImg"/>
          </p:nvPr>
        </p:nvSpPr>
        <p:spPr>
          <a:ln/>
        </p:spPr>
      </p:sp>
      <p:sp>
        <p:nvSpPr>
          <p:cNvPr id="100356" name="Rectangle 3">
            <a:extLst>
              <a:ext uri="{FF2B5EF4-FFF2-40B4-BE49-F238E27FC236}">
                <a16:creationId xmlns:a16="http://schemas.microsoft.com/office/drawing/2014/main" id="{312CFD00-077B-491E-8D09-B0243F9E4B24}"/>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buFont typeface="Wingdings" panose="05000000000000000000" pitchFamily="2" charset="2"/>
              <a:buNone/>
              <a:defRPr/>
            </a:pPr>
            <a:r>
              <a:rPr lang="ja-JP" altLang="en-US" sz="1200" dirty="0">
                <a:latin typeface="ＭＳ Ｐゴシック" panose="020B0600070205080204" pitchFamily="50" charset="-128"/>
              </a:rPr>
              <a:t>標本抽出法を紹介します。</a:t>
            </a:r>
            <a:endParaRPr lang="en-US" altLang="ja-JP" sz="1200" dirty="0">
              <a:latin typeface="ＭＳ Ｐゴシック" panose="020B0600070205080204" pitchFamily="50" charset="-128"/>
            </a:endParaRPr>
          </a:p>
          <a:p>
            <a:pPr eaLnBrk="1" hangingPunct="1">
              <a:buFont typeface="Wingdings" panose="05000000000000000000" pitchFamily="2" charset="2"/>
              <a:buNone/>
              <a:defRPr/>
            </a:pPr>
            <a:r>
              <a:rPr lang="ja-JP" altLang="en-US" sz="1200" dirty="0">
                <a:latin typeface="ＭＳ Ｐゴシック" panose="020B0600070205080204" pitchFamily="50" charset="-128"/>
              </a:rPr>
              <a:t>・基本的な方法は、無作為抽出、系統抽出です。</a:t>
            </a:r>
            <a:endParaRPr lang="en-US" altLang="ja-JP" sz="1200" dirty="0">
              <a:latin typeface="ＭＳ Ｐゴシック" panose="020B0600070205080204" pitchFamily="50" charset="-128"/>
            </a:endParaRPr>
          </a:p>
          <a:p>
            <a:pPr eaLnBrk="1" hangingPunct="1">
              <a:buFont typeface="Wingdings" panose="05000000000000000000" pitchFamily="2" charset="2"/>
              <a:buNone/>
              <a:defRPr/>
            </a:pPr>
            <a:r>
              <a:rPr lang="ja-JP" altLang="en-US" sz="1200" dirty="0">
                <a:latin typeface="ＭＳ Ｐゴシック" panose="020B0600070205080204" pitchFamily="50" charset="-128"/>
              </a:rPr>
              <a:t>・このほか、グループごとに抽出、グループ単位で抽出、抽出されたグループからさらに抽出があります。　　　　</a:t>
            </a:r>
            <a:endParaRPr lang="en-US" altLang="ja-JP" sz="1200" dirty="0">
              <a:latin typeface="ＭＳ Ｐゴシック" panose="020B0600070205080204" pitchFamily="50" charset="-128"/>
            </a:endParaRPr>
          </a:p>
          <a:p>
            <a:pPr eaLnBrk="1" hangingPunct="1">
              <a:buFont typeface="Wingdings" panose="05000000000000000000" pitchFamily="2" charset="2"/>
              <a:buNone/>
              <a:defRPr/>
            </a:pPr>
            <a:endParaRPr lang="en-US" altLang="ja-JP" sz="1200" dirty="0">
              <a:latin typeface="ＭＳ Ｐゴシック" panose="020B0600070205080204" pitchFamily="50" charset="-128"/>
            </a:endParaRPr>
          </a:p>
          <a:p>
            <a:pPr eaLnBrk="1" hangingPunct="1">
              <a:buFont typeface="Wingdings" panose="05000000000000000000" pitchFamily="2" charset="2"/>
              <a:buNone/>
              <a:defRPr/>
            </a:pPr>
            <a:endParaRPr lang="en-US" altLang="ja-JP" sz="1200" dirty="0">
              <a:latin typeface="ＭＳ Ｐゴシック" panose="020B0600070205080204" pitchFamily="50" charset="-128"/>
            </a:endParaRPr>
          </a:p>
          <a:p>
            <a:pPr eaLnBrk="1" hangingPunct="1"/>
            <a:endParaRPr lang="ja-JP" altLang="en-US" dirty="0">
              <a:latin typeface="Arial" panose="020B0604020202020204" pitchFamily="34" charset="0"/>
            </a:endParaRPr>
          </a:p>
        </p:txBody>
      </p:sp>
    </p:spTree>
    <p:extLst>
      <p:ext uri="{BB962C8B-B14F-4D97-AF65-F5344CB8AC3E}">
        <p14:creationId xmlns:p14="http://schemas.microsoft.com/office/powerpoint/2010/main" val="60498767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6D8A194F-FF18-43A3-A625-E330B0A18DB0}"/>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defRPr kumimoji="1">
                <a:solidFill>
                  <a:schemeClr val="tx1"/>
                </a:solidFill>
                <a:latin typeface="Tahoma" panose="020B0604030504040204" pitchFamily="34" charset="0"/>
                <a:ea typeface="ＭＳ Ｐゴシック" panose="020B0600070205080204" pitchFamily="50" charset="-128"/>
              </a:defRPr>
            </a:lvl1pPr>
            <a:lvl2pPr marL="741363" indent="-284163" defTabSz="922338">
              <a:defRPr kumimoji="1">
                <a:solidFill>
                  <a:schemeClr val="tx1"/>
                </a:solidFill>
                <a:latin typeface="Tahoma" panose="020B0604030504040204" pitchFamily="34" charset="0"/>
                <a:ea typeface="ＭＳ Ｐゴシック" panose="020B0600070205080204" pitchFamily="50" charset="-128"/>
              </a:defRPr>
            </a:lvl2pPr>
            <a:lvl3pPr marL="1141413" indent="-227013" defTabSz="922338">
              <a:defRPr kumimoji="1">
                <a:solidFill>
                  <a:schemeClr val="tx1"/>
                </a:solidFill>
                <a:latin typeface="Tahoma" panose="020B0604030504040204" pitchFamily="34" charset="0"/>
                <a:ea typeface="ＭＳ Ｐゴシック" panose="020B0600070205080204" pitchFamily="50" charset="-128"/>
              </a:defRPr>
            </a:lvl3pPr>
            <a:lvl4pPr marL="1598613" indent="-227013" defTabSz="922338">
              <a:defRPr kumimoji="1">
                <a:solidFill>
                  <a:schemeClr val="tx1"/>
                </a:solidFill>
                <a:latin typeface="Tahoma" panose="020B0604030504040204" pitchFamily="34" charset="0"/>
                <a:ea typeface="ＭＳ Ｐゴシック" panose="020B0600070205080204" pitchFamily="50" charset="-128"/>
              </a:defRPr>
            </a:lvl4pPr>
            <a:lvl5pPr marL="2055813" indent="-227013" defTabSz="922338">
              <a:defRPr kumimoji="1">
                <a:solidFill>
                  <a:schemeClr val="tx1"/>
                </a:solidFill>
                <a:latin typeface="Tahoma" panose="020B0604030504040204" pitchFamily="34" charset="0"/>
                <a:ea typeface="ＭＳ Ｐゴシック" panose="020B0600070205080204" pitchFamily="50" charset="-128"/>
              </a:defRPr>
            </a:lvl5pPr>
            <a:lvl6pPr marL="2513013" indent="-227013" defTabSz="922338"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0213" indent="-227013" defTabSz="922338"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7413" indent="-227013" defTabSz="922338"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4613" indent="-227013" defTabSz="922338"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fld id="{530034BB-7475-4570-A395-9C58A0051F37}" type="slidenum">
              <a:rPr lang="ja-JP" altLang="en-US" smtClean="0">
                <a:latin typeface="Times New Roman" panose="02020603050405020304" pitchFamily="18" charset="0"/>
              </a:rPr>
              <a:pPr/>
              <a:t>26</a:t>
            </a:fld>
            <a:endParaRPr lang="en-US" altLang="ja-JP">
              <a:latin typeface="Times New Roman" panose="02020603050405020304" pitchFamily="18" charset="0"/>
            </a:endParaRPr>
          </a:p>
        </p:txBody>
      </p:sp>
      <p:sp>
        <p:nvSpPr>
          <p:cNvPr id="40963" name="Rectangle 2">
            <a:extLst>
              <a:ext uri="{FF2B5EF4-FFF2-40B4-BE49-F238E27FC236}">
                <a16:creationId xmlns:a16="http://schemas.microsoft.com/office/drawing/2014/main" id="{2CFA1EE1-F49E-442D-9F05-6C7BFE696DB0}"/>
              </a:ext>
            </a:extLst>
          </p:cNvPr>
          <p:cNvSpPr>
            <a:spLocks noGrp="1" noRot="1" noChangeAspect="1" noChangeArrowheads="1" noTextEdit="1"/>
          </p:cNvSpPr>
          <p:nvPr>
            <p:ph type="sldImg"/>
          </p:nvPr>
        </p:nvSpPr>
        <p:spPr>
          <a:ln/>
        </p:spPr>
      </p:sp>
      <p:sp>
        <p:nvSpPr>
          <p:cNvPr id="40964" name="Rectangle 3">
            <a:extLst>
              <a:ext uri="{FF2B5EF4-FFF2-40B4-BE49-F238E27FC236}">
                <a16:creationId xmlns:a16="http://schemas.microsoft.com/office/drawing/2014/main" id="{F7C28A09-E308-422F-8340-504770478D77}"/>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 typeface="Wingdings" panose="05000000000000000000" pitchFamily="2" charset="2"/>
              <a:buNone/>
            </a:pPr>
            <a:r>
              <a:rPr lang="ja-JP" altLang="en-US" sz="1200" dirty="0">
                <a:solidFill>
                  <a:schemeClr val="tx1"/>
                </a:solidFill>
                <a:latin typeface="ＭＳ Ｐゴシック" panose="020B0600070205080204" pitchFamily="50" charset="-128"/>
              </a:rPr>
              <a:t>標本調査と誤差について説明します。</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標本の偏りである誤差には次の種類があります。　</a:t>
            </a:r>
          </a:p>
          <a:p>
            <a:pPr eaLnBrk="1" hangingPunct="1">
              <a:buFont typeface="Wingdings" panose="05000000000000000000" pitchFamily="2" charset="2"/>
              <a:buNone/>
            </a:pPr>
            <a:r>
              <a:rPr lang="ja-JP" altLang="en-US" dirty="0">
                <a:latin typeface="ＭＳ Ｐゴシック" panose="020B0600070205080204" pitchFamily="50" charset="-128"/>
              </a:rPr>
              <a:t>　標本誤差は、標本数で精度が決まります。標本数が多いほど誤差は小さくなります。</a:t>
            </a:r>
          </a:p>
          <a:p>
            <a:pPr eaLnBrk="1" hangingPunct="1">
              <a:buFont typeface="Wingdings" panose="05000000000000000000" pitchFamily="2" charset="2"/>
              <a:buNone/>
            </a:pPr>
            <a:r>
              <a:rPr lang="ja-JP" altLang="en-US" dirty="0">
                <a:latin typeface="ＭＳ Ｐゴシック" panose="020B0600070205080204" pitchFamily="50" charset="-128"/>
              </a:rPr>
              <a:t>　非標本誤差は、調査票の不備、実施時の不正、集計ミスで発生します。データの集計や審査のシステムを整備することにおり誤差を管理します。</a:t>
            </a:r>
          </a:p>
          <a:p>
            <a:pPr eaLnBrk="1" hangingPunct="1">
              <a:buFont typeface="Wingdings" panose="05000000000000000000" pitchFamily="2" charset="2"/>
              <a:buNone/>
            </a:pPr>
            <a:r>
              <a:rPr lang="ja-JP" altLang="en-US" dirty="0">
                <a:latin typeface="ＭＳ Ｐゴシック" panose="020B0600070205080204" pitchFamily="50" charset="-128"/>
              </a:rPr>
              <a:t>２標準誤差率は、全数調査をすれば得られる真の値の存在の目安で、標本調査やデータ分析には、５％または３％以内を目標します。</a:t>
            </a:r>
          </a:p>
          <a:p>
            <a:pPr eaLnBrk="1" hangingPunct="1"/>
            <a:endParaRPr lang="ja-JP" altLang="en-US" dirty="0">
              <a:latin typeface="Arial" panose="020B060402020202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id="{D9BB1A79-7CA9-477E-8EBB-95F8FEBEF86A}"/>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defRPr kumimoji="1">
                <a:solidFill>
                  <a:schemeClr val="tx1"/>
                </a:solidFill>
                <a:latin typeface="Tahoma" panose="020B0604030504040204" pitchFamily="34" charset="0"/>
                <a:ea typeface="ＭＳ Ｐゴシック" panose="020B0600070205080204" pitchFamily="50" charset="-128"/>
              </a:defRPr>
            </a:lvl1pPr>
            <a:lvl2pPr marL="741363" indent="-284163" defTabSz="922338">
              <a:defRPr kumimoji="1">
                <a:solidFill>
                  <a:schemeClr val="tx1"/>
                </a:solidFill>
                <a:latin typeface="Tahoma" panose="020B0604030504040204" pitchFamily="34" charset="0"/>
                <a:ea typeface="ＭＳ Ｐゴシック" panose="020B0600070205080204" pitchFamily="50" charset="-128"/>
              </a:defRPr>
            </a:lvl2pPr>
            <a:lvl3pPr marL="1141413" indent="-227013" defTabSz="922338">
              <a:defRPr kumimoji="1">
                <a:solidFill>
                  <a:schemeClr val="tx1"/>
                </a:solidFill>
                <a:latin typeface="Tahoma" panose="020B0604030504040204" pitchFamily="34" charset="0"/>
                <a:ea typeface="ＭＳ Ｐゴシック" panose="020B0600070205080204" pitchFamily="50" charset="-128"/>
              </a:defRPr>
            </a:lvl3pPr>
            <a:lvl4pPr marL="1598613" indent="-227013" defTabSz="922338">
              <a:defRPr kumimoji="1">
                <a:solidFill>
                  <a:schemeClr val="tx1"/>
                </a:solidFill>
                <a:latin typeface="Tahoma" panose="020B0604030504040204" pitchFamily="34" charset="0"/>
                <a:ea typeface="ＭＳ Ｐゴシック" panose="020B0600070205080204" pitchFamily="50" charset="-128"/>
              </a:defRPr>
            </a:lvl4pPr>
            <a:lvl5pPr marL="2055813" indent="-227013" defTabSz="922338">
              <a:defRPr kumimoji="1">
                <a:solidFill>
                  <a:schemeClr val="tx1"/>
                </a:solidFill>
                <a:latin typeface="Tahoma" panose="020B0604030504040204" pitchFamily="34" charset="0"/>
                <a:ea typeface="ＭＳ Ｐゴシック" panose="020B0600070205080204" pitchFamily="50" charset="-128"/>
              </a:defRPr>
            </a:lvl5pPr>
            <a:lvl6pPr marL="2513013" indent="-227013" defTabSz="922338"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0213" indent="-227013" defTabSz="922338"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7413" indent="-227013" defTabSz="922338"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4613" indent="-227013" defTabSz="922338"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fld id="{A8B0370A-C743-494E-B756-C4B5AD2C2235}" type="slidenum">
              <a:rPr lang="ja-JP" altLang="en-US" smtClean="0">
                <a:latin typeface="Times New Roman" panose="02020603050405020304" pitchFamily="18" charset="0"/>
              </a:rPr>
              <a:pPr/>
              <a:t>27</a:t>
            </a:fld>
            <a:endParaRPr lang="en-US" altLang="ja-JP">
              <a:latin typeface="Times New Roman" panose="02020603050405020304" pitchFamily="18" charset="0"/>
            </a:endParaRPr>
          </a:p>
        </p:txBody>
      </p:sp>
      <p:sp>
        <p:nvSpPr>
          <p:cNvPr id="43011" name="Rectangle 2">
            <a:extLst>
              <a:ext uri="{FF2B5EF4-FFF2-40B4-BE49-F238E27FC236}">
                <a16:creationId xmlns:a16="http://schemas.microsoft.com/office/drawing/2014/main" id="{CA54A8F9-E4A0-4211-B008-E268180E6D96}"/>
              </a:ext>
            </a:extLst>
          </p:cNvPr>
          <p:cNvSpPr>
            <a:spLocks noGrp="1" noRot="1" noChangeAspect="1" noChangeArrowheads="1" noTextEdit="1"/>
          </p:cNvSpPr>
          <p:nvPr>
            <p:ph type="sldImg"/>
          </p:nvPr>
        </p:nvSpPr>
        <p:spPr>
          <a:ln/>
        </p:spPr>
      </p:sp>
      <p:sp>
        <p:nvSpPr>
          <p:cNvPr id="43012" name="Rectangle 3">
            <a:extLst>
              <a:ext uri="{FF2B5EF4-FFF2-40B4-BE49-F238E27FC236}">
                <a16:creationId xmlns:a16="http://schemas.microsoft.com/office/drawing/2014/main" id="{07877B1C-0C64-4F37-8B45-359C4EFEB4AA}"/>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lnSpc>
                <a:spcPct val="80000"/>
              </a:lnSpc>
              <a:buFont typeface="Wingdings" panose="05000000000000000000" pitchFamily="2" charset="2"/>
              <a:buNone/>
              <a:defRPr/>
            </a:pPr>
            <a:r>
              <a:rPr lang="ja-JP" altLang="en-US" sz="2400" dirty="0">
                <a:solidFill>
                  <a:schemeClr val="tx1"/>
                </a:solidFill>
              </a:rPr>
              <a:t>調査に必要な標本数の説明をします。</a:t>
            </a:r>
            <a:endParaRPr lang="en-US" altLang="ja-JP" sz="2400" dirty="0">
              <a:latin typeface="+mn-ea"/>
            </a:endParaRPr>
          </a:p>
          <a:p>
            <a:pPr algn="just" eaLnBrk="1" hangingPunct="1">
              <a:lnSpc>
                <a:spcPct val="80000"/>
              </a:lnSpc>
              <a:buFont typeface="Wingdings" panose="05000000000000000000" pitchFamily="2" charset="2"/>
              <a:buNone/>
              <a:defRPr/>
            </a:pPr>
            <a:r>
              <a:rPr lang="ja-JP" altLang="en-US" sz="2400" dirty="0">
                <a:latin typeface="+mn-ea"/>
              </a:rPr>
              <a:t>標本誤差をどの程度に抑えるかを決め、標本数を求める。</a:t>
            </a:r>
            <a:endParaRPr lang="en-US" altLang="ja-JP" sz="2400" dirty="0">
              <a:latin typeface="+mn-ea"/>
            </a:endParaRPr>
          </a:p>
          <a:p>
            <a:pPr algn="just" eaLnBrk="1" hangingPunct="1">
              <a:lnSpc>
                <a:spcPct val="80000"/>
              </a:lnSpc>
              <a:buFont typeface="Wingdings" panose="05000000000000000000" pitchFamily="2" charset="2"/>
              <a:buNone/>
              <a:defRPr/>
            </a:pPr>
            <a:r>
              <a:rPr lang="ja-JP" altLang="en-US" sz="2400" dirty="0">
                <a:latin typeface="+mn-ea"/>
              </a:rPr>
              <a:t>公的統計等実務上での許容される統計上の誤差として</a:t>
            </a:r>
            <a:r>
              <a:rPr lang="ja-JP" altLang="en-US" sz="2400" b="0" dirty="0">
                <a:latin typeface="+mn-ea"/>
              </a:rPr>
              <a:t>通常「３％以内」の場合が多い。</a:t>
            </a:r>
          </a:p>
          <a:p>
            <a:pPr lvl="1" algn="just" eaLnBrk="1" hangingPunct="1">
              <a:lnSpc>
                <a:spcPct val="80000"/>
              </a:lnSpc>
              <a:buFont typeface="Wingdings" panose="05000000000000000000" pitchFamily="2" charset="2"/>
              <a:buNone/>
              <a:defRPr/>
            </a:pPr>
            <a:r>
              <a:rPr lang="ja-JP" altLang="en-US" sz="2400" b="1" dirty="0">
                <a:latin typeface="+mn-ea"/>
              </a:rPr>
              <a:t>　</a:t>
            </a:r>
            <a:r>
              <a:rPr lang="ja-JP" altLang="en-US" sz="2400" dirty="0">
                <a:latin typeface="+mn-ea"/>
              </a:rPr>
              <a:t>誤差３％（＝</a:t>
            </a:r>
            <a:r>
              <a:rPr lang="en-US" altLang="ja-JP" sz="2400" dirty="0">
                <a:latin typeface="+mn-ea"/>
              </a:rPr>
              <a:t>0.03</a:t>
            </a:r>
            <a:r>
              <a:rPr lang="ja-JP" altLang="en-US" sz="2400" dirty="0">
                <a:latin typeface="+mn-ea"/>
              </a:rPr>
              <a:t>）を代入すると、</a:t>
            </a:r>
          </a:p>
          <a:p>
            <a:pPr lvl="1" eaLnBrk="1" hangingPunct="1">
              <a:lnSpc>
                <a:spcPct val="80000"/>
              </a:lnSpc>
              <a:buFont typeface="Wingdings" panose="05000000000000000000" pitchFamily="2" charset="2"/>
              <a:buNone/>
              <a:defRPr/>
            </a:pPr>
            <a:r>
              <a:rPr lang="ja-JP" altLang="en-US" sz="2400" dirty="0">
                <a:latin typeface="+mn-ea"/>
              </a:rPr>
              <a:t>標本数</a:t>
            </a:r>
            <a:r>
              <a:rPr lang="en-US" altLang="ja-JP" sz="2400" dirty="0">
                <a:latin typeface="+mn-ea"/>
              </a:rPr>
              <a:t>n</a:t>
            </a:r>
            <a:r>
              <a:rPr lang="ja-JP" altLang="en-US" sz="2400" dirty="0">
                <a:latin typeface="+mn-ea"/>
              </a:rPr>
              <a:t>＝</a:t>
            </a:r>
            <a:r>
              <a:rPr lang="en-US" altLang="ja-JP" sz="2400" u="sng" dirty="0">
                <a:latin typeface="+mn-ea"/>
              </a:rPr>
              <a:t>λ</a:t>
            </a:r>
            <a:r>
              <a:rPr lang="en-US" altLang="ja-JP" sz="2400" u="sng" baseline="30000" dirty="0">
                <a:latin typeface="+mn-ea"/>
              </a:rPr>
              <a:t>2</a:t>
            </a:r>
            <a:r>
              <a:rPr lang="en-US" altLang="ja-JP" sz="2400" u="sng" dirty="0">
                <a:latin typeface="+mn-ea"/>
              </a:rPr>
              <a:t>×p×q</a:t>
            </a:r>
            <a:r>
              <a:rPr lang="ja-JP" altLang="en-US" sz="2400" dirty="0">
                <a:latin typeface="+mn-ea"/>
              </a:rPr>
              <a:t>＝</a:t>
            </a:r>
            <a:r>
              <a:rPr lang="en-US" altLang="ja-JP" sz="2400" u="sng" dirty="0">
                <a:latin typeface="+mn-ea"/>
              </a:rPr>
              <a:t>(1.96)</a:t>
            </a:r>
            <a:r>
              <a:rPr lang="en-US" altLang="ja-JP" sz="2400" u="sng" baseline="30000" dirty="0">
                <a:latin typeface="+mn-ea"/>
              </a:rPr>
              <a:t>2</a:t>
            </a:r>
            <a:r>
              <a:rPr lang="en-US" altLang="ja-JP" sz="2400" u="sng" dirty="0">
                <a:latin typeface="+mn-ea"/>
              </a:rPr>
              <a:t>×0.5×0.5</a:t>
            </a:r>
            <a:r>
              <a:rPr lang="en-US" altLang="ja-JP" sz="2400" dirty="0">
                <a:latin typeface="+mn-ea"/>
              </a:rPr>
              <a:t>≒</a:t>
            </a:r>
            <a:r>
              <a:rPr lang="ja-JP" altLang="en-US" sz="2400" dirty="0">
                <a:latin typeface="+mn-ea"/>
              </a:rPr>
              <a:t>　</a:t>
            </a:r>
            <a:r>
              <a:rPr lang="ja-JP" altLang="en-US" sz="2400" u="sng" dirty="0">
                <a:latin typeface="+mn-ea"/>
              </a:rPr>
              <a:t>　１　</a:t>
            </a:r>
            <a:r>
              <a:rPr lang="ja-JP" altLang="en-US" sz="2400" dirty="0">
                <a:latin typeface="+mn-ea"/>
              </a:rPr>
              <a:t>　　</a:t>
            </a:r>
            <a:endParaRPr lang="en-US" altLang="ja-JP" sz="2400" dirty="0">
              <a:latin typeface="+mn-ea"/>
            </a:endParaRPr>
          </a:p>
          <a:p>
            <a:pPr lvl="1" eaLnBrk="1" hangingPunct="1">
              <a:lnSpc>
                <a:spcPct val="80000"/>
              </a:lnSpc>
              <a:buFont typeface="Wingdings" panose="05000000000000000000" pitchFamily="2" charset="2"/>
              <a:buNone/>
              <a:defRPr/>
            </a:pPr>
            <a:r>
              <a:rPr lang="ja-JP" altLang="en-US" sz="2400" dirty="0">
                <a:latin typeface="+mn-ea"/>
              </a:rPr>
              <a:t>　　　　　　　　　</a:t>
            </a:r>
            <a:r>
              <a:rPr lang="en-US" altLang="ja-JP" sz="2400" dirty="0">
                <a:latin typeface="+mn-ea"/>
              </a:rPr>
              <a:t>d</a:t>
            </a:r>
            <a:r>
              <a:rPr lang="en-US" altLang="ja-JP" sz="2400" baseline="30000" dirty="0">
                <a:latin typeface="+mn-ea"/>
              </a:rPr>
              <a:t>2</a:t>
            </a:r>
            <a:r>
              <a:rPr lang="ja-JP" altLang="en-US" sz="2400" dirty="0">
                <a:latin typeface="+mn-ea"/>
              </a:rPr>
              <a:t>　　　　　　　</a:t>
            </a:r>
            <a:r>
              <a:rPr lang="en-US" altLang="ja-JP" sz="2400" dirty="0">
                <a:latin typeface="+mn-ea"/>
              </a:rPr>
              <a:t>(0.03)</a:t>
            </a:r>
            <a:r>
              <a:rPr lang="en-US" altLang="ja-JP" sz="2400" baseline="30000" dirty="0">
                <a:latin typeface="+mn-ea"/>
              </a:rPr>
              <a:t>2</a:t>
            </a:r>
            <a:r>
              <a:rPr lang="ja-JP" altLang="en-US" sz="2400" dirty="0">
                <a:latin typeface="+mn-ea"/>
              </a:rPr>
              <a:t>　　　　　　</a:t>
            </a:r>
            <a:r>
              <a:rPr lang="en-US" altLang="ja-JP" sz="2400" dirty="0">
                <a:latin typeface="+mn-ea"/>
              </a:rPr>
              <a:t>(0.03)</a:t>
            </a:r>
            <a:r>
              <a:rPr lang="en-US" altLang="ja-JP" sz="2400" baseline="30000" dirty="0">
                <a:latin typeface="+mn-ea"/>
              </a:rPr>
              <a:t>2</a:t>
            </a:r>
            <a:r>
              <a:rPr lang="ja-JP" altLang="en-US" sz="2400" dirty="0">
                <a:latin typeface="+mn-ea"/>
              </a:rPr>
              <a:t>　</a:t>
            </a:r>
            <a:endParaRPr lang="ja-JP" altLang="en-US" sz="2400" b="1" dirty="0">
              <a:latin typeface="+mn-ea"/>
            </a:endParaRPr>
          </a:p>
          <a:p>
            <a:pPr lvl="1" algn="just" eaLnBrk="1" hangingPunct="1">
              <a:lnSpc>
                <a:spcPct val="80000"/>
              </a:lnSpc>
              <a:buFont typeface="Wingdings" panose="05000000000000000000" pitchFamily="2" charset="2"/>
              <a:buNone/>
              <a:defRPr/>
            </a:pPr>
            <a:r>
              <a:rPr lang="zh-CN" altLang="en-US" sz="2400" dirty="0">
                <a:latin typeface="+mn-ea"/>
              </a:rPr>
              <a:t>　標本数（ｎ）＝　＝</a:t>
            </a:r>
            <a:r>
              <a:rPr lang="en-US" altLang="ja-JP" sz="2400" b="1" dirty="0">
                <a:latin typeface="+mn-ea"/>
              </a:rPr>
              <a:t>1111</a:t>
            </a:r>
            <a:r>
              <a:rPr lang="zh-CN" altLang="en-US" sz="2400" dirty="0">
                <a:latin typeface="+mn-ea"/>
              </a:rPr>
              <a:t>　</a:t>
            </a:r>
            <a:r>
              <a:rPr lang="en-US" altLang="zh-CN" sz="2400" dirty="0">
                <a:latin typeface="+mn-ea"/>
              </a:rPr>
              <a:t>≒</a:t>
            </a:r>
            <a:r>
              <a:rPr lang="zh-CN" altLang="en-US" sz="2400" dirty="0">
                <a:latin typeface="+mn-ea"/>
              </a:rPr>
              <a:t>　</a:t>
            </a:r>
            <a:r>
              <a:rPr lang="en-US" altLang="ja-JP" sz="2400" dirty="0">
                <a:latin typeface="+mn-ea"/>
              </a:rPr>
              <a:t>1000</a:t>
            </a:r>
            <a:r>
              <a:rPr lang="zh-CN" altLang="en-US" sz="2400" dirty="0">
                <a:latin typeface="+mn-ea"/>
              </a:rPr>
              <a:t>～</a:t>
            </a:r>
            <a:r>
              <a:rPr lang="en-US" altLang="ja-JP" sz="2400" dirty="0">
                <a:latin typeface="+mn-ea"/>
              </a:rPr>
              <a:t>1200</a:t>
            </a:r>
            <a:endParaRPr lang="ja-JP" altLang="en-US" sz="2400" dirty="0">
              <a:latin typeface="+mn-ea"/>
            </a:endParaRPr>
          </a:p>
          <a:p>
            <a:pPr lvl="1" algn="just" eaLnBrk="1" hangingPunct="1">
              <a:lnSpc>
                <a:spcPct val="80000"/>
              </a:lnSpc>
              <a:buFont typeface="Wingdings" panose="05000000000000000000" pitchFamily="2" charset="2"/>
              <a:buNone/>
              <a:defRPr/>
            </a:pPr>
            <a:r>
              <a:rPr lang="en-US" altLang="ja-JP" sz="2400" dirty="0">
                <a:latin typeface="+mn-ea"/>
              </a:rPr>
              <a:t>p</a:t>
            </a:r>
            <a:r>
              <a:rPr lang="ja-JP" altLang="en-US" sz="2400" dirty="0">
                <a:latin typeface="+mn-ea"/>
              </a:rPr>
              <a:t>（期待値）、</a:t>
            </a:r>
            <a:r>
              <a:rPr lang="en-US" altLang="ja-JP" sz="2400" dirty="0">
                <a:latin typeface="+mn-ea"/>
              </a:rPr>
              <a:t>λ</a:t>
            </a:r>
            <a:r>
              <a:rPr lang="ja-JP" altLang="en-US" sz="2400" dirty="0">
                <a:latin typeface="+mn-ea"/>
              </a:rPr>
              <a:t>（信頼水準により決まる値）、</a:t>
            </a:r>
            <a:r>
              <a:rPr lang="en-US" altLang="ja-JP" sz="2400" dirty="0">
                <a:latin typeface="+mn-ea"/>
              </a:rPr>
              <a:t>d</a:t>
            </a:r>
            <a:r>
              <a:rPr lang="ja-JP" altLang="en-US" sz="2400" dirty="0">
                <a:latin typeface="+mn-ea"/>
              </a:rPr>
              <a:t>（標本誤差）</a:t>
            </a:r>
            <a:endParaRPr lang="zh-CN" altLang="en-US" sz="2400" dirty="0">
              <a:latin typeface="+mn-ea"/>
            </a:endParaRPr>
          </a:p>
          <a:p>
            <a:pPr algn="just" eaLnBrk="1" hangingPunct="1">
              <a:lnSpc>
                <a:spcPct val="80000"/>
              </a:lnSpc>
              <a:buFont typeface="Wingdings" panose="05000000000000000000" pitchFamily="2" charset="2"/>
              <a:buNone/>
              <a:defRPr/>
            </a:pPr>
            <a:endParaRPr lang="en-US" altLang="ja-JP" sz="2400" dirty="0">
              <a:latin typeface="+mn-ea"/>
            </a:endParaRPr>
          </a:p>
          <a:p>
            <a:pPr algn="just" eaLnBrk="1" hangingPunct="1">
              <a:lnSpc>
                <a:spcPct val="80000"/>
              </a:lnSpc>
              <a:buFont typeface="Wingdings" panose="05000000000000000000" pitchFamily="2" charset="2"/>
              <a:buNone/>
              <a:defRPr/>
            </a:pPr>
            <a:r>
              <a:rPr lang="en-US" altLang="ja-JP" sz="2400" dirty="0">
                <a:latin typeface="+mn-ea"/>
              </a:rPr>
              <a:t>※</a:t>
            </a:r>
            <a:r>
              <a:rPr lang="ja-JP" altLang="en-US" sz="2400" dirty="0">
                <a:latin typeface="+mn-ea"/>
              </a:rPr>
              <a:t>推計結果を誤差３％以内に収める場合、</a:t>
            </a:r>
            <a:r>
              <a:rPr lang="en-US" altLang="ja-JP" sz="2400" dirty="0">
                <a:latin typeface="+mn-ea"/>
              </a:rPr>
              <a:t>1111</a:t>
            </a:r>
            <a:r>
              <a:rPr lang="ja-JP" altLang="en-US" sz="2400" dirty="0">
                <a:latin typeface="+mn-ea"/>
              </a:rPr>
              <a:t>（</a:t>
            </a:r>
            <a:r>
              <a:rPr lang="en-US" altLang="ja-JP" sz="2400" dirty="0">
                <a:latin typeface="+mn-ea"/>
              </a:rPr>
              <a:t>5</a:t>
            </a:r>
            <a:r>
              <a:rPr lang="ja-JP" altLang="en-US" sz="2400" dirty="0">
                <a:latin typeface="+mn-ea"/>
              </a:rPr>
              <a:t>％の場合</a:t>
            </a:r>
            <a:r>
              <a:rPr lang="ja-JP" altLang="en-US" sz="2400" b="1" dirty="0">
                <a:latin typeface="+mn-ea"/>
              </a:rPr>
              <a:t>約</a:t>
            </a:r>
            <a:r>
              <a:rPr lang="en-US" altLang="ja-JP" sz="2400" b="1" dirty="0">
                <a:latin typeface="+mn-ea"/>
              </a:rPr>
              <a:t>400</a:t>
            </a:r>
            <a:r>
              <a:rPr lang="ja-JP" altLang="en-US" sz="2400" dirty="0">
                <a:latin typeface="+mn-ea"/>
              </a:rPr>
              <a:t>）</a:t>
            </a:r>
          </a:p>
          <a:p>
            <a:pPr algn="just" eaLnBrk="1" hangingPunct="1">
              <a:lnSpc>
                <a:spcPct val="80000"/>
              </a:lnSpc>
              <a:buFont typeface="Wingdings" panose="05000000000000000000" pitchFamily="2" charset="2"/>
              <a:buNone/>
              <a:defRPr/>
            </a:pPr>
            <a:r>
              <a:rPr lang="ja-JP" altLang="en-US" sz="2400" dirty="0">
                <a:latin typeface="+mn-ea"/>
              </a:rPr>
              <a:t>　</a:t>
            </a:r>
          </a:p>
          <a:p>
            <a:pPr algn="just" eaLnBrk="1" hangingPunct="1">
              <a:lnSpc>
                <a:spcPct val="80000"/>
              </a:lnSpc>
              <a:buFont typeface="Wingdings" panose="05000000000000000000" pitchFamily="2" charset="2"/>
              <a:buNone/>
              <a:defRPr/>
            </a:pPr>
            <a:r>
              <a:rPr lang="ja-JP" altLang="en-US" sz="2400" dirty="0">
                <a:latin typeface="+mn-ea"/>
              </a:rPr>
              <a:t>郵送調査・回収率を</a:t>
            </a:r>
            <a:r>
              <a:rPr lang="en-US" altLang="ja-JP" sz="2400" dirty="0">
                <a:latin typeface="+mn-ea"/>
              </a:rPr>
              <a:t>20</a:t>
            </a:r>
            <a:r>
              <a:rPr lang="ja-JP" altLang="en-US" sz="2400" dirty="0">
                <a:latin typeface="+mn-ea"/>
              </a:rPr>
              <a:t>％と想定した場合の標本数は　＝　</a:t>
            </a:r>
            <a:r>
              <a:rPr lang="en-US" altLang="ja-JP" sz="2400" dirty="0">
                <a:latin typeface="+mn-ea"/>
              </a:rPr>
              <a:t>5,555(</a:t>
            </a:r>
            <a:r>
              <a:rPr lang="ja-JP" altLang="en-US" sz="2400" dirty="0">
                <a:latin typeface="+mn-ea"/>
              </a:rPr>
              <a:t>当初抽出標本）</a:t>
            </a:r>
          </a:p>
          <a:p>
            <a:pPr eaLnBrk="1" hangingPunct="1"/>
            <a:endParaRPr lang="ja-JP" altLang="en-US" dirty="0">
              <a:latin typeface="Arial" panose="020B060402020202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a:extLst>
              <a:ext uri="{FF2B5EF4-FFF2-40B4-BE49-F238E27FC236}">
                <a16:creationId xmlns:a16="http://schemas.microsoft.com/office/drawing/2014/main" id="{629D4253-F6BD-4FB1-8FB0-4B99115DABB9}"/>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defRPr kumimoji="1">
                <a:solidFill>
                  <a:schemeClr val="tx1"/>
                </a:solidFill>
                <a:latin typeface="Tahoma" panose="020B0604030504040204" pitchFamily="34" charset="0"/>
                <a:ea typeface="ＭＳ Ｐゴシック" panose="020B0600070205080204" pitchFamily="50" charset="-128"/>
              </a:defRPr>
            </a:lvl1pPr>
            <a:lvl2pPr marL="741363" indent="-284163" defTabSz="922338">
              <a:defRPr kumimoji="1">
                <a:solidFill>
                  <a:schemeClr val="tx1"/>
                </a:solidFill>
                <a:latin typeface="Tahoma" panose="020B0604030504040204" pitchFamily="34" charset="0"/>
                <a:ea typeface="ＭＳ Ｐゴシック" panose="020B0600070205080204" pitchFamily="50" charset="-128"/>
              </a:defRPr>
            </a:lvl2pPr>
            <a:lvl3pPr marL="1141413" indent="-227013" defTabSz="922338">
              <a:defRPr kumimoji="1">
                <a:solidFill>
                  <a:schemeClr val="tx1"/>
                </a:solidFill>
                <a:latin typeface="Tahoma" panose="020B0604030504040204" pitchFamily="34" charset="0"/>
                <a:ea typeface="ＭＳ Ｐゴシック" panose="020B0600070205080204" pitchFamily="50" charset="-128"/>
              </a:defRPr>
            </a:lvl3pPr>
            <a:lvl4pPr marL="1598613" indent="-227013" defTabSz="922338">
              <a:defRPr kumimoji="1">
                <a:solidFill>
                  <a:schemeClr val="tx1"/>
                </a:solidFill>
                <a:latin typeface="Tahoma" panose="020B0604030504040204" pitchFamily="34" charset="0"/>
                <a:ea typeface="ＭＳ Ｐゴシック" panose="020B0600070205080204" pitchFamily="50" charset="-128"/>
              </a:defRPr>
            </a:lvl4pPr>
            <a:lvl5pPr marL="2055813" indent="-227013" defTabSz="922338">
              <a:defRPr kumimoji="1">
                <a:solidFill>
                  <a:schemeClr val="tx1"/>
                </a:solidFill>
                <a:latin typeface="Tahoma" panose="020B0604030504040204" pitchFamily="34" charset="0"/>
                <a:ea typeface="ＭＳ Ｐゴシック" panose="020B0600070205080204" pitchFamily="50" charset="-128"/>
              </a:defRPr>
            </a:lvl5pPr>
            <a:lvl6pPr marL="2513013" indent="-227013" defTabSz="922338"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0213" indent="-227013" defTabSz="922338"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7413" indent="-227013" defTabSz="922338"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4613" indent="-227013" defTabSz="922338"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fld id="{C87A7D5A-3578-4B16-BD00-A3EA9B826D48}" type="slidenum">
              <a:rPr lang="ja-JP" altLang="en-US" smtClean="0">
                <a:latin typeface="Times New Roman" panose="02020603050405020304" pitchFamily="18" charset="0"/>
              </a:rPr>
              <a:pPr/>
              <a:t>28</a:t>
            </a:fld>
            <a:endParaRPr lang="en-US" altLang="ja-JP">
              <a:latin typeface="Times New Roman" panose="02020603050405020304" pitchFamily="18" charset="0"/>
            </a:endParaRPr>
          </a:p>
        </p:txBody>
      </p:sp>
      <p:sp>
        <p:nvSpPr>
          <p:cNvPr id="45059" name="Rectangle 2">
            <a:extLst>
              <a:ext uri="{FF2B5EF4-FFF2-40B4-BE49-F238E27FC236}">
                <a16:creationId xmlns:a16="http://schemas.microsoft.com/office/drawing/2014/main" id="{FD36FA49-E09E-465B-8A3F-1791915D03AC}"/>
              </a:ext>
            </a:extLst>
          </p:cNvPr>
          <p:cNvSpPr>
            <a:spLocks noGrp="1" noRot="1" noChangeAspect="1" noChangeArrowheads="1" noTextEdit="1"/>
          </p:cNvSpPr>
          <p:nvPr>
            <p:ph type="sldImg"/>
          </p:nvPr>
        </p:nvSpPr>
        <p:spPr>
          <a:ln/>
        </p:spPr>
      </p:sp>
      <p:sp>
        <p:nvSpPr>
          <p:cNvPr id="45060" name="Rectangle 3">
            <a:extLst>
              <a:ext uri="{FF2B5EF4-FFF2-40B4-BE49-F238E27FC236}">
                <a16:creationId xmlns:a16="http://schemas.microsoft.com/office/drawing/2014/main" id="{267A2B4F-74F0-441B-8D09-376355524CE6}"/>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 typeface="Wingdings" panose="05000000000000000000" pitchFamily="2" charset="2"/>
              <a:buNone/>
            </a:pPr>
            <a:r>
              <a:rPr lang="ja-JP" altLang="en-US" sz="1200" dirty="0">
                <a:solidFill>
                  <a:schemeClr val="tx1"/>
                </a:solidFill>
                <a:latin typeface="ＭＳ Ｐゴシック" panose="020B0600070205080204" pitchFamily="50" charset="-128"/>
              </a:rPr>
              <a:t>標本の大きさの推定</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統計上の誤差３％の場合　</a:t>
            </a:r>
            <a:r>
              <a:rPr lang="en-US" altLang="ja-JP" dirty="0">
                <a:latin typeface="ＭＳ Ｐゴシック" panose="020B0600070205080204" pitchFamily="50" charset="-128"/>
              </a:rPr>
              <a:t>1100</a:t>
            </a:r>
            <a:r>
              <a:rPr lang="ja-JP" altLang="en-US" dirty="0">
                <a:latin typeface="ＭＳ Ｐゴシック" panose="020B0600070205080204" pitchFamily="50" charset="-128"/>
              </a:rPr>
              <a:t>サンプル、</a:t>
            </a:r>
            <a:r>
              <a:rPr lang="en-US" altLang="ja-JP" dirty="0">
                <a:latin typeface="ＭＳ Ｐゴシック" panose="020B0600070205080204" pitchFamily="50" charset="-128"/>
              </a:rPr>
              <a:t>5</a:t>
            </a:r>
            <a:r>
              <a:rPr lang="ja-JP" altLang="en-US" dirty="0">
                <a:latin typeface="ＭＳ Ｐゴシック" panose="020B0600070205080204" pitchFamily="50" charset="-128"/>
              </a:rPr>
              <a:t>％の場合　　</a:t>
            </a:r>
            <a:r>
              <a:rPr lang="en-US" altLang="ja-JP" dirty="0">
                <a:latin typeface="ＭＳ Ｐゴシック" panose="020B0600070205080204" pitchFamily="50" charset="-128"/>
              </a:rPr>
              <a:t>400</a:t>
            </a:r>
            <a:r>
              <a:rPr lang="ja-JP" altLang="en-US" dirty="0">
                <a:latin typeface="ＭＳ Ｐゴシック" panose="020B0600070205080204" pitchFamily="50" charset="-128"/>
              </a:rPr>
              <a:t>サンプルです。</a:t>
            </a:r>
          </a:p>
          <a:p>
            <a:pPr eaLnBrk="1" hangingPunct="1">
              <a:buFont typeface="Wingdings" panose="05000000000000000000" pitchFamily="2" charset="2"/>
              <a:buNone/>
            </a:pPr>
            <a:r>
              <a:rPr lang="ja-JP" altLang="en-US" dirty="0">
                <a:latin typeface="ＭＳ Ｐゴシック" panose="020B0600070205080204" pitchFamily="50" charset="-128"/>
              </a:rPr>
              <a:t>母集団が小さいとき修正係数で補正します。</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サンプル</a:t>
            </a:r>
            <a:r>
              <a:rPr lang="en-US" altLang="ja-JP" dirty="0">
                <a:latin typeface="ＭＳ Ｐゴシック" panose="020B0600070205080204" pitchFamily="50" charset="-128"/>
              </a:rPr>
              <a:t>2000</a:t>
            </a:r>
            <a:r>
              <a:rPr lang="ja-JP" altLang="en-US" dirty="0">
                <a:latin typeface="ＭＳ Ｐゴシック" panose="020B0600070205080204" pitchFamily="50" charset="-128"/>
              </a:rPr>
              <a:t>　誤差</a:t>
            </a:r>
            <a:r>
              <a:rPr lang="en-US" altLang="ja-JP" dirty="0">
                <a:latin typeface="ＭＳ Ｐゴシック" panose="020B0600070205080204" pitchFamily="50" charset="-128"/>
              </a:rPr>
              <a:t>5</a:t>
            </a:r>
            <a:r>
              <a:rPr lang="ja-JP" altLang="en-US" dirty="0">
                <a:latin typeface="ＭＳ Ｐゴシック" panose="020B0600070205080204" pitchFamily="50" charset="-128"/>
              </a:rPr>
              <a:t>％以内</a:t>
            </a:r>
            <a:r>
              <a:rPr lang="en-US" altLang="ja-JP" dirty="0">
                <a:latin typeface="ＭＳ Ｐゴシック" panose="020B0600070205080204" pitchFamily="50" charset="-128"/>
              </a:rPr>
              <a:t>400×0.643</a:t>
            </a:r>
            <a:r>
              <a:rPr lang="ja-JP" altLang="en-US" dirty="0">
                <a:latin typeface="ＭＳ Ｐゴシック" panose="020B0600070205080204" pitchFamily="50" charset="-128"/>
              </a:rPr>
              <a:t>＝</a:t>
            </a:r>
            <a:r>
              <a:rPr lang="en-US" altLang="ja-JP" dirty="0">
                <a:latin typeface="ＭＳ Ｐゴシック" panose="020B0600070205080204" pitchFamily="50" charset="-128"/>
              </a:rPr>
              <a:t>257</a:t>
            </a:r>
            <a:r>
              <a:rPr lang="ja-JP" altLang="en-US" dirty="0">
                <a:latin typeface="ＭＳ Ｐゴシック" panose="020B0600070205080204" pitchFamily="50" charset="-128"/>
              </a:rPr>
              <a:t>になります。</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必要な標本数の目安は、</a:t>
            </a:r>
            <a:r>
              <a:rPr lang="en-US" altLang="ja-JP" dirty="0">
                <a:latin typeface="ＭＳ Ｐゴシック" panose="020B0600070205080204" pitchFamily="50" charset="-128"/>
              </a:rPr>
              <a:t>300</a:t>
            </a:r>
            <a:r>
              <a:rPr lang="ja-JP" altLang="en-US" dirty="0">
                <a:latin typeface="ＭＳ Ｐゴシック" panose="020B0600070205080204" pitchFamily="50" charset="-128"/>
              </a:rPr>
              <a:t>～</a:t>
            </a:r>
            <a:r>
              <a:rPr lang="en-US" altLang="ja-JP" dirty="0">
                <a:latin typeface="ＭＳ Ｐゴシック" panose="020B0600070205080204" pitchFamily="50" charset="-128"/>
              </a:rPr>
              <a:t>400</a:t>
            </a:r>
            <a:r>
              <a:rPr lang="ja-JP" altLang="en-US" dirty="0">
                <a:latin typeface="ＭＳ Ｐゴシック" panose="020B0600070205080204" pitchFamily="50" charset="-128"/>
              </a:rPr>
              <a:t>になります。</a:t>
            </a:r>
            <a:endParaRPr lang="en-US" altLang="ja-JP" dirty="0">
              <a:latin typeface="ＭＳ Ｐゴシック" panose="020B0600070205080204" pitchFamily="50" charset="-128"/>
            </a:endParaRPr>
          </a:p>
          <a:p>
            <a:pPr eaLnBrk="1" hangingPunct="1"/>
            <a:endParaRPr lang="ja-JP" altLang="en-US" dirty="0">
              <a:latin typeface="Arial" panose="020B060402020202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buFont typeface="Wingdings" panose="05000000000000000000" pitchFamily="2" charset="2"/>
              <a:buNone/>
              <a:defRPr/>
            </a:pPr>
            <a:r>
              <a:rPr lang="ja-JP" altLang="en-US" sz="1200" dirty="0">
                <a:solidFill>
                  <a:schemeClr val="tx2">
                    <a:lumMod val="75000"/>
                  </a:schemeClr>
                </a:solidFill>
                <a:latin typeface="ＭＳ Ｐゴシック" pitchFamily="50" charset="-128"/>
              </a:rPr>
              <a:t>誤差の分類を紹介します。</a:t>
            </a:r>
            <a:endParaRPr lang="en-US" altLang="ja-JP" sz="1200" dirty="0">
              <a:latin typeface="ＭＳ Ｐゴシック" panose="020B0600070205080204" pitchFamily="50" charset="-128"/>
            </a:endParaRPr>
          </a:p>
          <a:p>
            <a:pPr eaLnBrk="1" hangingPunct="1">
              <a:buFont typeface="Wingdings" panose="05000000000000000000" pitchFamily="2" charset="2"/>
              <a:buNone/>
              <a:defRPr/>
            </a:pPr>
            <a:r>
              <a:rPr lang="ja-JP" altLang="en-US" sz="1200" dirty="0">
                <a:latin typeface="ＭＳ Ｐゴシック" panose="020B0600070205080204" pitchFamily="50" charset="-128"/>
              </a:rPr>
              <a:t>１ カバレッジ誤差は、母集団と標本抽出名簿の差異です。</a:t>
            </a:r>
            <a:endParaRPr lang="en-US" altLang="ja-JP" sz="1200" dirty="0">
              <a:latin typeface="ＭＳ Ｐゴシック" panose="020B0600070205080204" pitchFamily="50" charset="-128"/>
            </a:endParaRPr>
          </a:p>
          <a:p>
            <a:pPr eaLnBrk="1" hangingPunct="1">
              <a:buFont typeface="Wingdings" panose="05000000000000000000" pitchFamily="2" charset="2"/>
              <a:buNone/>
              <a:defRPr/>
            </a:pPr>
            <a:r>
              <a:rPr lang="ja-JP" altLang="en-US" sz="1200" dirty="0">
                <a:latin typeface="ＭＳ Ｐゴシック" panose="020B0600070205080204" pitchFamily="50" charset="-128"/>
              </a:rPr>
              <a:t>２ 標本誤差は、抽出調査のばらつきの大小で、サンプル数が影響を与えます。</a:t>
            </a:r>
            <a:endParaRPr lang="en-US" altLang="ja-JP" sz="1200" dirty="0">
              <a:latin typeface="ＭＳ Ｐゴシック" panose="020B0600070205080204" pitchFamily="50" charset="-128"/>
            </a:endParaRPr>
          </a:p>
          <a:p>
            <a:pPr eaLnBrk="1" hangingPunct="1">
              <a:buFont typeface="Wingdings" panose="05000000000000000000" pitchFamily="2" charset="2"/>
              <a:buNone/>
              <a:defRPr/>
            </a:pPr>
            <a:r>
              <a:rPr lang="ja-JP" altLang="en-US" sz="1200" dirty="0">
                <a:latin typeface="ＭＳ Ｐゴシック" panose="020B0600070205080204" pitchFamily="50" charset="-128"/>
              </a:rPr>
              <a:t>３ 非回答誤差は、未提出、未記入等による誤差です。</a:t>
            </a:r>
            <a:endParaRPr lang="en-US" altLang="ja-JP" sz="1200" dirty="0">
              <a:latin typeface="ＭＳ Ｐゴシック" panose="020B0600070205080204" pitchFamily="50" charset="-128"/>
            </a:endParaRPr>
          </a:p>
          <a:p>
            <a:pPr eaLnBrk="1" hangingPunct="1">
              <a:buFont typeface="Wingdings" panose="05000000000000000000" pitchFamily="2" charset="2"/>
              <a:buNone/>
              <a:defRPr/>
            </a:pPr>
            <a:r>
              <a:rPr lang="ja-JP" altLang="en-US" sz="1200" dirty="0">
                <a:latin typeface="ＭＳ Ｐゴシック" panose="020B0600070205080204" pitchFamily="50" charset="-128"/>
              </a:rPr>
              <a:t>４ 測定誤差は、誤回答、虚偽回答、回答誘導等による誤差です。</a:t>
            </a:r>
            <a:endParaRPr lang="en-US" altLang="ja-JP" sz="1200" dirty="0">
              <a:latin typeface="ＭＳ Ｐゴシック" panose="020B0600070205080204" pitchFamily="50" charset="-128"/>
            </a:endParaRPr>
          </a:p>
          <a:p>
            <a:pPr eaLnBrk="1" hangingPunct="1">
              <a:buFont typeface="Wingdings" panose="05000000000000000000" pitchFamily="2" charset="2"/>
              <a:buNone/>
              <a:defRPr/>
            </a:pPr>
            <a:r>
              <a:rPr lang="ja-JP" altLang="en-US" sz="1200" dirty="0">
                <a:latin typeface="ＭＳ Ｐゴシック" panose="020B0600070205080204" pitchFamily="50" charset="-128"/>
              </a:rPr>
              <a:t>５ 集計誤差は、入力ミス、未回答項目自動修正等による誤差です。</a:t>
            </a:r>
            <a:endParaRPr lang="en-US" altLang="ja-JP" sz="1200" dirty="0">
              <a:latin typeface="ＭＳ Ｐゴシック" panose="020B0600070205080204" pitchFamily="50" charset="-128"/>
            </a:endParaRPr>
          </a:p>
          <a:p>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32336592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750296" indent="-750296" eaLnBrk="1" hangingPunct="1">
              <a:buFont typeface="Wingdings" panose="05000000000000000000" pitchFamily="2" charset="2"/>
              <a:buNone/>
              <a:defRPr/>
            </a:pPr>
            <a:r>
              <a:rPr lang="ja-JP" altLang="en-US" sz="1400" dirty="0">
                <a:solidFill>
                  <a:schemeClr val="tx1"/>
                </a:solidFill>
                <a:latin typeface="+mn-ea"/>
                <a:ea typeface="+mn-ea"/>
              </a:rPr>
              <a:t>１ 統計調査の方法</a:t>
            </a:r>
            <a:endParaRPr lang="en-US" altLang="ja-JP" sz="1400" dirty="0">
              <a:solidFill>
                <a:schemeClr val="tx1"/>
              </a:solidFill>
              <a:latin typeface="+mn-ea"/>
              <a:ea typeface="+mn-ea"/>
            </a:endParaRPr>
          </a:p>
          <a:p>
            <a:pPr marL="750296" indent="-750296" eaLnBrk="1" hangingPunct="1">
              <a:buFont typeface="Wingdings" panose="05000000000000000000" pitchFamily="2" charset="2"/>
              <a:buNone/>
              <a:defRPr/>
            </a:pPr>
            <a:r>
              <a:rPr lang="ja-JP" altLang="en-US" sz="1400" dirty="0">
                <a:solidFill>
                  <a:schemeClr val="tx1"/>
                </a:solidFill>
                <a:latin typeface="+mn-ea"/>
                <a:ea typeface="+mn-ea"/>
              </a:rPr>
              <a:t>調査企画のポイントは次のとおりです。</a:t>
            </a:r>
            <a:endParaRPr lang="en-US" altLang="ja-JP" sz="1400" dirty="0">
              <a:latin typeface="+mn-ea"/>
            </a:endParaRPr>
          </a:p>
          <a:p>
            <a:pPr marL="750296" indent="-750296" eaLnBrk="1" hangingPunct="1">
              <a:buFont typeface="Wingdings" panose="05000000000000000000" pitchFamily="2" charset="2"/>
              <a:buNone/>
              <a:defRPr/>
            </a:pPr>
            <a:r>
              <a:rPr lang="ja-JP" altLang="en-US" sz="1400" dirty="0">
                <a:latin typeface="+mn-ea"/>
              </a:rPr>
              <a:t>・</a:t>
            </a:r>
            <a:r>
              <a:rPr lang="ja-JP" altLang="en-US" sz="1200" dirty="0">
                <a:latin typeface="+mn-ea"/>
              </a:rPr>
              <a:t>調査目的は何かを検討します。</a:t>
            </a:r>
          </a:p>
          <a:p>
            <a:pPr marL="750296" indent="-750296" eaLnBrk="1" hangingPunct="1">
              <a:buFont typeface="Wingdings" panose="05000000000000000000" pitchFamily="2" charset="2"/>
              <a:buNone/>
              <a:defRPr/>
            </a:pPr>
            <a:r>
              <a:rPr lang="ja-JP" altLang="en-US" sz="1200" dirty="0">
                <a:latin typeface="+mn-ea"/>
              </a:rPr>
              <a:t>　何のために、何を調査し、どのような結果を出すか（仮説を立てることがポイント）</a:t>
            </a:r>
            <a:endParaRPr lang="en-US" altLang="ja-JP" sz="1200" dirty="0">
              <a:latin typeface="+mn-ea"/>
            </a:endParaRPr>
          </a:p>
          <a:p>
            <a:pPr marL="750296" indent="-750296" eaLnBrk="1" hangingPunct="1">
              <a:buFont typeface="Wingdings" panose="05000000000000000000" pitchFamily="2" charset="2"/>
              <a:buNone/>
              <a:defRPr/>
            </a:pPr>
            <a:r>
              <a:rPr lang="ja-JP" altLang="en-US" sz="1200" dirty="0">
                <a:latin typeface="+mn-ea"/>
              </a:rPr>
              <a:t>・属性、地域、時間をどうするかで、次の事項を確認します。</a:t>
            </a:r>
          </a:p>
          <a:p>
            <a:pPr marL="750296" indent="-750296" eaLnBrk="1" hangingPunct="1">
              <a:buFont typeface="Wingdings" panose="05000000000000000000" pitchFamily="2" charset="2"/>
              <a:buNone/>
              <a:defRPr/>
            </a:pPr>
            <a:r>
              <a:rPr lang="ja-JP" altLang="en-US" sz="1200" dirty="0">
                <a:latin typeface="+mn-ea"/>
              </a:rPr>
              <a:t>　いつ存在する対象か（調査基準日：</a:t>
            </a:r>
            <a:r>
              <a:rPr lang="en-US" altLang="ja-JP" sz="1200" dirty="0">
                <a:latin typeface="+mn-ea"/>
              </a:rPr>
              <a:t>10</a:t>
            </a:r>
            <a:r>
              <a:rPr lang="ja-JP" altLang="en-US" sz="1200" dirty="0">
                <a:latin typeface="+mn-ea"/>
              </a:rPr>
              <a:t>月</a:t>
            </a:r>
            <a:r>
              <a:rPr lang="en-US" altLang="ja-JP" sz="1200" dirty="0">
                <a:latin typeface="+mn-ea"/>
              </a:rPr>
              <a:t>1</a:t>
            </a:r>
            <a:r>
              <a:rPr lang="ja-JP" altLang="en-US" sz="1200" dirty="0">
                <a:latin typeface="+mn-ea"/>
              </a:rPr>
              <a:t>日現在）</a:t>
            </a:r>
            <a:endParaRPr lang="en-US" altLang="ja-JP" sz="1200" dirty="0">
              <a:latin typeface="+mn-ea"/>
            </a:endParaRPr>
          </a:p>
          <a:p>
            <a:pPr marL="750296" indent="-750296" eaLnBrk="1" hangingPunct="1">
              <a:buFont typeface="Wingdings" panose="05000000000000000000" pitchFamily="2" charset="2"/>
              <a:buNone/>
              <a:defRPr/>
            </a:pPr>
            <a:r>
              <a:rPr lang="ja-JP" altLang="en-US" sz="1200" dirty="0">
                <a:latin typeface="+mn-ea"/>
              </a:rPr>
              <a:t>　いつのデータか（調査対象期間：</a:t>
            </a:r>
            <a:r>
              <a:rPr lang="en-US" altLang="ja-JP" sz="1200" dirty="0">
                <a:latin typeface="+mn-ea"/>
              </a:rPr>
              <a:t>9</a:t>
            </a:r>
            <a:r>
              <a:rPr lang="ja-JP" altLang="en-US" sz="1200" dirty="0">
                <a:latin typeface="+mn-ea"/>
              </a:rPr>
              <a:t>月</a:t>
            </a:r>
            <a:r>
              <a:rPr lang="en-US" altLang="ja-JP" sz="1200" dirty="0">
                <a:latin typeface="+mn-ea"/>
              </a:rPr>
              <a:t>24</a:t>
            </a:r>
            <a:r>
              <a:rPr lang="ja-JP" altLang="en-US" sz="1200" dirty="0">
                <a:latin typeface="+mn-ea"/>
              </a:rPr>
              <a:t>日～</a:t>
            </a:r>
            <a:r>
              <a:rPr lang="en-US" altLang="ja-JP" sz="1200" dirty="0">
                <a:latin typeface="+mn-ea"/>
              </a:rPr>
              <a:t>9</a:t>
            </a:r>
            <a:r>
              <a:rPr lang="ja-JP" altLang="en-US" sz="1200" dirty="0">
                <a:latin typeface="+mn-ea"/>
              </a:rPr>
              <a:t>月</a:t>
            </a:r>
            <a:r>
              <a:rPr lang="en-US" altLang="ja-JP" sz="1200" dirty="0">
                <a:latin typeface="+mn-ea"/>
              </a:rPr>
              <a:t>30</a:t>
            </a:r>
            <a:r>
              <a:rPr lang="ja-JP" altLang="en-US" sz="1200" dirty="0">
                <a:latin typeface="+mn-ea"/>
              </a:rPr>
              <a:t>日）</a:t>
            </a:r>
            <a:endParaRPr lang="en-US" altLang="ja-JP" sz="1200" dirty="0">
              <a:latin typeface="+mn-ea"/>
            </a:endParaRPr>
          </a:p>
          <a:p>
            <a:pPr marL="750296" indent="-750296" eaLnBrk="1" hangingPunct="1">
              <a:buFont typeface="Wingdings" panose="05000000000000000000" pitchFamily="2" charset="2"/>
              <a:buNone/>
              <a:defRPr/>
            </a:pPr>
            <a:r>
              <a:rPr lang="ja-JP" altLang="en-US" sz="1200" dirty="0">
                <a:latin typeface="+mn-ea"/>
              </a:rPr>
              <a:t>　いつ調査を行うか（実施時期・期間：</a:t>
            </a:r>
            <a:r>
              <a:rPr lang="en-US" altLang="ja-JP" sz="1200" dirty="0">
                <a:latin typeface="+mn-ea"/>
              </a:rPr>
              <a:t>9</a:t>
            </a:r>
            <a:r>
              <a:rPr lang="ja-JP" altLang="en-US" sz="1200" dirty="0">
                <a:latin typeface="+mn-ea"/>
              </a:rPr>
              <a:t>月中旬から</a:t>
            </a:r>
            <a:r>
              <a:rPr lang="en-US" altLang="ja-JP" sz="1200" dirty="0">
                <a:latin typeface="+mn-ea"/>
              </a:rPr>
              <a:t>10</a:t>
            </a:r>
            <a:r>
              <a:rPr lang="ja-JP" altLang="en-US" sz="1200" dirty="0">
                <a:latin typeface="+mn-ea"/>
              </a:rPr>
              <a:t>月中旬、</a:t>
            </a:r>
            <a:r>
              <a:rPr lang="en-US" altLang="ja-JP" sz="1200" dirty="0">
                <a:latin typeface="+mn-ea"/>
              </a:rPr>
              <a:t>1</a:t>
            </a:r>
            <a:r>
              <a:rPr lang="ja-JP" altLang="en-US" sz="1200" dirty="0">
                <a:latin typeface="+mn-ea"/>
              </a:rPr>
              <a:t>か月間）</a:t>
            </a:r>
          </a:p>
          <a:p>
            <a:pPr marL="750296" indent="-750296" eaLnBrk="1" hangingPunct="1">
              <a:buFont typeface="Wingdings" panose="05000000000000000000" pitchFamily="2" charset="2"/>
              <a:buNone/>
              <a:defRPr/>
            </a:pPr>
            <a:r>
              <a:rPr lang="ja-JP" altLang="en-US" sz="1400" dirty="0">
                <a:latin typeface="+mn-ea"/>
              </a:rPr>
              <a:t>　</a:t>
            </a:r>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359339668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buFont typeface="Wingdings" panose="05000000000000000000" pitchFamily="2" charset="2"/>
              <a:buNone/>
              <a:defRPr/>
            </a:pPr>
            <a:r>
              <a:rPr lang="ja-JP" altLang="en-US" sz="1400" dirty="0">
                <a:solidFill>
                  <a:schemeClr val="tx1"/>
                </a:solidFill>
                <a:latin typeface="+mn-ea"/>
                <a:ea typeface="+mn-ea"/>
              </a:rPr>
              <a:t>標本抽出法</a:t>
            </a:r>
            <a:br>
              <a:rPr lang="en-US" altLang="ja-JP" sz="1400" dirty="0">
                <a:solidFill>
                  <a:schemeClr val="tx1"/>
                </a:solidFill>
                <a:latin typeface="+mn-ea"/>
                <a:ea typeface="+mn-ea"/>
              </a:rPr>
            </a:br>
            <a:r>
              <a:rPr lang="ja-JP" altLang="en-US" sz="1400" dirty="0">
                <a:solidFill>
                  <a:schemeClr val="tx1"/>
                </a:solidFill>
                <a:latin typeface="+mn-ea"/>
                <a:ea typeface="+mn-ea"/>
              </a:rPr>
              <a:t>無作為抽出法と有意抽出法の概要を説明します。</a:t>
            </a:r>
            <a:endParaRPr lang="en-US" altLang="ja-JP" sz="1400" dirty="0">
              <a:latin typeface="+mn-ea"/>
            </a:endParaRPr>
          </a:p>
          <a:p>
            <a:pPr eaLnBrk="1" hangingPunct="1">
              <a:buFont typeface="Wingdings" panose="05000000000000000000" pitchFamily="2" charset="2"/>
              <a:buNone/>
              <a:defRPr/>
            </a:pPr>
            <a:r>
              <a:rPr lang="ja-JP" altLang="en-US" sz="1400" dirty="0">
                <a:latin typeface="+mn-ea"/>
              </a:rPr>
              <a:t>・無作為抽出法は、どの抽出単位が抽出される確率も等しくする抽出法です。</a:t>
            </a:r>
            <a:endParaRPr lang="en-US" altLang="ja-JP" sz="1400" dirty="0">
              <a:latin typeface="+mn-ea"/>
            </a:endParaRPr>
          </a:p>
          <a:p>
            <a:pPr eaLnBrk="1" hangingPunct="1">
              <a:buFont typeface="Wingdings" panose="05000000000000000000" pitchFamily="2" charset="2"/>
              <a:buNone/>
              <a:defRPr/>
            </a:pPr>
            <a:r>
              <a:rPr lang="ja-JP" altLang="en-US" sz="1400" dirty="0">
                <a:latin typeface="+mn-ea"/>
              </a:rPr>
              <a:t>・有意抽出法は、</a:t>
            </a:r>
            <a:r>
              <a:rPr lang="ja-JP" altLang="en-US" dirty="0">
                <a:latin typeface="+mn-ea"/>
              </a:rPr>
              <a:t>調査企画者が知識、経験等により代表的であるするものを有意の方法で抽出する方法です。</a:t>
            </a:r>
            <a:endParaRPr lang="en-US" altLang="ja-JP" dirty="0">
              <a:latin typeface="+mn-ea"/>
            </a:endParaRPr>
          </a:p>
          <a:p>
            <a:pPr eaLnBrk="1" hangingPunct="1">
              <a:buFont typeface="Wingdings" panose="05000000000000000000" pitchFamily="2" charset="2"/>
              <a:buNone/>
              <a:defRPr/>
            </a:pPr>
            <a:r>
              <a:rPr lang="ja-JP" altLang="en-US" dirty="0">
                <a:latin typeface="+mn-ea"/>
              </a:rPr>
              <a:t>　抽出枠を整えたり、抽出単位を定める必要があり、統計では客観性に重点をおきます。</a:t>
            </a:r>
            <a:endParaRPr lang="ja-JP" altLang="ja-JP" dirty="0">
              <a:latin typeface="+mn-ea"/>
            </a:endParaRPr>
          </a:p>
          <a:p>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165211399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buFont typeface="Wingdings" panose="05000000000000000000" pitchFamily="2" charset="2"/>
              <a:buNone/>
              <a:defRPr/>
            </a:pPr>
            <a:r>
              <a:rPr lang="ja-JP" altLang="en-US" sz="1200" dirty="0">
                <a:solidFill>
                  <a:schemeClr val="tx1"/>
                </a:solidFill>
                <a:latin typeface="+mn-ea"/>
                <a:ea typeface="+mn-ea"/>
              </a:rPr>
              <a:t>系統抽出法の概要を説明します。</a:t>
            </a:r>
            <a:endParaRPr lang="en-US" altLang="ja-JP" sz="1200" dirty="0">
              <a:solidFill>
                <a:schemeClr val="tx1"/>
              </a:solidFill>
              <a:latin typeface="+mn-ea"/>
              <a:ea typeface="+mn-ea"/>
            </a:endParaRPr>
          </a:p>
          <a:p>
            <a:pPr eaLnBrk="1" hangingPunct="1">
              <a:buFont typeface="Wingdings" panose="05000000000000000000" pitchFamily="2" charset="2"/>
              <a:buNone/>
              <a:defRPr/>
            </a:pPr>
            <a:r>
              <a:rPr lang="ja-JP" altLang="en-US" sz="1200" dirty="0">
                <a:solidFill>
                  <a:schemeClr val="tx1"/>
                </a:solidFill>
                <a:latin typeface="+mn-ea"/>
                <a:ea typeface="+mn-ea"/>
              </a:rPr>
              <a:t>等間隔抽出法は、</a:t>
            </a:r>
            <a:r>
              <a:rPr lang="ja-JP" altLang="en-US" dirty="0">
                <a:latin typeface="+mn-ea"/>
              </a:rPr>
              <a:t>抽出台帳の調査対象の並び順と抽出間隔を工夫することで代表的な標本を抽出できる方法です。</a:t>
            </a:r>
            <a:endParaRPr lang="en-US" altLang="ja-JP" dirty="0">
              <a:latin typeface="+mn-ea"/>
            </a:endParaRPr>
          </a:p>
          <a:p>
            <a:pPr eaLnBrk="1" hangingPunct="1">
              <a:buFont typeface="Wingdings" panose="05000000000000000000" pitchFamily="2" charset="2"/>
              <a:buNone/>
              <a:defRPr/>
            </a:pPr>
            <a:r>
              <a:rPr lang="ja-JP" altLang="en-US" dirty="0">
                <a:latin typeface="+mn-ea"/>
              </a:rPr>
              <a:t>・乱数による抽出は</a:t>
            </a:r>
            <a:r>
              <a:rPr lang="en-US" altLang="ja-JP" dirty="0">
                <a:latin typeface="+mn-ea"/>
              </a:rPr>
              <a:t>1</a:t>
            </a:r>
            <a:r>
              <a:rPr lang="ja-JP" altLang="en-US" dirty="0">
                <a:latin typeface="+mn-ea"/>
              </a:rPr>
              <a:t>度（スタート番号、抽出間隔を決めるだけで実施）</a:t>
            </a:r>
            <a:endParaRPr lang="en-US" altLang="ja-JP" dirty="0">
              <a:latin typeface="+mn-ea"/>
            </a:endParaRPr>
          </a:p>
          <a:p>
            <a:pPr eaLnBrk="1" hangingPunct="1">
              <a:buFont typeface="Wingdings" panose="05000000000000000000" pitchFamily="2" charset="2"/>
              <a:buNone/>
              <a:defRPr/>
            </a:pPr>
            <a:r>
              <a:rPr lang="ja-JP" altLang="en-US" dirty="0">
                <a:latin typeface="+mn-ea"/>
              </a:rPr>
              <a:t>・抽出方法が後から容易に確認できる</a:t>
            </a:r>
            <a:endParaRPr lang="en-US" altLang="ja-JP" dirty="0">
              <a:latin typeface="+mn-ea"/>
            </a:endParaRPr>
          </a:p>
          <a:p>
            <a:pPr eaLnBrk="1" hangingPunct="1">
              <a:buFont typeface="Wingdings" panose="05000000000000000000" pitchFamily="2" charset="2"/>
              <a:buNone/>
              <a:defRPr/>
            </a:pPr>
            <a:r>
              <a:rPr lang="ja-JP" altLang="en-US" dirty="0">
                <a:latin typeface="+mn-ea"/>
              </a:rPr>
              <a:t>　枠の並び順の周期性の有無を確認します。</a:t>
            </a:r>
            <a:endParaRPr lang="en-US" altLang="ja-JP" dirty="0">
              <a:latin typeface="+mn-ea"/>
            </a:endParaRPr>
          </a:p>
          <a:p>
            <a:pPr eaLnBrk="1" hangingPunct="1">
              <a:buFont typeface="Wingdings" panose="05000000000000000000" pitchFamily="2" charset="2"/>
              <a:buNone/>
              <a:defRPr/>
            </a:pPr>
            <a:r>
              <a:rPr lang="ja-JP" altLang="en-US" dirty="0">
                <a:latin typeface="+mn-ea"/>
              </a:rPr>
              <a:t>　たとえば、有権者（選挙人名簿）、集合住宅（部屋順）などです。</a:t>
            </a:r>
            <a:endParaRPr lang="ja-JP" altLang="ja-JP" dirty="0">
              <a:latin typeface="+mn-ea"/>
            </a:endParaRPr>
          </a:p>
          <a:p>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102599685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51A6F9D8-8FC0-4F03-ACE8-40B2498E9C3C}"/>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defRPr kumimoji="1">
                <a:solidFill>
                  <a:schemeClr val="tx1"/>
                </a:solidFill>
                <a:latin typeface="Tahoma" panose="020B0604030504040204" pitchFamily="34" charset="0"/>
                <a:ea typeface="ＭＳ Ｐゴシック" panose="020B0600070205080204" pitchFamily="50" charset="-128"/>
              </a:defRPr>
            </a:lvl1pPr>
            <a:lvl2pPr marL="741363" indent="-284163" defTabSz="922338">
              <a:defRPr kumimoji="1">
                <a:solidFill>
                  <a:schemeClr val="tx1"/>
                </a:solidFill>
                <a:latin typeface="Tahoma" panose="020B0604030504040204" pitchFamily="34" charset="0"/>
                <a:ea typeface="ＭＳ Ｐゴシック" panose="020B0600070205080204" pitchFamily="50" charset="-128"/>
              </a:defRPr>
            </a:lvl2pPr>
            <a:lvl3pPr marL="1141413" indent="-227013" defTabSz="922338">
              <a:defRPr kumimoji="1">
                <a:solidFill>
                  <a:schemeClr val="tx1"/>
                </a:solidFill>
                <a:latin typeface="Tahoma" panose="020B0604030504040204" pitchFamily="34" charset="0"/>
                <a:ea typeface="ＭＳ Ｐゴシック" panose="020B0600070205080204" pitchFamily="50" charset="-128"/>
              </a:defRPr>
            </a:lvl3pPr>
            <a:lvl4pPr marL="1598613" indent="-227013" defTabSz="922338">
              <a:defRPr kumimoji="1">
                <a:solidFill>
                  <a:schemeClr val="tx1"/>
                </a:solidFill>
                <a:latin typeface="Tahoma" panose="020B0604030504040204" pitchFamily="34" charset="0"/>
                <a:ea typeface="ＭＳ Ｐゴシック" panose="020B0600070205080204" pitchFamily="50" charset="-128"/>
              </a:defRPr>
            </a:lvl4pPr>
            <a:lvl5pPr marL="2055813" indent="-227013" defTabSz="922338">
              <a:defRPr kumimoji="1">
                <a:solidFill>
                  <a:schemeClr val="tx1"/>
                </a:solidFill>
                <a:latin typeface="Tahoma" panose="020B0604030504040204" pitchFamily="34" charset="0"/>
                <a:ea typeface="ＭＳ Ｐゴシック" panose="020B0600070205080204" pitchFamily="50" charset="-128"/>
              </a:defRPr>
            </a:lvl5pPr>
            <a:lvl6pPr marL="2513013" indent="-227013" defTabSz="922338"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0213" indent="-227013" defTabSz="922338"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7413" indent="-227013" defTabSz="922338"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4613" indent="-227013" defTabSz="922338"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fld id="{C285E738-90A1-4A3D-8C28-F45FEA0F0A60}" type="slidenum">
              <a:rPr lang="ja-JP" altLang="en-US" smtClean="0">
                <a:latin typeface="Times New Roman" panose="02020603050405020304" pitchFamily="18" charset="0"/>
              </a:rPr>
              <a:pPr/>
              <a:t>32</a:t>
            </a:fld>
            <a:endParaRPr lang="en-US" altLang="ja-JP">
              <a:latin typeface="Times New Roman" panose="02020603050405020304" pitchFamily="18" charset="0"/>
            </a:endParaRPr>
          </a:p>
        </p:txBody>
      </p:sp>
      <p:sp>
        <p:nvSpPr>
          <p:cNvPr id="36867" name="Rectangle 2">
            <a:extLst>
              <a:ext uri="{FF2B5EF4-FFF2-40B4-BE49-F238E27FC236}">
                <a16:creationId xmlns:a16="http://schemas.microsoft.com/office/drawing/2014/main" id="{960A360C-40FC-484D-BB9F-C1FB0F204FDD}"/>
              </a:ext>
            </a:extLst>
          </p:cNvPr>
          <p:cNvSpPr>
            <a:spLocks noGrp="1" noRot="1" noChangeAspect="1" noChangeArrowheads="1" noTextEdit="1"/>
          </p:cNvSpPr>
          <p:nvPr>
            <p:ph type="sldImg"/>
          </p:nvPr>
        </p:nvSpPr>
        <p:spPr>
          <a:ln/>
        </p:spPr>
      </p:sp>
      <p:sp>
        <p:nvSpPr>
          <p:cNvPr id="36868" name="Rectangle 3">
            <a:extLst>
              <a:ext uri="{FF2B5EF4-FFF2-40B4-BE49-F238E27FC236}">
                <a16:creationId xmlns:a16="http://schemas.microsoft.com/office/drawing/2014/main" id="{8B08DED6-2216-494A-BCA7-BA73C59EB56C}"/>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 typeface="Wingdings" panose="05000000000000000000" pitchFamily="2" charset="2"/>
              <a:buNone/>
            </a:pPr>
            <a:r>
              <a:rPr lang="ja-JP" altLang="en-US" sz="1200" dirty="0">
                <a:solidFill>
                  <a:schemeClr val="tx1"/>
                </a:solidFill>
                <a:latin typeface="ＭＳ Ｐゴシック" panose="020B0600070205080204" pitchFamily="50" charset="-128"/>
              </a:rPr>
              <a:t>層化抽出法の概要を説明します。</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フレームの抽出単位を一定の基準で層別に分け、層ごとに標本を抽出する方法です。</a:t>
            </a:r>
          </a:p>
          <a:p>
            <a:pPr eaLnBrk="1" hangingPunct="1">
              <a:buFont typeface="Wingdings" panose="05000000000000000000" pitchFamily="2" charset="2"/>
              <a:buNone/>
            </a:pPr>
            <a:r>
              <a:rPr lang="ja-JP" altLang="en-US" dirty="0">
                <a:latin typeface="ＭＳ Ｐゴシック" panose="020B0600070205080204" pitchFamily="50" charset="-128"/>
              </a:rPr>
              <a:t>たとえば、個人では、男女別、職業別、年齢別などです。</a:t>
            </a:r>
          </a:p>
          <a:p>
            <a:pPr eaLnBrk="1" hangingPunct="1">
              <a:buFont typeface="Wingdings" panose="05000000000000000000" pitchFamily="2" charset="2"/>
              <a:buNone/>
            </a:pPr>
            <a:r>
              <a:rPr lang="ja-JP" altLang="en-US" dirty="0">
                <a:latin typeface="ＭＳ Ｐゴシック" panose="020B0600070205080204" pitchFamily="50" charset="-128"/>
              </a:rPr>
              <a:t>　　都市では、人口規模、産業特性などです。</a:t>
            </a:r>
          </a:p>
          <a:p>
            <a:pPr eaLnBrk="1" hangingPunct="1">
              <a:buFont typeface="Wingdings" panose="05000000000000000000" pitchFamily="2" charset="2"/>
              <a:buNone/>
            </a:pPr>
            <a:r>
              <a:rPr lang="ja-JP" altLang="en-US" dirty="0">
                <a:latin typeface="ＭＳ Ｐゴシック" panose="020B0600070205080204" pitchFamily="50" charset="-128"/>
              </a:rPr>
              <a:t>メリットは、精度が比較的高く層間の比較分析に適していることです。</a:t>
            </a:r>
          </a:p>
          <a:p>
            <a:pPr eaLnBrk="1" hangingPunct="1">
              <a:buFont typeface="Wingdings" panose="05000000000000000000" pitchFamily="2" charset="2"/>
              <a:buNone/>
            </a:pPr>
            <a:r>
              <a:rPr lang="ja-JP" altLang="en-US" dirty="0">
                <a:latin typeface="ＭＳ Ｐゴシック" panose="020B0600070205080204" pitchFamily="50" charset="-128"/>
              </a:rPr>
              <a:t>デメリットは、層作成に必要な情報が得られるとは限らないことです。</a:t>
            </a:r>
            <a:endParaRPr lang="ja-JP" altLang="en-US" dirty="0">
              <a:latin typeface="Arial" panose="020B0604020202020204" pitchFamily="34" charset="0"/>
            </a:endParaRPr>
          </a:p>
        </p:txBody>
      </p:sp>
    </p:spTree>
    <p:extLst>
      <p:ext uri="{BB962C8B-B14F-4D97-AF65-F5344CB8AC3E}">
        <p14:creationId xmlns:p14="http://schemas.microsoft.com/office/powerpoint/2010/main" val="244568400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buFont typeface="Wingdings" panose="05000000000000000000" pitchFamily="2" charset="2"/>
              <a:buNone/>
              <a:defRPr/>
            </a:pPr>
            <a:r>
              <a:rPr lang="ja-JP" altLang="en-US" sz="1200" dirty="0">
                <a:solidFill>
                  <a:schemeClr val="tx1"/>
                </a:solidFill>
                <a:latin typeface="+mn-ea"/>
                <a:ea typeface="+mn-ea"/>
              </a:rPr>
              <a:t>集落抽出法の概要を説明します。</a:t>
            </a:r>
            <a:endParaRPr lang="en-US" altLang="ja-JP" dirty="0">
              <a:latin typeface="+mn-ea"/>
            </a:endParaRPr>
          </a:p>
          <a:p>
            <a:pPr eaLnBrk="1" hangingPunct="1">
              <a:buFont typeface="Wingdings" panose="05000000000000000000" pitchFamily="2" charset="2"/>
              <a:buNone/>
              <a:defRPr/>
            </a:pPr>
            <a:r>
              <a:rPr lang="ja-JP" altLang="en-US" dirty="0">
                <a:latin typeface="+mn-ea"/>
              </a:rPr>
              <a:t>・調査対象のグループを単位として抽出し、選ばれたグループに含まれる調査対象全てを標本とする方法です。</a:t>
            </a:r>
            <a:endParaRPr lang="en-US" altLang="ja-JP" dirty="0">
              <a:latin typeface="+mn-ea"/>
            </a:endParaRPr>
          </a:p>
          <a:p>
            <a:pPr eaLnBrk="1" hangingPunct="1">
              <a:buFont typeface="Wingdings" panose="05000000000000000000" pitchFamily="2" charset="2"/>
              <a:buNone/>
              <a:defRPr/>
            </a:pPr>
            <a:r>
              <a:rPr lang="ja-JP" altLang="en-US" dirty="0">
                <a:latin typeface="+mn-ea"/>
              </a:rPr>
              <a:t>・集落は、抽出の単位となるすべてのグループで、これに類似例として、中学</a:t>
            </a:r>
            <a:r>
              <a:rPr lang="en-US" altLang="ja-JP" dirty="0">
                <a:latin typeface="+mn-ea"/>
              </a:rPr>
              <a:t>3</a:t>
            </a:r>
            <a:r>
              <a:rPr lang="ja-JP" altLang="en-US" dirty="0">
                <a:latin typeface="+mn-ea"/>
              </a:rPr>
              <a:t>年生（学校サンプル）、病院患者（病院サンプル）があげられます。</a:t>
            </a:r>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265878373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buFont typeface="Wingdings" panose="05000000000000000000" pitchFamily="2" charset="2"/>
              <a:buNone/>
            </a:pPr>
            <a:r>
              <a:rPr lang="ja-JP" altLang="en-US" sz="1400" dirty="0"/>
              <a:t>調査データの評価を説明します。</a:t>
            </a:r>
            <a:endParaRPr lang="en-US" altLang="ja-JP" sz="1400" dirty="0"/>
          </a:p>
          <a:p>
            <a:pPr eaLnBrk="1" hangingPunct="1">
              <a:buFont typeface="Wingdings" panose="05000000000000000000" pitchFamily="2" charset="2"/>
              <a:buNone/>
            </a:pPr>
            <a:r>
              <a:rPr lang="ja-JP" altLang="en-US" sz="1200" dirty="0"/>
              <a:t>標本調査の精度評価の項目は次のとおりです。</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・調査対象の数（目標標本数から推計）</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・調査設計で設定された標本の大きさ</a:t>
            </a:r>
            <a:endParaRPr lang="en-US" altLang="ja-JP" dirty="0">
              <a:latin typeface="ＭＳ Ｐゴシック" panose="020B0600070205080204" pitchFamily="50" charset="-128"/>
            </a:endParaRPr>
          </a:p>
          <a:p>
            <a:pPr marL="0" marR="0" lvl="0" indent="0" algn="l" defTabSz="914400" rtl="0" eaLnBrk="1" fontAlgn="base" latinLnBrk="0" hangingPunct="1">
              <a:lnSpc>
                <a:spcPct val="100000"/>
              </a:lnSpc>
              <a:spcBef>
                <a:spcPct val="30000"/>
              </a:spcBef>
              <a:spcAft>
                <a:spcPct val="0"/>
              </a:spcAft>
              <a:buClrTx/>
              <a:buSzTx/>
              <a:buFont typeface="Wingdings" panose="05000000000000000000" pitchFamily="2" charset="2"/>
              <a:buNone/>
              <a:tabLst/>
              <a:defRPr/>
            </a:pPr>
            <a:r>
              <a:rPr lang="ja-JP" altLang="en-US" dirty="0">
                <a:latin typeface="ＭＳ Ｐゴシック" panose="020B0600070205080204" pitchFamily="50" charset="-128"/>
              </a:rPr>
              <a:t>・有効な調査票の回収数（例：売上額記入調査票）</a:t>
            </a:r>
            <a:endParaRPr lang="en-US" altLang="ja-JP" dirty="0">
              <a:latin typeface="ＭＳ Ｐゴシック" panose="020B0600070205080204" pitchFamily="50" charset="-128"/>
            </a:endParaRPr>
          </a:p>
          <a:p>
            <a:pPr marL="0" marR="0" lvl="0" indent="0" algn="l" defTabSz="914400" rtl="0" eaLnBrk="1" fontAlgn="base" latinLnBrk="0" hangingPunct="1">
              <a:lnSpc>
                <a:spcPct val="100000"/>
              </a:lnSpc>
              <a:spcBef>
                <a:spcPct val="30000"/>
              </a:spcBef>
              <a:spcAft>
                <a:spcPct val="0"/>
              </a:spcAft>
              <a:buClrTx/>
              <a:buSzTx/>
              <a:buFont typeface="Wingdings" panose="05000000000000000000" pitchFamily="2" charset="2"/>
              <a:buNone/>
              <a:tabLst/>
              <a:defRPr/>
            </a:pPr>
            <a:r>
              <a:rPr lang="ja-JP" altLang="en-US" dirty="0">
                <a:latin typeface="ＭＳ Ｐゴシック" panose="020B0600070205080204" pitchFamily="50" charset="-128"/>
              </a:rPr>
              <a:t>・回収率</a:t>
            </a:r>
            <a:r>
              <a:rPr lang="en-US" altLang="ja-JP" dirty="0">
                <a:latin typeface="ＭＳ Ｐゴシック" panose="020B0600070205080204" pitchFamily="50" charset="-128"/>
              </a:rPr>
              <a:t>(</a:t>
            </a:r>
            <a:r>
              <a:rPr lang="ja-JP" altLang="en-US" dirty="0">
                <a:latin typeface="ＭＳ Ｐゴシック" panose="020B0600070205080204" pitchFamily="50" charset="-128"/>
              </a:rPr>
              <a:t>目標標本数から推計）</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・標準誤差率（推計値／標準誤差）の掲示</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　なお、標準誤差は、推計値の分散の平方根で算出します。</a:t>
            </a:r>
            <a:endParaRPr lang="en-US" altLang="ja-JP" dirty="0">
              <a:latin typeface="ＭＳ Ｐゴシック" panose="020B0600070205080204" pitchFamily="50" charset="-128"/>
            </a:endParaRPr>
          </a:p>
          <a:p>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7872621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a:extLst>
              <a:ext uri="{FF2B5EF4-FFF2-40B4-BE49-F238E27FC236}">
                <a16:creationId xmlns:a16="http://schemas.microsoft.com/office/drawing/2014/main" id="{562CADD3-A969-4E93-B6B6-38ED7B4D3B5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anose="020B0604030504040204" pitchFamily="34" charset="0"/>
                <a:ea typeface="ＭＳ Ｐゴシック" panose="020B0600070205080204" pitchFamily="50" charset="-128"/>
              </a:defRPr>
            </a:lvl1pPr>
            <a:lvl2pPr marL="748968" indent="-288065">
              <a:defRPr sz="2400">
                <a:solidFill>
                  <a:schemeClr val="tx1"/>
                </a:solidFill>
                <a:latin typeface="Tahoma" panose="020B0604030504040204" pitchFamily="34" charset="0"/>
                <a:ea typeface="ＭＳ Ｐゴシック" panose="020B0600070205080204" pitchFamily="50" charset="-128"/>
              </a:defRPr>
            </a:lvl2pPr>
            <a:lvl3pPr marL="1152258" indent="-230452">
              <a:defRPr sz="2400">
                <a:solidFill>
                  <a:schemeClr val="tx1"/>
                </a:solidFill>
                <a:latin typeface="Tahoma" panose="020B0604030504040204" pitchFamily="34" charset="0"/>
                <a:ea typeface="ＭＳ Ｐゴシック" panose="020B0600070205080204" pitchFamily="50" charset="-128"/>
              </a:defRPr>
            </a:lvl3pPr>
            <a:lvl4pPr marL="1613162" indent="-230452">
              <a:defRPr sz="2400">
                <a:solidFill>
                  <a:schemeClr val="tx1"/>
                </a:solidFill>
                <a:latin typeface="Tahoma" panose="020B0604030504040204" pitchFamily="34" charset="0"/>
                <a:ea typeface="ＭＳ Ｐゴシック" panose="020B0600070205080204" pitchFamily="50" charset="-128"/>
              </a:defRPr>
            </a:lvl4pPr>
            <a:lvl5pPr marL="2074065" indent="-230452">
              <a:defRPr sz="2400">
                <a:solidFill>
                  <a:schemeClr val="tx1"/>
                </a:solidFill>
                <a:latin typeface="Tahoma" panose="020B0604030504040204" pitchFamily="34" charset="0"/>
                <a:ea typeface="ＭＳ Ｐゴシック" panose="020B0600070205080204" pitchFamily="50" charset="-128"/>
              </a:defRPr>
            </a:lvl5pPr>
            <a:lvl6pPr marL="2534968" indent="-230452"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95872" indent="-230452"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56775" indent="-230452"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917678" indent="-230452"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494EB338-5B04-4B43-9A80-31134E09BBFB}" type="slidenum">
              <a:rPr lang="ja-JP" altLang="en-US" sz="1000">
                <a:latin typeface="Times New Roman" panose="02020603050405020304" pitchFamily="18" charset="0"/>
              </a:rPr>
              <a:pPr/>
              <a:t>35</a:t>
            </a:fld>
            <a:endParaRPr lang="en-US" altLang="ja-JP" sz="1000">
              <a:latin typeface="Times New Roman" panose="02020603050405020304" pitchFamily="18" charset="0"/>
            </a:endParaRPr>
          </a:p>
        </p:txBody>
      </p:sp>
      <p:sp>
        <p:nvSpPr>
          <p:cNvPr id="97283" name="Rectangle 2">
            <a:extLst>
              <a:ext uri="{FF2B5EF4-FFF2-40B4-BE49-F238E27FC236}">
                <a16:creationId xmlns:a16="http://schemas.microsoft.com/office/drawing/2014/main" id="{99AC26A5-947B-432D-980C-CD891A082272}"/>
              </a:ext>
            </a:extLst>
          </p:cNvPr>
          <p:cNvSpPr>
            <a:spLocks noGrp="1" noRot="1" noChangeAspect="1" noChangeArrowheads="1" noTextEdit="1"/>
          </p:cNvSpPr>
          <p:nvPr>
            <p:ph type="sldImg"/>
          </p:nvPr>
        </p:nvSpPr>
        <p:spPr>
          <a:ln/>
        </p:spPr>
      </p:sp>
      <p:sp>
        <p:nvSpPr>
          <p:cNvPr id="97284" name="Rectangle 3">
            <a:extLst>
              <a:ext uri="{FF2B5EF4-FFF2-40B4-BE49-F238E27FC236}">
                <a16:creationId xmlns:a16="http://schemas.microsoft.com/office/drawing/2014/main" id="{77A5B8AC-4E90-4DEB-9634-19EDDC971D7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 typeface="Wingdings" panose="05000000000000000000" pitchFamily="2" charset="2"/>
              <a:buNone/>
            </a:pPr>
            <a:r>
              <a:rPr lang="ja-JP" altLang="en-US" sz="1200" dirty="0">
                <a:latin typeface="ＭＳ Ｐゴシック" panose="020B0600070205080204" pitchFamily="50" charset="-128"/>
              </a:rPr>
              <a:t>４ インターネット調査の概要と事例</a:t>
            </a:r>
            <a:br>
              <a:rPr lang="en-US" altLang="ja-JP" sz="1200" dirty="0">
                <a:latin typeface="ＭＳ Ｐゴシック" panose="020B0600070205080204" pitchFamily="50" charset="-128"/>
              </a:rPr>
            </a:br>
            <a:r>
              <a:rPr lang="ja-JP" altLang="en-US" sz="1200" dirty="0">
                <a:latin typeface="ＭＳ Ｐゴシック" panose="020B0600070205080204" pitchFamily="50" charset="-128"/>
              </a:rPr>
              <a:t>インターネット</a:t>
            </a:r>
            <a:r>
              <a:rPr lang="ja-JP" altLang="en-US" sz="1100" dirty="0">
                <a:latin typeface="ＭＳ Ｐゴシック" panose="020B0600070205080204" pitchFamily="50" charset="-128"/>
              </a:rPr>
              <a:t>調査の流れを説明します。</a:t>
            </a:r>
            <a:br>
              <a:rPr lang="en-US" altLang="ja-JP" sz="1200" dirty="0">
                <a:latin typeface="ＭＳ Ｐゴシック" panose="020B0600070205080204" pitchFamily="50" charset="-128"/>
              </a:rPr>
            </a:br>
            <a:r>
              <a:rPr lang="ja-JP" altLang="en-US" dirty="0">
                <a:latin typeface="ＭＳ Ｐゴシック" panose="020B0600070205080204" pitchFamily="50" charset="-128"/>
              </a:rPr>
              <a:t>・調査企画者、　対象者条件の決定　</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　調査票案を作成し、調査画面の確認します。</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・調査実施者の手順例は次のとおりです。</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　対象者（調査モニター等）への依頼</a:t>
            </a:r>
            <a:r>
              <a:rPr lang="ja-JP" altLang="en-US" sz="1100" dirty="0">
                <a:latin typeface="ＭＳ Ｐゴシック" panose="020B0600070205080204" pitchFamily="50" charset="-128"/>
              </a:rPr>
              <a:t>（</a:t>
            </a:r>
            <a:r>
              <a:rPr lang="en-US" altLang="ja-JP" sz="1100" dirty="0">
                <a:latin typeface="ＭＳ Ｐゴシック" panose="020B0600070205080204" pitchFamily="50" charset="-128"/>
              </a:rPr>
              <a:t>PC</a:t>
            </a:r>
            <a:r>
              <a:rPr lang="ja-JP" altLang="en-US" sz="1100" dirty="0">
                <a:latin typeface="ＭＳ Ｐゴシック" panose="020B0600070205080204" pitchFamily="50" charset="-128"/>
              </a:rPr>
              <a:t>、スマホ等で回答）</a:t>
            </a:r>
            <a:endParaRPr lang="en-US" altLang="ja-JP" sz="1100"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　予定した回答件数の回収（インターネット経由）</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　データクリーニング、基本集計、調査コメント作成</a:t>
            </a:r>
            <a:endParaRPr lang="ja-JP" altLang="en-US" dirty="0"/>
          </a:p>
        </p:txBody>
      </p:sp>
    </p:spTree>
    <p:extLst>
      <p:ext uri="{BB962C8B-B14F-4D97-AF65-F5344CB8AC3E}">
        <p14:creationId xmlns:p14="http://schemas.microsoft.com/office/powerpoint/2010/main" val="121425798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a:extLst>
              <a:ext uri="{FF2B5EF4-FFF2-40B4-BE49-F238E27FC236}">
                <a16:creationId xmlns:a16="http://schemas.microsoft.com/office/drawing/2014/main" id="{071FBC2C-1C30-4EFA-AE1C-339D0D3B4AB6}"/>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23925">
              <a:defRPr kumimoji="1">
                <a:solidFill>
                  <a:schemeClr val="tx1"/>
                </a:solidFill>
                <a:latin typeface="Tahoma" panose="020B0604030504040204" pitchFamily="34" charset="0"/>
                <a:ea typeface="ＭＳ Ｐゴシック" panose="020B0600070205080204" pitchFamily="50" charset="-128"/>
              </a:defRPr>
            </a:lvl1pPr>
            <a:lvl2pPr marL="741363" indent="-284163" defTabSz="923925">
              <a:defRPr kumimoji="1">
                <a:solidFill>
                  <a:schemeClr val="tx1"/>
                </a:solidFill>
                <a:latin typeface="Tahoma" panose="020B0604030504040204" pitchFamily="34" charset="0"/>
                <a:ea typeface="ＭＳ Ｐゴシック" panose="020B0600070205080204" pitchFamily="50" charset="-128"/>
              </a:defRPr>
            </a:lvl2pPr>
            <a:lvl3pPr marL="1141413" indent="-227013" defTabSz="923925">
              <a:defRPr kumimoji="1">
                <a:solidFill>
                  <a:schemeClr val="tx1"/>
                </a:solidFill>
                <a:latin typeface="Tahoma" panose="020B0604030504040204" pitchFamily="34" charset="0"/>
                <a:ea typeface="ＭＳ Ｐゴシック" panose="020B0600070205080204" pitchFamily="50" charset="-128"/>
              </a:defRPr>
            </a:lvl3pPr>
            <a:lvl4pPr marL="1598613" indent="-227013" defTabSz="923925">
              <a:defRPr kumimoji="1">
                <a:solidFill>
                  <a:schemeClr val="tx1"/>
                </a:solidFill>
                <a:latin typeface="Tahoma" panose="020B0604030504040204" pitchFamily="34" charset="0"/>
                <a:ea typeface="ＭＳ Ｐゴシック" panose="020B0600070205080204" pitchFamily="50" charset="-128"/>
              </a:defRPr>
            </a:lvl4pPr>
            <a:lvl5pPr marL="2055813" indent="-227013" defTabSz="923925">
              <a:defRPr kumimoji="1">
                <a:solidFill>
                  <a:schemeClr val="tx1"/>
                </a:solidFill>
                <a:latin typeface="Tahoma" panose="020B0604030504040204" pitchFamily="34" charset="0"/>
                <a:ea typeface="ＭＳ Ｐゴシック" panose="020B0600070205080204" pitchFamily="50" charset="-128"/>
              </a:defRPr>
            </a:lvl5pPr>
            <a:lvl6pPr marL="2513013" indent="-227013" defTabSz="923925"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0213" indent="-227013" defTabSz="923925"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7413" indent="-227013" defTabSz="923925"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4613" indent="-227013" defTabSz="923925"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fld id="{42A921B6-4909-401F-A7BB-BA94244ECF22}" type="slidenum">
              <a:rPr lang="ja-JP" altLang="en-US" smtClean="0">
                <a:latin typeface="Times New Roman" panose="02020603050405020304" pitchFamily="18" charset="0"/>
              </a:rPr>
              <a:pPr/>
              <a:t>36</a:t>
            </a:fld>
            <a:endParaRPr lang="en-US" altLang="ja-JP">
              <a:latin typeface="Times New Roman" panose="02020603050405020304" pitchFamily="18" charset="0"/>
            </a:endParaRPr>
          </a:p>
        </p:txBody>
      </p:sp>
      <p:sp>
        <p:nvSpPr>
          <p:cNvPr id="123907" name="Rectangle 2">
            <a:extLst>
              <a:ext uri="{FF2B5EF4-FFF2-40B4-BE49-F238E27FC236}">
                <a16:creationId xmlns:a16="http://schemas.microsoft.com/office/drawing/2014/main" id="{8805F5A2-4A4A-4155-ABC5-2F5239ABE15F}"/>
              </a:ext>
            </a:extLst>
          </p:cNvPr>
          <p:cNvSpPr>
            <a:spLocks noGrp="1" noRot="1" noChangeAspect="1" noChangeArrowheads="1" noTextEdit="1"/>
          </p:cNvSpPr>
          <p:nvPr>
            <p:ph type="sldImg"/>
          </p:nvPr>
        </p:nvSpPr>
        <p:spPr>
          <a:ln/>
        </p:spPr>
      </p:sp>
      <p:sp>
        <p:nvSpPr>
          <p:cNvPr id="123908" name="Rectangle 3">
            <a:extLst>
              <a:ext uri="{FF2B5EF4-FFF2-40B4-BE49-F238E27FC236}">
                <a16:creationId xmlns:a16="http://schemas.microsoft.com/office/drawing/2014/main" id="{F625658B-88AF-45B1-8C86-77689A042EB0}"/>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buNone/>
              <a:defRPr/>
            </a:pPr>
            <a:r>
              <a:rPr lang="en-US" altLang="ja-JP" sz="1600" dirty="0">
                <a:latin typeface="ＭＳ Ｐゴシック" panose="020B0600070205080204" pitchFamily="50" charset="-128"/>
              </a:rPr>
              <a:t>WEB</a:t>
            </a:r>
            <a:r>
              <a:rPr lang="ja-JP" altLang="en-US" sz="1600" dirty="0">
                <a:latin typeface="ＭＳ Ｐゴシック" panose="020B0600070205080204" pitchFamily="50" charset="-128"/>
              </a:rPr>
              <a:t>調査の実施概要を紹介します。</a:t>
            </a:r>
            <a:br>
              <a:rPr lang="ja-JP" altLang="en-US" sz="1600" dirty="0">
                <a:latin typeface="ＭＳ Ｐゴシック" panose="020B0600070205080204" pitchFamily="50" charset="-128"/>
              </a:rPr>
            </a:br>
            <a:r>
              <a:rPr lang="ja-JP" altLang="en-US" sz="1200" dirty="0">
                <a:latin typeface="ＭＳ Ｐゴシック" panose="020B0600070205080204" pitchFamily="50" charset="-128"/>
              </a:rPr>
              <a:t>「神戸マラソン</a:t>
            </a:r>
            <a:r>
              <a:rPr lang="en-US" altLang="ja-JP" sz="1200" dirty="0">
                <a:latin typeface="ＭＳ Ｐゴシック" panose="020B0600070205080204" pitchFamily="50" charset="-128"/>
              </a:rPr>
              <a:t>2023</a:t>
            </a:r>
            <a:r>
              <a:rPr lang="ja-JP" altLang="en-US" sz="1200" dirty="0">
                <a:latin typeface="ＭＳ Ｐゴシック" panose="020B0600070205080204" pitchFamily="50" charset="-128"/>
              </a:rPr>
              <a:t>」の応援・観覧者の動向に関する</a:t>
            </a:r>
            <a:r>
              <a:rPr lang="en-US" altLang="ja-JP" sz="1200" dirty="0">
                <a:latin typeface="ＭＳ Ｐゴシック" panose="020B0600070205080204" pitchFamily="50" charset="-128"/>
              </a:rPr>
              <a:t>WEB</a:t>
            </a:r>
            <a:r>
              <a:rPr lang="ja-JP" altLang="en-US" sz="1200" dirty="0">
                <a:latin typeface="ＭＳ Ｐゴシック" panose="020B0600070205080204" pitchFamily="50" charset="-128"/>
              </a:rPr>
              <a:t>アンケート調査の事例です。</a:t>
            </a:r>
            <a:endParaRPr lang="en-US" altLang="ja-JP" dirty="0">
              <a:latin typeface="ＭＳ Ｐゴシック" panose="020B0600070205080204" pitchFamily="50" charset="-128"/>
            </a:endParaRPr>
          </a:p>
          <a:p>
            <a:pPr eaLnBrk="1" hangingPunct="1">
              <a:buNone/>
              <a:defRPr/>
            </a:pPr>
            <a:r>
              <a:rPr lang="ja-JP" altLang="en-US" dirty="0">
                <a:latin typeface="ＭＳ Ｐゴシック" panose="020B0600070205080204" pitchFamily="50" charset="-128"/>
              </a:rPr>
              <a:t>実施日　：</a:t>
            </a:r>
            <a:r>
              <a:rPr lang="en-US" altLang="ja-JP" dirty="0">
                <a:latin typeface="ＭＳ Ｐゴシック" panose="020B0600070205080204" pitchFamily="50" charset="-128"/>
              </a:rPr>
              <a:t>2023</a:t>
            </a:r>
            <a:r>
              <a:rPr lang="ja-JP" altLang="en-US" dirty="0">
                <a:latin typeface="ＭＳ Ｐゴシック" panose="020B0600070205080204" pitchFamily="50" charset="-128"/>
              </a:rPr>
              <a:t>年</a:t>
            </a:r>
            <a:r>
              <a:rPr lang="en-US" altLang="ja-JP" dirty="0">
                <a:latin typeface="ＭＳ Ｐゴシック" panose="020B0600070205080204" pitchFamily="50" charset="-128"/>
              </a:rPr>
              <a:t>11</a:t>
            </a:r>
            <a:r>
              <a:rPr lang="ja-JP" altLang="en-US" dirty="0">
                <a:latin typeface="ＭＳ Ｐゴシック" panose="020B0600070205080204" pitchFamily="50" charset="-128"/>
              </a:rPr>
              <a:t>月</a:t>
            </a:r>
            <a:r>
              <a:rPr lang="en-US" altLang="ja-JP" dirty="0">
                <a:latin typeface="ＭＳ Ｐゴシック" panose="020B0600070205080204" pitchFamily="50" charset="-128"/>
              </a:rPr>
              <a:t>19</a:t>
            </a:r>
            <a:r>
              <a:rPr lang="ja-JP" altLang="en-US" dirty="0">
                <a:latin typeface="ＭＳ Ｐゴシック" panose="020B0600070205080204" pitchFamily="50" charset="-128"/>
              </a:rPr>
              <a:t>日（日）　</a:t>
            </a:r>
            <a:r>
              <a:rPr lang="en-US" altLang="ja-JP" dirty="0">
                <a:latin typeface="ＭＳ Ｐゴシック" panose="020B0600070205080204" pitchFamily="50" charset="-128"/>
              </a:rPr>
              <a:t>8:30</a:t>
            </a:r>
            <a:r>
              <a:rPr lang="ja-JP" altLang="en-US" dirty="0">
                <a:latin typeface="ＭＳ Ｐゴシック" panose="020B0600070205080204" pitchFamily="50" charset="-128"/>
              </a:rPr>
              <a:t>～</a:t>
            </a:r>
            <a:r>
              <a:rPr lang="en-US" altLang="ja-JP" dirty="0">
                <a:latin typeface="ＭＳ Ｐゴシック" panose="020B0600070205080204" pitchFamily="50" charset="-128"/>
              </a:rPr>
              <a:t>16:00</a:t>
            </a:r>
            <a:endParaRPr lang="ja-JP" altLang="en-US" dirty="0">
              <a:latin typeface="ＭＳ Ｐゴシック" panose="020B0600070205080204" pitchFamily="50" charset="-128"/>
            </a:endParaRPr>
          </a:p>
          <a:p>
            <a:pPr eaLnBrk="1" hangingPunct="1">
              <a:buNone/>
              <a:defRPr/>
            </a:pPr>
            <a:r>
              <a:rPr lang="ja-JP" altLang="en-US" dirty="0">
                <a:latin typeface="ＭＳ Ｐゴシック" panose="020B0600070205080204" pitchFamily="50" charset="-128"/>
              </a:rPr>
              <a:t>実施場所・対象：神戸マラソンの応援ポイント（</a:t>
            </a:r>
            <a:r>
              <a:rPr lang="en-US" altLang="ja-JP" dirty="0">
                <a:latin typeface="ＭＳ Ｐゴシック" panose="020B0600070205080204" pitchFamily="50" charset="-128"/>
              </a:rPr>
              <a:t>13</a:t>
            </a:r>
            <a:r>
              <a:rPr lang="ja-JP" altLang="en-US" dirty="0">
                <a:latin typeface="ＭＳ Ｐゴシック" panose="020B0600070205080204" pitchFamily="50" charset="-128"/>
              </a:rPr>
              <a:t>地点）の応援・観戦者</a:t>
            </a:r>
          </a:p>
          <a:p>
            <a:pPr eaLnBrk="1" hangingPunct="1">
              <a:buNone/>
              <a:defRPr/>
            </a:pPr>
            <a:r>
              <a:rPr lang="ja-JP" altLang="en-US" dirty="0">
                <a:latin typeface="ＭＳ Ｐゴシック" panose="020B0600070205080204" pitchFamily="50" charset="-128"/>
              </a:rPr>
              <a:t>調査方法： 大会当日、調査員が被調査者に配布したＱＲコードにより、スマートフォンからアクセスした電子調査票等で回答する方法で実施　</a:t>
            </a:r>
            <a:r>
              <a:rPr lang="en-US" altLang="ja-JP" dirty="0">
                <a:latin typeface="ＭＳ Ｐゴシック" panose="020B0600070205080204" pitchFamily="50" charset="-128"/>
              </a:rPr>
              <a:t>※Google </a:t>
            </a:r>
            <a:r>
              <a:rPr lang="ja-JP" altLang="en-US" dirty="0">
                <a:latin typeface="ＭＳ Ｐゴシック" panose="020B0600070205080204" pitchFamily="50" charset="-128"/>
              </a:rPr>
              <a:t>フォームで実施し、回収標本数は</a:t>
            </a:r>
            <a:r>
              <a:rPr lang="en-US" altLang="ja-JP" dirty="0">
                <a:latin typeface="ＭＳ Ｐゴシック" panose="020B0600070205080204" pitchFamily="50" charset="-128"/>
              </a:rPr>
              <a:t>662</a:t>
            </a:r>
            <a:r>
              <a:rPr lang="ja-JP" altLang="en-US" dirty="0">
                <a:latin typeface="ＭＳ Ｐゴシック" panose="020B0600070205080204" pitchFamily="50" charset="-128"/>
              </a:rPr>
              <a:t>件でしたが、若年層のサンプルがやや多く回答層に偏りが見られました。</a:t>
            </a:r>
          </a:p>
          <a:p>
            <a:pPr eaLnBrk="1" hangingPunct="1"/>
            <a:endParaRPr lang="ja-JP" altLang="en-US" dirty="0">
              <a:latin typeface="Arial" panose="020B0604020202020204" pitchFamily="34" charset="0"/>
            </a:endParaRPr>
          </a:p>
        </p:txBody>
      </p:sp>
    </p:spTree>
    <p:extLst>
      <p:ext uri="{BB962C8B-B14F-4D97-AF65-F5344CB8AC3E}">
        <p14:creationId xmlns:p14="http://schemas.microsoft.com/office/powerpoint/2010/main" val="269903947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a:extLst>
              <a:ext uri="{FF2B5EF4-FFF2-40B4-BE49-F238E27FC236}">
                <a16:creationId xmlns:a16="http://schemas.microsoft.com/office/drawing/2014/main" id="{562CADD3-A969-4E93-B6B6-38ED7B4D3B5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anose="020B0604030504040204" pitchFamily="34" charset="0"/>
                <a:ea typeface="ＭＳ Ｐゴシック" panose="020B0600070205080204" pitchFamily="50" charset="-128"/>
              </a:defRPr>
            </a:lvl1pPr>
            <a:lvl2pPr marL="748968" indent="-288065">
              <a:defRPr sz="2400">
                <a:solidFill>
                  <a:schemeClr val="tx1"/>
                </a:solidFill>
                <a:latin typeface="Tahoma" panose="020B0604030504040204" pitchFamily="34" charset="0"/>
                <a:ea typeface="ＭＳ Ｐゴシック" panose="020B0600070205080204" pitchFamily="50" charset="-128"/>
              </a:defRPr>
            </a:lvl2pPr>
            <a:lvl3pPr marL="1152258" indent="-230452">
              <a:defRPr sz="2400">
                <a:solidFill>
                  <a:schemeClr val="tx1"/>
                </a:solidFill>
                <a:latin typeface="Tahoma" panose="020B0604030504040204" pitchFamily="34" charset="0"/>
                <a:ea typeface="ＭＳ Ｐゴシック" panose="020B0600070205080204" pitchFamily="50" charset="-128"/>
              </a:defRPr>
            </a:lvl3pPr>
            <a:lvl4pPr marL="1613162" indent="-230452">
              <a:defRPr sz="2400">
                <a:solidFill>
                  <a:schemeClr val="tx1"/>
                </a:solidFill>
                <a:latin typeface="Tahoma" panose="020B0604030504040204" pitchFamily="34" charset="0"/>
                <a:ea typeface="ＭＳ Ｐゴシック" panose="020B0600070205080204" pitchFamily="50" charset="-128"/>
              </a:defRPr>
            </a:lvl4pPr>
            <a:lvl5pPr marL="2074065" indent="-230452">
              <a:defRPr sz="2400">
                <a:solidFill>
                  <a:schemeClr val="tx1"/>
                </a:solidFill>
                <a:latin typeface="Tahoma" panose="020B0604030504040204" pitchFamily="34" charset="0"/>
                <a:ea typeface="ＭＳ Ｐゴシック" panose="020B0600070205080204" pitchFamily="50" charset="-128"/>
              </a:defRPr>
            </a:lvl5pPr>
            <a:lvl6pPr marL="2534968" indent="-230452"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95872" indent="-230452"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56775" indent="-230452"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917678" indent="-230452"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494EB338-5B04-4B43-9A80-31134E09BBFB}" type="slidenum">
              <a:rPr lang="ja-JP" altLang="en-US" sz="1000">
                <a:latin typeface="Times New Roman" panose="02020603050405020304" pitchFamily="18" charset="0"/>
              </a:rPr>
              <a:pPr/>
              <a:t>37</a:t>
            </a:fld>
            <a:endParaRPr lang="en-US" altLang="ja-JP" sz="1000">
              <a:latin typeface="Times New Roman" panose="02020603050405020304" pitchFamily="18" charset="0"/>
            </a:endParaRPr>
          </a:p>
        </p:txBody>
      </p:sp>
      <p:sp>
        <p:nvSpPr>
          <p:cNvPr id="97283" name="Rectangle 2">
            <a:extLst>
              <a:ext uri="{FF2B5EF4-FFF2-40B4-BE49-F238E27FC236}">
                <a16:creationId xmlns:a16="http://schemas.microsoft.com/office/drawing/2014/main" id="{99AC26A5-947B-432D-980C-CD891A082272}"/>
              </a:ext>
            </a:extLst>
          </p:cNvPr>
          <p:cNvSpPr>
            <a:spLocks noGrp="1" noRot="1" noChangeAspect="1" noChangeArrowheads="1" noTextEdit="1"/>
          </p:cNvSpPr>
          <p:nvPr>
            <p:ph type="sldImg"/>
          </p:nvPr>
        </p:nvSpPr>
        <p:spPr>
          <a:ln/>
        </p:spPr>
      </p:sp>
      <p:sp>
        <p:nvSpPr>
          <p:cNvPr id="97284" name="Rectangle 3">
            <a:extLst>
              <a:ext uri="{FF2B5EF4-FFF2-40B4-BE49-F238E27FC236}">
                <a16:creationId xmlns:a16="http://schemas.microsoft.com/office/drawing/2014/main" id="{77A5B8AC-4E90-4DEB-9634-19EDDC971D7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 typeface="Wingdings" panose="05000000000000000000" pitchFamily="2" charset="2"/>
              <a:buNone/>
            </a:pPr>
            <a:r>
              <a:rPr lang="ja-JP" altLang="en-US" sz="1200" dirty="0">
                <a:latin typeface="ＭＳ Ｐゴシック" panose="020B0600070205080204" pitchFamily="50" charset="-128"/>
              </a:rPr>
              <a:t>ネット調査の長所と短所について説明します。</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　調査の長所は次のとおりです。</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・迅速に調査結果が得られる</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　</a:t>
            </a:r>
            <a:r>
              <a:rPr lang="ja-JP" altLang="en-US" sz="1200" dirty="0">
                <a:latin typeface="ＭＳ Ｐゴシック" panose="020B0600070205080204" pitchFamily="50" charset="-128"/>
              </a:rPr>
              <a:t>初期投資が必要であるが、安価な費用で実施できる</a:t>
            </a:r>
            <a:endParaRPr lang="en-US" altLang="ja-JP" sz="1200" dirty="0">
              <a:latin typeface="ＭＳ Ｐゴシック" panose="020B0600070205080204" pitchFamily="50" charset="-128"/>
            </a:endParaRPr>
          </a:p>
          <a:p>
            <a:pPr eaLnBrk="1" hangingPunct="1">
              <a:buFont typeface="Wingdings" panose="05000000000000000000" pitchFamily="2" charset="2"/>
              <a:buNone/>
            </a:pPr>
            <a:r>
              <a:rPr lang="ja-JP" altLang="en-US" sz="1200" dirty="0">
                <a:latin typeface="ＭＳ Ｐゴシック" panose="020B0600070205080204" pitchFamily="50" charset="-128"/>
              </a:rPr>
              <a:t>　入力プロセスが省略される</a:t>
            </a:r>
            <a:endParaRPr lang="en-US" altLang="ja-JP" sz="1200" dirty="0">
              <a:latin typeface="ＭＳ Ｐゴシック" panose="020B0600070205080204" pitchFamily="50" charset="-128"/>
            </a:endParaRPr>
          </a:p>
          <a:p>
            <a:pPr eaLnBrk="1" hangingPunct="1">
              <a:buFont typeface="Wingdings" panose="05000000000000000000" pitchFamily="2" charset="2"/>
              <a:buNone/>
            </a:pPr>
            <a:r>
              <a:rPr lang="ja-JP" altLang="en-US" sz="1200" dirty="0">
                <a:latin typeface="ＭＳ Ｐゴシック" panose="020B0600070205080204" pitchFamily="50" charset="-128"/>
              </a:rPr>
              <a:t>　回答の進捗状況を表示できる</a:t>
            </a:r>
            <a:endParaRPr lang="en-US" altLang="ja-JP" sz="1200" dirty="0">
              <a:latin typeface="ＭＳ Ｐゴシック" panose="020B0600070205080204" pitchFamily="50" charset="-128"/>
            </a:endParaRPr>
          </a:p>
          <a:p>
            <a:pPr eaLnBrk="1" hangingPunct="1">
              <a:buFont typeface="Wingdings" panose="05000000000000000000" pitchFamily="2" charset="2"/>
              <a:buNone/>
            </a:pPr>
            <a:r>
              <a:rPr lang="ja-JP" altLang="en-US" sz="1200" dirty="0">
                <a:latin typeface="ＭＳ Ｐゴシック" panose="020B0600070205080204" pitchFamily="50" charset="-128"/>
              </a:rPr>
              <a:t>　自宅パソコンやスマートフォンでも回答できる</a:t>
            </a:r>
            <a:endParaRPr lang="en-US" altLang="ja-JP" sz="1200" dirty="0">
              <a:latin typeface="ＭＳ Ｐゴシック" panose="020B0600070205080204" pitchFamily="50" charset="-128"/>
            </a:endParaRPr>
          </a:p>
          <a:p>
            <a:pPr eaLnBrk="1" hangingPunct="1">
              <a:buFont typeface="Wingdings" panose="05000000000000000000" pitchFamily="2" charset="2"/>
              <a:buNone/>
            </a:pPr>
            <a:r>
              <a:rPr lang="ja-JP" altLang="en-US" sz="1200" dirty="0">
                <a:latin typeface="ＭＳ Ｐゴシック" panose="020B0600070205080204" pitchFamily="50" charset="-128"/>
              </a:rPr>
              <a:t>　自由回答に関する量的な制限が少ない</a:t>
            </a:r>
            <a:endParaRPr lang="en-US" altLang="ja-JP" sz="1200"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・短所は、次の通りです。</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　インターネット利用者のみ調査対象</a:t>
            </a:r>
            <a:endParaRPr lang="en-US" altLang="ja-JP" dirty="0">
              <a:latin typeface="ＭＳ Ｐゴシック" panose="020B0600070205080204" pitchFamily="50" charset="-128"/>
            </a:endParaRPr>
          </a:p>
          <a:p>
            <a:pPr eaLnBrk="1" hangingPunct="1">
              <a:buNone/>
            </a:pPr>
            <a:r>
              <a:rPr lang="ja-JP" altLang="en-US" sz="1200" dirty="0">
                <a:latin typeface="ＭＳ Ｐゴシック" panose="020B0600070205080204" pitchFamily="50" charset="-128"/>
              </a:rPr>
              <a:t>・全数調査は困難：情報機器が利用できない対象がある</a:t>
            </a:r>
            <a:endParaRPr lang="en-US" altLang="ja-JP" sz="1200" dirty="0">
              <a:latin typeface="ＭＳ Ｐゴシック" panose="020B0600070205080204" pitchFamily="50" charset="-128"/>
            </a:endParaRPr>
          </a:p>
          <a:p>
            <a:pPr eaLnBrk="1" hangingPunct="1">
              <a:buNone/>
            </a:pPr>
            <a:r>
              <a:rPr lang="ja-JP" altLang="en-US" sz="1200" dirty="0">
                <a:latin typeface="ＭＳ Ｐゴシック" panose="020B0600070205080204" pitchFamily="50" charset="-128"/>
              </a:rPr>
              <a:t>　</a:t>
            </a:r>
            <a:r>
              <a:rPr lang="en-US" altLang="ja-JP" sz="1200" dirty="0">
                <a:latin typeface="ＭＳ Ｐゴシック" panose="020B0600070205080204" pitchFamily="50" charset="-128"/>
              </a:rPr>
              <a:t>※</a:t>
            </a:r>
            <a:r>
              <a:rPr lang="ja-JP" altLang="en-US" sz="1200" dirty="0">
                <a:latin typeface="ＭＳ Ｐゴシック" panose="020B0600070205080204" pitchFamily="50" charset="-128"/>
              </a:rPr>
              <a:t>母集団からの確率抽出ではなく、選定、募集による</a:t>
            </a:r>
            <a:endParaRPr lang="en-US" altLang="ja-JP" sz="1200" dirty="0">
              <a:latin typeface="ＭＳ Ｐゴシック" panose="020B0600070205080204" pitchFamily="50" charset="-128"/>
            </a:endParaRPr>
          </a:p>
          <a:p>
            <a:pPr eaLnBrk="1" hangingPunct="1">
              <a:buNone/>
            </a:pPr>
            <a:r>
              <a:rPr lang="ja-JP" altLang="en-US" sz="1200" dirty="0">
                <a:latin typeface="ＭＳ Ｐゴシック" panose="020B0600070205080204" pitchFamily="50" charset="-128"/>
              </a:rPr>
              <a:t>　　　この方法は、有意抽出法、割当法に該当します。</a:t>
            </a:r>
            <a:endParaRPr lang="en-US" altLang="ja-JP" sz="1200" dirty="0">
              <a:latin typeface="ＭＳ Ｐゴシック" panose="020B0600070205080204" pitchFamily="50" charset="-128"/>
            </a:endParaRPr>
          </a:p>
          <a:p>
            <a:pPr eaLnBrk="1" hangingPunct="1">
              <a:buNone/>
            </a:pPr>
            <a:r>
              <a:rPr lang="ja-JP" altLang="en-US" sz="1200" dirty="0">
                <a:latin typeface="ＭＳ Ｐゴシック" panose="020B0600070205080204" pitchFamily="50" charset="-128"/>
              </a:rPr>
              <a:t>・手抜き回答が容易にできため、スクリーニングでチェックが必要です。</a:t>
            </a:r>
            <a:endParaRPr lang="ja-JP" altLang="en-US" dirty="0"/>
          </a:p>
        </p:txBody>
      </p:sp>
    </p:spTree>
    <p:extLst>
      <p:ext uri="{BB962C8B-B14F-4D97-AF65-F5344CB8AC3E}">
        <p14:creationId xmlns:p14="http://schemas.microsoft.com/office/powerpoint/2010/main" val="400880648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a:extLst>
              <a:ext uri="{FF2B5EF4-FFF2-40B4-BE49-F238E27FC236}">
                <a16:creationId xmlns:a16="http://schemas.microsoft.com/office/drawing/2014/main" id="{562CADD3-A969-4E93-B6B6-38ED7B4D3B5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anose="020B0604030504040204" pitchFamily="34" charset="0"/>
                <a:ea typeface="ＭＳ Ｐゴシック" panose="020B0600070205080204" pitchFamily="50" charset="-128"/>
              </a:defRPr>
            </a:lvl1pPr>
            <a:lvl2pPr marL="748968" indent="-288065">
              <a:defRPr sz="2400">
                <a:solidFill>
                  <a:schemeClr val="tx1"/>
                </a:solidFill>
                <a:latin typeface="Tahoma" panose="020B0604030504040204" pitchFamily="34" charset="0"/>
                <a:ea typeface="ＭＳ Ｐゴシック" panose="020B0600070205080204" pitchFamily="50" charset="-128"/>
              </a:defRPr>
            </a:lvl2pPr>
            <a:lvl3pPr marL="1152258" indent="-230452">
              <a:defRPr sz="2400">
                <a:solidFill>
                  <a:schemeClr val="tx1"/>
                </a:solidFill>
                <a:latin typeface="Tahoma" panose="020B0604030504040204" pitchFamily="34" charset="0"/>
                <a:ea typeface="ＭＳ Ｐゴシック" panose="020B0600070205080204" pitchFamily="50" charset="-128"/>
              </a:defRPr>
            </a:lvl3pPr>
            <a:lvl4pPr marL="1613162" indent="-230452">
              <a:defRPr sz="2400">
                <a:solidFill>
                  <a:schemeClr val="tx1"/>
                </a:solidFill>
                <a:latin typeface="Tahoma" panose="020B0604030504040204" pitchFamily="34" charset="0"/>
                <a:ea typeface="ＭＳ Ｐゴシック" panose="020B0600070205080204" pitchFamily="50" charset="-128"/>
              </a:defRPr>
            </a:lvl4pPr>
            <a:lvl5pPr marL="2074065" indent="-230452">
              <a:defRPr sz="2400">
                <a:solidFill>
                  <a:schemeClr val="tx1"/>
                </a:solidFill>
                <a:latin typeface="Tahoma" panose="020B0604030504040204" pitchFamily="34" charset="0"/>
                <a:ea typeface="ＭＳ Ｐゴシック" panose="020B0600070205080204" pitchFamily="50" charset="-128"/>
              </a:defRPr>
            </a:lvl5pPr>
            <a:lvl6pPr marL="2534968" indent="-230452"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95872" indent="-230452"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56775" indent="-230452"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917678" indent="-230452"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494EB338-5B04-4B43-9A80-31134E09BBFB}" type="slidenum">
              <a:rPr lang="ja-JP" altLang="en-US" sz="1000">
                <a:latin typeface="Times New Roman" panose="02020603050405020304" pitchFamily="18" charset="0"/>
              </a:rPr>
              <a:pPr/>
              <a:t>38</a:t>
            </a:fld>
            <a:endParaRPr lang="en-US" altLang="ja-JP" sz="1000">
              <a:latin typeface="Times New Roman" panose="02020603050405020304" pitchFamily="18" charset="0"/>
            </a:endParaRPr>
          </a:p>
        </p:txBody>
      </p:sp>
      <p:sp>
        <p:nvSpPr>
          <p:cNvPr id="97283" name="Rectangle 2">
            <a:extLst>
              <a:ext uri="{FF2B5EF4-FFF2-40B4-BE49-F238E27FC236}">
                <a16:creationId xmlns:a16="http://schemas.microsoft.com/office/drawing/2014/main" id="{99AC26A5-947B-432D-980C-CD891A082272}"/>
              </a:ext>
            </a:extLst>
          </p:cNvPr>
          <p:cNvSpPr>
            <a:spLocks noGrp="1" noRot="1" noChangeAspect="1" noChangeArrowheads="1" noTextEdit="1"/>
          </p:cNvSpPr>
          <p:nvPr>
            <p:ph type="sldImg"/>
          </p:nvPr>
        </p:nvSpPr>
        <p:spPr>
          <a:ln/>
        </p:spPr>
      </p:sp>
      <p:sp>
        <p:nvSpPr>
          <p:cNvPr id="97284" name="Rectangle 3">
            <a:extLst>
              <a:ext uri="{FF2B5EF4-FFF2-40B4-BE49-F238E27FC236}">
                <a16:creationId xmlns:a16="http://schemas.microsoft.com/office/drawing/2014/main" id="{77A5B8AC-4E90-4DEB-9634-19EDDC971D7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 typeface="Wingdings" panose="05000000000000000000" pitchFamily="2" charset="2"/>
              <a:buNone/>
            </a:pPr>
            <a:r>
              <a:rPr lang="ja-JP" altLang="en-US" sz="1200" dirty="0">
                <a:latin typeface="ＭＳ Ｐゴシック" panose="020B0600070205080204" pitchFamily="50" charset="-128"/>
              </a:rPr>
              <a:t>ネット調査データの実査概要です。</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・調査の流れでは、</a:t>
            </a:r>
            <a:r>
              <a:rPr lang="ja-JP" altLang="en-US" sz="1200" dirty="0">
                <a:latin typeface="ＭＳ Ｐゴシック" panose="020B0600070205080204" pitchFamily="50" charset="-128"/>
              </a:rPr>
              <a:t>調査企画者が調査機関に委託し、調査モニター</a:t>
            </a:r>
            <a:r>
              <a:rPr lang="en-US" altLang="ja-JP" sz="1200" dirty="0">
                <a:latin typeface="ＭＳ Ｐゴシック" panose="020B0600070205080204" pitchFamily="50" charset="-128"/>
              </a:rPr>
              <a:t>(</a:t>
            </a:r>
            <a:r>
              <a:rPr lang="ja-JP" altLang="en-US" sz="1200" dirty="0">
                <a:latin typeface="ＭＳ Ｐゴシック" panose="020B0600070205080204" pitchFamily="50" charset="-128"/>
              </a:rPr>
              <a:t>登録）が回答します。</a:t>
            </a:r>
            <a:endParaRPr lang="en-US" altLang="ja-JP" sz="1200"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・回収数と調査期間では、目標到達型では、割当法で属性別に回収数を設定し、到達したら終了します。</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sz="1200" dirty="0">
                <a:latin typeface="ＭＳ Ｐゴシック" panose="020B0600070205080204" pitchFamily="50" charset="-128"/>
              </a:rPr>
              <a:t>　回答者は先着順で、回答数が目標に満たない場合は、属性等で対象を選択し、リマインドメールで督促します。</a:t>
            </a:r>
            <a:endParaRPr lang="en-US" altLang="ja-JP" sz="1200"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　期間設定型では、設定した調査期間で調査は終了します。</a:t>
            </a:r>
            <a:r>
              <a:rPr lang="ja-JP" altLang="en-US" sz="1200" dirty="0">
                <a:latin typeface="ＭＳ Ｐゴシック" panose="020B0600070205080204" pitchFamily="50" charset="-128"/>
              </a:rPr>
              <a:t>目標回収数に達しない可能性があります。</a:t>
            </a:r>
            <a:endParaRPr lang="en-US" altLang="ja-JP" sz="1200" dirty="0">
              <a:latin typeface="ＭＳ Ｐゴシック" panose="020B0600070205080204" pitchFamily="50" charset="-128"/>
            </a:endParaRPr>
          </a:p>
          <a:p>
            <a:pPr eaLnBrk="1" hangingPunct="1"/>
            <a:endParaRPr lang="ja-JP" altLang="en-US" dirty="0"/>
          </a:p>
        </p:txBody>
      </p:sp>
    </p:spTree>
    <p:extLst>
      <p:ext uri="{BB962C8B-B14F-4D97-AF65-F5344CB8AC3E}">
        <p14:creationId xmlns:p14="http://schemas.microsoft.com/office/powerpoint/2010/main" val="264308821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a:extLst>
              <a:ext uri="{FF2B5EF4-FFF2-40B4-BE49-F238E27FC236}">
                <a16:creationId xmlns:a16="http://schemas.microsoft.com/office/drawing/2014/main" id="{562CADD3-A969-4E93-B6B6-38ED7B4D3B5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anose="020B0604030504040204" pitchFamily="34" charset="0"/>
                <a:ea typeface="ＭＳ Ｐゴシック" panose="020B0600070205080204" pitchFamily="50" charset="-128"/>
              </a:defRPr>
            </a:lvl1pPr>
            <a:lvl2pPr marL="748968" indent="-288065">
              <a:defRPr sz="2400">
                <a:solidFill>
                  <a:schemeClr val="tx1"/>
                </a:solidFill>
                <a:latin typeface="Tahoma" panose="020B0604030504040204" pitchFamily="34" charset="0"/>
                <a:ea typeface="ＭＳ Ｐゴシック" panose="020B0600070205080204" pitchFamily="50" charset="-128"/>
              </a:defRPr>
            </a:lvl2pPr>
            <a:lvl3pPr marL="1152258" indent="-230452">
              <a:defRPr sz="2400">
                <a:solidFill>
                  <a:schemeClr val="tx1"/>
                </a:solidFill>
                <a:latin typeface="Tahoma" panose="020B0604030504040204" pitchFamily="34" charset="0"/>
                <a:ea typeface="ＭＳ Ｐゴシック" panose="020B0600070205080204" pitchFamily="50" charset="-128"/>
              </a:defRPr>
            </a:lvl3pPr>
            <a:lvl4pPr marL="1613162" indent="-230452">
              <a:defRPr sz="2400">
                <a:solidFill>
                  <a:schemeClr val="tx1"/>
                </a:solidFill>
                <a:latin typeface="Tahoma" panose="020B0604030504040204" pitchFamily="34" charset="0"/>
                <a:ea typeface="ＭＳ Ｐゴシック" panose="020B0600070205080204" pitchFamily="50" charset="-128"/>
              </a:defRPr>
            </a:lvl4pPr>
            <a:lvl5pPr marL="2074065" indent="-230452">
              <a:defRPr sz="2400">
                <a:solidFill>
                  <a:schemeClr val="tx1"/>
                </a:solidFill>
                <a:latin typeface="Tahoma" panose="020B0604030504040204" pitchFamily="34" charset="0"/>
                <a:ea typeface="ＭＳ Ｐゴシック" panose="020B0600070205080204" pitchFamily="50" charset="-128"/>
              </a:defRPr>
            </a:lvl5pPr>
            <a:lvl6pPr marL="2534968" indent="-230452"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95872" indent="-230452"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56775" indent="-230452"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917678" indent="-230452"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494EB338-5B04-4B43-9A80-31134E09BBFB}" type="slidenum">
              <a:rPr lang="ja-JP" altLang="en-US" sz="1000">
                <a:latin typeface="Times New Roman" panose="02020603050405020304" pitchFamily="18" charset="0"/>
              </a:rPr>
              <a:pPr/>
              <a:t>39</a:t>
            </a:fld>
            <a:endParaRPr lang="en-US" altLang="ja-JP" sz="1000">
              <a:latin typeface="Times New Roman" panose="02020603050405020304" pitchFamily="18" charset="0"/>
            </a:endParaRPr>
          </a:p>
        </p:txBody>
      </p:sp>
      <p:sp>
        <p:nvSpPr>
          <p:cNvPr id="97283" name="Rectangle 2">
            <a:extLst>
              <a:ext uri="{FF2B5EF4-FFF2-40B4-BE49-F238E27FC236}">
                <a16:creationId xmlns:a16="http://schemas.microsoft.com/office/drawing/2014/main" id="{99AC26A5-947B-432D-980C-CD891A082272}"/>
              </a:ext>
            </a:extLst>
          </p:cNvPr>
          <p:cNvSpPr>
            <a:spLocks noGrp="1" noRot="1" noChangeAspect="1" noChangeArrowheads="1" noTextEdit="1"/>
          </p:cNvSpPr>
          <p:nvPr>
            <p:ph type="sldImg"/>
          </p:nvPr>
        </p:nvSpPr>
        <p:spPr>
          <a:ln/>
        </p:spPr>
      </p:sp>
      <p:sp>
        <p:nvSpPr>
          <p:cNvPr id="97284" name="Rectangle 3">
            <a:extLst>
              <a:ext uri="{FF2B5EF4-FFF2-40B4-BE49-F238E27FC236}">
                <a16:creationId xmlns:a16="http://schemas.microsoft.com/office/drawing/2014/main" id="{77A5B8AC-4E90-4DEB-9634-19EDDC971D7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 typeface="Wingdings" panose="05000000000000000000" pitchFamily="2" charset="2"/>
              <a:buNone/>
            </a:pPr>
            <a:r>
              <a:rPr lang="ja-JP" altLang="en-US" sz="1200" dirty="0">
                <a:latin typeface="ＭＳ Ｐゴシック" panose="020B0600070205080204" pitchFamily="50" charset="-128"/>
              </a:rPr>
              <a:t>ネット回答の品質管理概要を説明します。</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・重複回答・虚偽登録の防止：</a:t>
            </a:r>
            <a:r>
              <a:rPr lang="ja-JP" altLang="en-US" sz="1200" dirty="0">
                <a:latin typeface="ＭＳ Ｐゴシック" panose="020B0600070205080204" pitchFamily="50" charset="-128"/>
              </a:rPr>
              <a:t>直接対面していないため、登録時の属性情報（氏名、住所、生年月日）と回答内容に定期的にチェックします。</a:t>
            </a:r>
            <a:endParaRPr lang="en-US" altLang="ja-JP" sz="1200"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・不正回答のチェック：</a:t>
            </a:r>
            <a:r>
              <a:rPr lang="ja-JP" altLang="en-US" sz="1200" dirty="0">
                <a:latin typeface="ＭＳ Ｐゴシック" panose="020B0600070205080204" pitchFamily="50" charset="-128"/>
              </a:rPr>
              <a:t>調査動機が謝礼のため早く回答を終えたいため、当てはまるものがない、同じ列の回答、極端に少ない記述回答を検出します。集計では、対象の標本から除外します。（スクリーニング）</a:t>
            </a:r>
            <a:endParaRPr lang="en-US" altLang="ja-JP" sz="1200"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・登録者のメンテナンス：</a:t>
            </a:r>
            <a:r>
              <a:rPr lang="ja-JP" altLang="en-US" sz="1200" dirty="0">
                <a:latin typeface="ＭＳ Ｐゴシック" panose="020B0600070205080204" pitchFamily="50" charset="-128"/>
              </a:rPr>
              <a:t>定期的にすべての登録者の属性の確認、更新します。不正回答者、休眠モニターは調査依頼を停止します。</a:t>
            </a:r>
          </a:p>
          <a:p>
            <a:pPr eaLnBrk="1" hangingPunct="1"/>
            <a:endParaRPr lang="ja-JP" altLang="en-US" dirty="0"/>
          </a:p>
        </p:txBody>
      </p:sp>
    </p:spTree>
    <p:extLst>
      <p:ext uri="{BB962C8B-B14F-4D97-AF65-F5344CB8AC3E}">
        <p14:creationId xmlns:p14="http://schemas.microsoft.com/office/powerpoint/2010/main" val="13605758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buFont typeface="Wingdings" panose="05000000000000000000" pitchFamily="2" charset="2"/>
              <a:buNone/>
              <a:defRPr/>
            </a:pPr>
            <a:r>
              <a:rPr lang="ja-JP" altLang="en-US" sz="1200" dirty="0">
                <a:solidFill>
                  <a:schemeClr val="tx2">
                    <a:lumMod val="75000"/>
                  </a:schemeClr>
                </a:solidFill>
                <a:latin typeface="ＭＳ Ｐゴシック" pitchFamily="50" charset="-128"/>
              </a:rPr>
              <a:t>統計調査を実施する上での検討項目は、次のとおりです。</a:t>
            </a:r>
            <a:endParaRPr lang="en-US" altLang="ja-JP" sz="1200" dirty="0">
              <a:latin typeface="ＭＳ Ｐゴシック" panose="020B0600070205080204" pitchFamily="50" charset="-128"/>
            </a:endParaRPr>
          </a:p>
          <a:p>
            <a:pPr eaLnBrk="1" hangingPunct="1">
              <a:buFont typeface="Wingdings" panose="05000000000000000000" pitchFamily="2" charset="2"/>
              <a:buNone/>
              <a:defRPr/>
            </a:pPr>
            <a:r>
              <a:rPr lang="ja-JP" altLang="en-US" sz="1200" dirty="0">
                <a:latin typeface="ＭＳ Ｐゴシック" panose="020B0600070205080204" pitchFamily="50" charset="-128"/>
              </a:rPr>
              <a:t>１ 対象母集団（調査対象）確認</a:t>
            </a:r>
            <a:endParaRPr lang="en-US" altLang="ja-JP" sz="1200" dirty="0">
              <a:latin typeface="ＭＳ Ｐゴシック" panose="020B0600070205080204" pitchFamily="50" charset="-128"/>
            </a:endParaRPr>
          </a:p>
          <a:p>
            <a:pPr eaLnBrk="1" hangingPunct="1">
              <a:buFont typeface="Wingdings" panose="05000000000000000000" pitchFamily="2" charset="2"/>
              <a:buNone/>
              <a:defRPr/>
            </a:pPr>
            <a:r>
              <a:rPr lang="ja-JP" altLang="en-US" sz="1200" dirty="0">
                <a:latin typeface="ＭＳ Ｐゴシック" panose="020B0600070205080204" pitchFamily="50" charset="-128"/>
              </a:rPr>
              <a:t>２ 母集団名簿（調査名簿）作成</a:t>
            </a:r>
            <a:endParaRPr lang="en-US" altLang="ja-JP" sz="1200" dirty="0">
              <a:latin typeface="ＭＳ Ｐゴシック" panose="020B0600070205080204" pitchFamily="50" charset="-128"/>
            </a:endParaRPr>
          </a:p>
          <a:p>
            <a:pPr eaLnBrk="1" hangingPunct="1">
              <a:buFont typeface="Wingdings" panose="05000000000000000000" pitchFamily="2" charset="2"/>
              <a:buNone/>
              <a:defRPr/>
            </a:pPr>
            <a:r>
              <a:rPr lang="ja-JP" altLang="en-US" sz="1200" dirty="0">
                <a:latin typeface="ＭＳ Ｐゴシック" panose="020B0600070205080204" pitchFamily="50" charset="-128"/>
              </a:rPr>
              <a:t>３ 標本抽出方法（サンプリング方法）確認</a:t>
            </a:r>
            <a:endParaRPr lang="en-US" altLang="ja-JP" sz="1200" dirty="0">
              <a:latin typeface="ＭＳ Ｐゴシック" panose="020B0600070205080204" pitchFamily="50" charset="-128"/>
            </a:endParaRPr>
          </a:p>
          <a:p>
            <a:pPr eaLnBrk="1" hangingPunct="1">
              <a:buFont typeface="Wingdings" panose="05000000000000000000" pitchFamily="2" charset="2"/>
              <a:buNone/>
              <a:defRPr/>
            </a:pPr>
            <a:r>
              <a:rPr lang="ja-JP" altLang="en-US" sz="1200" dirty="0">
                <a:latin typeface="ＭＳ Ｐゴシック" panose="020B0600070205080204" pitchFamily="50" charset="-128"/>
              </a:rPr>
              <a:t>４ 回収標本分布（回収率等）想定</a:t>
            </a:r>
            <a:endParaRPr lang="en-US" altLang="ja-JP" sz="1200" dirty="0">
              <a:latin typeface="ＭＳ Ｐゴシック" panose="020B0600070205080204" pitchFamily="50" charset="-128"/>
            </a:endParaRPr>
          </a:p>
          <a:p>
            <a:pPr eaLnBrk="1" hangingPunct="1">
              <a:buFont typeface="Wingdings" panose="05000000000000000000" pitchFamily="2" charset="2"/>
              <a:buNone/>
              <a:defRPr/>
            </a:pPr>
            <a:r>
              <a:rPr lang="ja-JP" altLang="en-US" sz="1200" dirty="0">
                <a:latin typeface="ＭＳ Ｐゴシック" panose="020B0600070205080204" pitchFamily="50" charset="-128"/>
              </a:rPr>
              <a:t>５ 調査票の設計（調査票の内容検討、テスト調査で事前確認）</a:t>
            </a:r>
            <a:endParaRPr lang="en-US" altLang="ja-JP" sz="1200" dirty="0">
              <a:latin typeface="ＭＳ Ｐゴシック" panose="020B0600070205080204" pitchFamily="50" charset="-128"/>
            </a:endParaRPr>
          </a:p>
          <a:p>
            <a:pPr eaLnBrk="1" hangingPunct="1">
              <a:buFont typeface="Wingdings" panose="05000000000000000000" pitchFamily="2" charset="2"/>
              <a:buNone/>
              <a:defRPr/>
            </a:pPr>
            <a:r>
              <a:rPr lang="ja-JP" altLang="en-US" sz="1200" dirty="0">
                <a:latin typeface="ＭＳ Ｐゴシック" panose="020B0600070205080204" pitchFamily="50" charset="-128"/>
              </a:rPr>
              <a:t>６ 調査方法の確認（オンライン調査、郵送調査など）</a:t>
            </a:r>
            <a:endParaRPr lang="en-US" altLang="ja-JP" sz="1200" dirty="0">
              <a:latin typeface="ＭＳ Ｐゴシック" panose="020B0600070205080204" pitchFamily="50" charset="-128"/>
            </a:endParaRPr>
          </a:p>
          <a:p>
            <a:pPr eaLnBrk="1" hangingPunct="1">
              <a:buFont typeface="Wingdings" panose="05000000000000000000" pitchFamily="2" charset="2"/>
              <a:buNone/>
              <a:defRPr/>
            </a:pPr>
            <a:r>
              <a:rPr lang="ja-JP" altLang="en-US" sz="1200" dirty="0">
                <a:latin typeface="ＭＳ Ｐゴシック" panose="020B0600070205080204" pitchFamily="50" charset="-128"/>
              </a:rPr>
              <a:t>７ 集計方法（統計表、集計表）の確認</a:t>
            </a:r>
            <a:endParaRPr lang="en-US" altLang="ja-JP" sz="1200" dirty="0">
              <a:latin typeface="ＭＳ Ｐゴシック" panose="020B0600070205080204" pitchFamily="50" charset="-128"/>
            </a:endParaRPr>
          </a:p>
          <a:p>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82790514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750296" indent="-750296" eaLnBrk="1" hangingPunct="1">
              <a:buNone/>
              <a:defRPr/>
            </a:pPr>
            <a:r>
              <a:rPr lang="ja-JP" altLang="en-US" sz="1200" dirty="0">
                <a:solidFill>
                  <a:srgbClr val="002060"/>
                </a:solidFill>
                <a:latin typeface="+mn-ea"/>
                <a:ea typeface="+mn-ea"/>
              </a:rPr>
              <a:t>統計を正しく使うためのポイントは次のとおりです。</a:t>
            </a:r>
            <a:endParaRPr lang="en-US" altLang="ja-JP" dirty="0">
              <a:latin typeface="+mn-ea"/>
            </a:endParaRPr>
          </a:p>
          <a:p>
            <a:pPr marL="750296" indent="-750296" eaLnBrk="1" hangingPunct="1">
              <a:buNone/>
              <a:defRPr/>
            </a:pPr>
            <a:r>
              <a:rPr lang="ja-JP" altLang="en-US" dirty="0">
                <a:latin typeface="+mn-ea"/>
              </a:rPr>
              <a:t>・統計の範囲を正しく知ること、</a:t>
            </a:r>
            <a:r>
              <a:rPr lang="ja-JP" altLang="en-US" sz="1200" dirty="0">
                <a:latin typeface="+mn-ea"/>
              </a:rPr>
              <a:t>統計の調査対象、調査項目を確認します。</a:t>
            </a:r>
          </a:p>
          <a:p>
            <a:pPr marL="750296" indent="-750296" eaLnBrk="1" hangingPunct="1">
              <a:buNone/>
              <a:defRPr/>
            </a:pPr>
            <a:r>
              <a:rPr lang="ja-JP" altLang="en-US" dirty="0">
                <a:latin typeface="+mn-ea"/>
              </a:rPr>
              <a:t>・項目の定義を正確に知ること</a:t>
            </a:r>
          </a:p>
          <a:p>
            <a:pPr marL="750296" indent="-750296" eaLnBrk="1" hangingPunct="1">
              <a:buFont typeface="Wingdings" panose="05000000000000000000" pitchFamily="2" charset="2"/>
              <a:buNone/>
              <a:defRPr/>
            </a:pPr>
            <a:r>
              <a:rPr lang="ja-JP" altLang="en-US" dirty="0">
                <a:latin typeface="+mn-ea"/>
              </a:rPr>
              <a:t>・統計の作成方法の特徴を知ること</a:t>
            </a:r>
          </a:p>
          <a:p>
            <a:pPr marL="750296" indent="-750296" eaLnBrk="1" hangingPunct="1">
              <a:buFont typeface="Wingdings" panose="05000000000000000000" pitchFamily="2" charset="2"/>
              <a:buNone/>
              <a:defRPr/>
            </a:pPr>
            <a:r>
              <a:rPr lang="ja-JP" altLang="en-US" dirty="0">
                <a:latin typeface="+mn-ea"/>
              </a:rPr>
              <a:t>　</a:t>
            </a:r>
            <a:r>
              <a:rPr lang="ja-JP" altLang="en-US" sz="1200" dirty="0">
                <a:latin typeface="+mn-ea"/>
              </a:rPr>
              <a:t>データの収集方法が複数ある場合、統計の作成方法が変化する場合を確認します。</a:t>
            </a:r>
          </a:p>
          <a:p>
            <a:pPr marL="750296" indent="-750296" eaLnBrk="1" hangingPunct="1">
              <a:buFont typeface="Wingdings" panose="05000000000000000000" pitchFamily="2" charset="2"/>
              <a:buNone/>
              <a:defRPr/>
            </a:pPr>
            <a:r>
              <a:rPr lang="ja-JP" altLang="en-US" dirty="0">
                <a:latin typeface="+mn-ea"/>
              </a:rPr>
              <a:t>・統計の時点を正確に知ること</a:t>
            </a:r>
          </a:p>
          <a:p>
            <a:pPr marL="750296" indent="-750296" eaLnBrk="1" hangingPunct="1">
              <a:buFont typeface="Wingdings" panose="05000000000000000000" pitchFamily="2" charset="2"/>
              <a:buNone/>
              <a:defRPr/>
            </a:pPr>
            <a:r>
              <a:rPr lang="ja-JP" altLang="en-US" dirty="0">
                <a:latin typeface="+mn-ea"/>
              </a:rPr>
              <a:t>　</a:t>
            </a:r>
            <a:r>
              <a:rPr lang="ja-JP" altLang="en-US" sz="1200" dirty="0">
                <a:latin typeface="+mn-ea"/>
              </a:rPr>
              <a:t>静態統計と動態統計、時点による影響を確認します。</a:t>
            </a:r>
          </a:p>
          <a:p>
            <a:pPr marL="750296" indent="-750296" eaLnBrk="1" hangingPunct="1">
              <a:buFont typeface="Wingdings" panose="05000000000000000000" pitchFamily="2" charset="2"/>
              <a:buNone/>
              <a:defRPr/>
            </a:pPr>
            <a:r>
              <a:rPr lang="ja-JP" altLang="en-US" sz="1800" dirty="0">
                <a:latin typeface="+mn-ea"/>
              </a:rPr>
              <a:t>　</a:t>
            </a:r>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39926411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Font typeface="Wingdings" panose="05000000000000000000" pitchFamily="2" charset="2"/>
              <a:buNone/>
              <a:defRPr/>
            </a:pPr>
            <a:r>
              <a:rPr lang="ja-JP" altLang="en-US" sz="1200" dirty="0">
                <a:solidFill>
                  <a:schemeClr val="tx1"/>
                </a:solidFill>
                <a:latin typeface="+mn-ea"/>
                <a:ea typeface="+mn-ea"/>
              </a:rPr>
              <a:t>調査方法の具体的な検討事項は次のとおりです。</a:t>
            </a:r>
            <a:endParaRPr lang="en-US" altLang="ja-JP" dirty="0">
              <a:latin typeface="+mn-ea"/>
            </a:endParaRPr>
          </a:p>
          <a:p>
            <a:pPr marL="0" indent="0">
              <a:buFont typeface="Wingdings" panose="05000000000000000000" pitchFamily="2" charset="2"/>
              <a:buNone/>
              <a:defRPr/>
            </a:pPr>
            <a:r>
              <a:rPr lang="ja-JP" altLang="en-US" dirty="0">
                <a:latin typeface="+mn-ea"/>
              </a:rPr>
              <a:t>１ 調査方法　郵送、調査員手渡し、</a:t>
            </a:r>
            <a:r>
              <a:rPr lang="en-US" altLang="ja-JP" dirty="0">
                <a:latin typeface="+mn-ea"/>
              </a:rPr>
              <a:t>WEB(</a:t>
            </a:r>
            <a:r>
              <a:rPr lang="ja-JP" altLang="en-US" dirty="0">
                <a:latin typeface="+mn-ea"/>
              </a:rPr>
              <a:t>オンライン）</a:t>
            </a:r>
            <a:endParaRPr lang="en-US" altLang="ja-JP" dirty="0">
              <a:latin typeface="+mn-ea"/>
            </a:endParaRPr>
          </a:p>
          <a:p>
            <a:pPr marL="0" indent="0">
              <a:buFont typeface="Wingdings" panose="05000000000000000000" pitchFamily="2" charset="2"/>
              <a:buNone/>
              <a:defRPr/>
            </a:pPr>
            <a:r>
              <a:rPr lang="ja-JP" altLang="en-US" dirty="0">
                <a:latin typeface="+mn-ea"/>
              </a:rPr>
              <a:t>２ サンプル数の確保</a:t>
            </a:r>
            <a:r>
              <a:rPr lang="en-US" altLang="ja-JP" dirty="0">
                <a:latin typeface="+mn-ea"/>
              </a:rPr>
              <a:t>(300</a:t>
            </a:r>
            <a:r>
              <a:rPr lang="ja-JP" altLang="en-US" dirty="0">
                <a:latin typeface="+mn-ea"/>
              </a:rPr>
              <a:t>～</a:t>
            </a:r>
            <a:r>
              <a:rPr lang="en-US" altLang="ja-JP" dirty="0">
                <a:latin typeface="+mn-ea"/>
              </a:rPr>
              <a:t>400</a:t>
            </a:r>
            <a:r>
              <a:rPr lang="ja-JP" altLang="en-US" dirty="0">
                <a:latin typeface="+mn-ea"/>
              </a:rPr>
              <a:t>以上）　</a:t>
            </a:r>
            <a:endParaRPr lang="en-US" altLang="ja-JP" dirty="0">
              <a:latin typeface="+mn-ea"/>
            </a:endParaRPr>
          </a:p>
          <a:p>
            <a:pPr marL="0" indent="0">
              <a:buFont typeface="Wingdings" panose="05000000000000000000" pitchFamily="2" charset="2"/>
              <a:buNone/>
              <a:defRPr/>
            </a:pPr>
            <a:r>
              <a:rPr lang="ja-JP" altLang="en-US" dirty="0">
                <a:latin typeface="+mn-ea"/>
              </a:rPr>
              <a:t>　母集団のサイズ、必要サンプル数</a:t>
            </a:r>
            <a:endParaRPr lang="en-US" altLang="ja-JP" dirty="0">
              <a:latin typeface="+mn-ea"/>
            </a:endParaRPr>
          </a:p>
          <a:p>
            <a:pPr marL="0" indent="0">
              <a:buFont typeface="Wingdings" panose="05000000000000000000" pitchFamily="2" charset="2"/>
              <a:buNone/>
              <a:defRPr/>
            </a:pPr>
            <a:r>
              <a:rPr lang="ja-JP" altLang="en-US" dirty="0">
                <a:latin typeface="+mn-ea"/>
              </a:rPr>
              <a:t>３ フェイス項目</a:t>
            </a:r>
            <a:r>
              <a:rPr lang="en-US" altLang="ja-JP" dirty="0">
                <a:latin typeface="+mn-ea"/>
              </a:rPr>
              <a:t>(</a:t>
            </a:r>
            <a:r>
              <a:rPr lang="ja-JP" altLang="en-US" dirty="0">
                <a:latin typeface="+mn-ea"/>
              </a:rPr>
              <a:t>属性</a:t>
            </a:r>
            <a:r>
              <a:rPr lang="en-US" altLang="ja-JP" dirty="0">
                <a:latin typeface="+mn-ea"/>
              </a:rPr>
              <a:t>)</a:t>
            </a:r>
            <a:r>
              <a:rPr lang="ja-JP" altLang="en-US" dirty="0">
                <a:latin typeface="+mn-ea"/>
              </a:rPr>
              <a:t>・設問項目</a:t>
            </a:r>
            <a:endParaRPr lang="ja-JP" altLang="ja-JP" dirty="0">
              <a:latin typeface="+mn-ea"/>
            </a:endParaRPr>
          </a:p>
          <a:p>
            <a:pPr marL="812800" indent="-812800" eaLnBrk="1" hangingPunct="1">
              <a:lnSpc>
                <a:spcPct val="90000"/>
              </a:lnSpc>
              <a:buFont typeface="Wingdings" panose="05000000000000000000" pitchFamily="2" charset="2"/>
              <a:buNone/>
              <a:defRPr/>
            </a:pPr>
            <a:r>
              <a:rPr lang="ja-JP" altLang="en-US" dirty="0">
                <a:latin typeface="+mn-ea"/>
              </a:rPr>
              <a:t>　フェイス項目集計による母集団との確認</a:t>
            </a:r>
            <a:endParaRPr lang="en-US" altLang="ja-JP" dirty="0">
              <a:latin typeface="+mn-ea"/>
            </a:endParaRPr>
          </a:p>
          <a:p>
            <a:pPr marL="812800" indent="-812800" eaLnBrk="1" hangingPunct="1">
              <a:lnSpc>
                <a:spcPct val="90000"/>
              </a:lnSpc>
              <a:buFont typeface="Wingdings" panose="05000000000000000000" pitchFamily="2" charset="2"/>
              <a:buNone/>
              <a:defRPr/>
            </a:pPr>
            <a:r>
              <a:rPr lang="ja-JP" altLang="en-US" dirty="0">
                <a:latin typeface="+mn-ea"/>
              </a:rPr>
              <a:t>　仮説の設定、分析項目の設定</a:t>
            </a:r>
            <a:endParaRPr lang="en-US" altLang="ja-JP" dirty="0">
              <a:latin typeface="+mn-ea"/>
            </a:endParaRPr>
          </a:p>
          <a:p>
            <a:pPr marL="812800" indent="-812800" eaLnBrk="1" hangingPunct="1">
              <a:lnSpc>
                <a:spcPct val="90000"/>
              </a:lnSpc>
              <a:buFont typeface="Wingdings" panose="05000000000000000000" pitchFamily="2" charset="2"/>
              <a:buNone/>
              <a:defRPr/>
            </a:pPr>
            <a:r>
              <a:rPr lang="ja-JP" altLang="en-US" dirty="0">
                <a:latin typeface="+mn-ea"/>
              </a:rPr>
              <a:t>４ 審査・集計・分析</a:t>
            </a:r>
            <a:endParaRPr lang="en-US" altLang="ja-JP" dirty="0">
              <a:latin typeface="+mn-ea"/>
            </a:endParaRPr>
          </a:p>
          <a:p>
            <a:pPr marL="812800" indent="-812800" eaLnBrk="1" hangingPunct="1">
              <a:lnSpc>
                <a:spcPct val="90000"/>
              </a:lnSpc>
              <a:buFont typeface="Wingdings" panose="05000000000000000000" pitchFamily="2" charset="2"/>
              <a:buNone/>
              <a:defRPr/>
            </a:pPr>
            <a:r>
              <a:rPr lang="ja-JP" altLang="en-US" dirty="0">
                <a:latin typeface="+mn-ea"/>
              </a:rPr>
              <a:t>　　集計表、審査事項、概要目次</a:t>
            </a:r>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32319630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buFont typeface="Wingdings" panose="05000000000000000000" pitchFamily="2" charset="2"/>
              <a:buNone/>
              <a:defRPr/>
            </a:pPr>
            <a:r>
              <a:rPr lang="ja-JP" altLang="en-US" sz="1200" dirty="0">
                <a:solidFill>
                  <a:schemeClr val="tx1"/>
                </a:solidFill>
                <a:latin typeface="+mn-ea"/>
                <a:ea typeface="+mn-ea"/>
              </a:rPr>
              <a:t>直接調査法は、統計調査のよる作成データです。</a:t>
            </a:r>
            <a:endParaRPr lang="en-US" altLang="ja-JP" dirty="0">
              <a:latin typeface="+mn-ea"/>
            </a:endParaRPr>
          </a:p>
          <a:p>
            <a:pPr eaLnBrk="1" hangingPunct="1">
              <a:buFont typeface="Wingdings" panose="05000000000000000000" pitchFamily="2" charset="2"/>
              <a:buNone/>
              <a:defRPr/>
            </a:pPr>
            <a:r>
              <a:rPr lang="ja-JP" altLang="en-US" dirty="0">
                <a:latin typeface="+mn-ea"/>
              </a:rPr>
              <a:t>記入方法は次のとおりです。</a:t>
            </a:r>
            <a:endParaRPr lang="en-US" altLang="ja-JP" dirty="0">
              <a:latin typeface="+mn-ea"/>
            </a:endParaRPr>
          </a:p>
          <a:p>
            <a:pPr eaLnBrk="1" hangingPunct="1">
              <a:buFont typeface="Wingdings" panose="05000000000000000000" pitchFamily="2" charset="2"/>
              <a:buNone/>
              <a:defRPr/>
            </a:pPr>
            <a:r>
              <a:rPr lang="ja-JP" altLang="en-US" dirty="0">
                <a:latin typeface="+mn-ea"/>
              </a:rPr>
              <a:t>・自計方式は、調査対象者に調査票へ直接記入する方法です。</a:t>
            </a:r>
            <a:endParaRPr lang="en-US" altLang="ja-JP" dirty="0">
              <a:latin typeface="+mn-ea"/>
            </a:endParaRPr>
          </a:p>
          <a:p>
            <a:pPr eaLnBrk="1" hangingPunct="1">
              <a:buFont typeface="Wingdings" panose="05000000000000000000" pitchFamily="2" charset="2"/>
              <a:buNone/>
              <a:defRPr/>
            </a:pPr>
            <a:r>
              <a:rPr lang="ja-JP" altLang="en-US" dirty="0">
                <a:latin typeface="+mn-ea"/>
              </a:rPr>
              <a:t>・他計方式は、調査実施者が調査対象者から聞き取る方法で必要な情報を収集する方法です。</a:t>
            </a:r>
            <a:endParaRPr lang="en-US" altLang="ja-JP" dirty="0">
              <a:latin typeface="+mn-ea"/>
            </a:endParaRPr>
          </a:p>
          <a:p>
            <a:pPr eaLnBrk="1" hangingPunct="1">
              <a:buFont typeface="Wingdings" panose="05000000000000000000" pitchFamily="2" charset="2"/>
              <a:buNone/>
              <a:defRPr/>
            </a:pPr>
            <a:r>
              <a:rPr lang="ja-JP" altLang="en-US" dirty="0">
                <a:latin typeface="+mn-ea"/>
              </a:rPr>
              <a:t>調査方法には、次の方法があります。</a:t>
            </a:r>
            <a:endParaRPr lang="en-US" altLang="ja-JP" dirty="0">
              <a:latin typeface="+mn-ea"/>
            </a:endParaRPr>
          </a:p>
          <a:p>
            <a:pPr eaLnBrk="1" hangingPunct="1">
              <a:buFont typeface="Wingdings" panose="05000000000000000000" pitchFamily="2" charset="2"/>
              <a:buNone/>
              <a:defRPr/>
            </a:pPr>
            <a:r>
              <a:rPr lang="ja-JP" altLang="en-US" dirty="0">
                <a:latin typeface="+mn-ea"/>
              </a:rPr>
              <a:t>・全数調査（悉皆調査）には、国勢調査、経済センサスなどがあり、</a:t>
            </a:r>
            <a:r>
              <a:rPr lang="ja-JP" altLang="en-US" sz="1100" dirty="0">
                <a:latin typeface="+mn-ea"/>
              </a:rPr>
              <a:t>詳細かつ正確な数字が求められる調査です。</a:t>
            </a:r>
            <a:endParaRPr lang="en-US" altLang="ja-JP" sz="1100" dirty="0">
              <a:latin typeface="+mn-ea"/>
            </a:endParaRPr>
          </a:p>
          <a:p>
            <a:pPr eaLnBrk="1" hangingPunct="1">
              <a:buFont typeface="Wingdings" panose="05000000000000000000" pitchFamily="2" charset="2"/>
              <a:buNone/>
              <a:defRPr/>
            </a:pPr>
            <a:r>
              <a:rPr lang="ja-JP" altLang="en-US" dirty="0">
                <a:latin typeface="+mn-ea"/>
              </a:rPr>
              <a:t>・標本調査（サンプル調査）には、家計調査、労働力調査などがあり、</a:t>
            </a:r>
            <a:r>
              <a:rPr lang="ja-JP" altLang="en-US" sz="1100" dirty="0">
                <a:latin typeface="+mn-ea"/>
              </a:rPr>
              <a:t>短期間の周期で継続して行われる調査です。</a:t>
            </a:r>
            <a:endParaRPr lang="ja-JP" altLang="ja-JP" sz="1100" dirty="0">
              <a:latin typeface="+mn-ea"/>
            </a:endParaRPr>
          </a:p>
          <a:p>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14106007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buFont typeface="Wingdings" panose="05000000000000000000" pitchFamily="2" charset="2"/>
              <a:buNone/>
              <a:defRPr/>
            </a:pPr>
            <a:r>
              <a:rPr lang="ja-JP" altLang="en-US" sz="1400" dirty="0">
                <a:solidFill>
                  <a:schemeClr val="tx1"/>
                </a:solidFill>
                <a:latin typeface="+mn-ea"/>
                <a:ea typeface="+mn-ea"/>
              </a:rPr>
              <a:t>間接調査法は、</a:t>
            </a:r>
            <a:r>
              <a:rPr lang="ja-JP" altLang="en-US" sz="1200" dirty="0">
                <a:solidFill>
                  <a:schemeClr val="tx1"/>
                </a:solidFill>
                <a:latin typeface="+mn-ea"/>
                <a:ea typeface="+mn-ea"/>
              </a:rPr>
              <a:t>業務統計や加工統計の作成データです。</a:t>
            </a:r>
            <a:endParaRPr lang="en-US" altLang="ja-JP" dirty="0">
              <a:latin typeface="+mn-ea"/>
            </a:endParaRPr>
          </a:p>
          <a:p>
            <a:pPr eaLnBrk="1" hangingPunct="1">
              <a:buFont typeface="Wingdings" panose="05000000000000000000" pitchFamily="2" charset="2"/>
              <a:buNone/>
              <a:defRPr/>
            </a:pPr>
            <a:r>
              <a:rPr lang="ja-JP" altLang="en-US" dirty="0">
                <a:latin typeface="+mn-ea"/>
              </a:rPr>
              <a:t>・行政記録等の転用で作成です。行政事務の過程で得られた行政記録からの転用で、業務統計では、人口動態統計、建設着工統計、貿易統計などがあります。</a:t>
            </a:r>
            <a:endParaRPr lang="en-US" altLang="ja-JP" dirty="0">
              <a:latin typeface="+mn-ea"/>
            </a:endParaRPr>
          </a:p>
          <a:p>
            <a:pPr eaLnBrk="1" hangingPunct="1">
              <a:buFont typeface="Wingdings" panose="05000000000000000000" pitchFamily="2" charset="2"/>
              <a:buNone/>
              <a:defRPr/>
            </a:pPr>
            <a:r>
              <a:rPr lang="ja-JP" altLang="en-US" dirty="0">
                <a:latin typeface="+mn-ea"/>
              </a:rPr>
              <a:t>・推計データで、一次統計の加工処理で作成です。二次統計の国民経済計算（</a:t>
            </a:r>
            <a:r>
              <a:rPr lang="en-US" altLang="ja-JP" dirty="0">
                <a:latin typeface="+mn-ea"/>
              </a:rPr>
              <a:t>GDP)</a:t>
            </a:r>
            <a:r>
              <a:rPr lang="ja-JP" altLang="en-US" dirty="0">
                <a:latin typeface="+mn-ea"/>
              </a:rPr>
              <a:t>、産業連関表、鉱工業指数などがあります。</a:t>
            </a:r>
            <a:endParaRPr lang="en-US" altLang="ja-JP" dirty="0">
              <a:latin typeface="+mn-ea"/>
            </a:endParaRPr>
          </a:p>
          <a:p>
            <a:pPr eaLnBrk="1" hangingPunct="1">
              <a:buFont typeface="Wingdings" panose="05000000000000000000" pitchFamily="2" charset="2"/>
              <a:buNone/>
              <a:defRPr/>
            </a:pPr>
            <a:r>
              <a:rPr lang="ja-JP" altLang="en-US" dirty="0">
                <a:latin typeface="+mn-ea"/>
              </a:rPr>
              <a:t>　</a:t>
            </a:r>
            <a:endParaRPr lang="en-US" altLang="ja-JP" dirty="0">
              <a:latin typeface="+mn-ea"/>
            </a:endParaRPr>
          </a:p>
          <a:p>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35238387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Font typeface="Wingdings" panose="05000000000000000000" pitchFamily="2" charset="2"/>
              <a:buNone/>
              <a:defRPr/>
            </a:pPr>
            <a:r>
              <a:rPr lang="ja-JP" altLang="en-US" sz="1200" dirty="0">
                <a:solidFill>
                  <a:schemeClr val="tx2">
                    <a:lumMod val="75000"/>
                  </a:schemeClr>
                </a:solidFill>
                <a:latin typeface="+mn-ea"/>
                <a:ea typeface="+mn-ea"/>
              </a:rPr>
              <a:t>調査員向け調査実施上の留意点は次のとおりです。</a:t>
            </a:r>
            <a:endParaRPr lang="en-US" altLang="ja-JP" dirty="0">
              <a:latin typeface="+mn-ea"/>
            </a:endParaRPr>
          </a:p>
          <a:p>
            <a:pPr marL="0" indent="0">
              <a:buFont typeface="Wingdings" panose="05000000000000000000" pitchFamily="2" charset="2"/>
              <a:buNone/>
              <a:defRPr/>
            </a:pPr>
            <a:r>
              <a:rPr lang="ja-JP" altLang="en-US" dirty="0">
                <a:latin typeface="+mn-ea"/>
              </a:rPr>
              <a:t>・調査方法・調査地点を確認し、</a:t>
            </a:r>
            <a:r>
              <a:rPr lang="ja-JP" altLang="en-US" sz="1200" dirty="0">
                <a:latin typeface="+mn-ea"/>
              </a:rPr>
              <a:t>地域性やカテゴリ等代表性を検討します。</a:t>
            </a:r>
            <a:endParaRPr lang="en-US" altLang="ja-JP" sz="1200" dirty="0">
              <a:latin typeface="+mn-ea"/>
            </a:endParaRPr>
          </a:p>
          <a:p>
            <a:pPr marL="0" indent="0">
              <a:buFont typeface="Wingdings" panose="05000000000000000000" pitchFamily="2" charset="2"/>
              <a:buNone/>
              <a:defRPr/>
            </a:pPr>
            <a:r>
              <a:rPr lang="ja-JP" altLang="en-US" dirty="0">
                <a:latin typeface="+mn-ea"/>
              </a:rPr>
              <a:t>・</a:t>
            </a:r>
            <a:r>
              <a:rPr lang="ja-JP" altLang="en-US" u="sng" dirty="0">
                <a:latin typeface="+mn-ea"/>
              </a:rPr>
              <a:t>サンプル数　</a:t>
            </a:r>
            <a:r>
              <a:rPr lang="en-US" altLang="ja-JP" u="sng" dirty="0">
                <a:latin typeface="+mn-ea"/>
              </a:rPr>
              <a:t>400</a:t>
            </a:r>
            <a:r>
              <a:rPr lang="ja-JP" altLang="en-US" u="sng" dirty="0">
                <a:latin typeface="+mn-ea"/>
              </a:rPr>
              <a:t>以上確保（目標）</a:t>
            </a:r>
            <a:r>
              <a:rPr lang="ja-JP" altLang="en-US" dirty="0">
                <a:latin typeface="+mn-ea"/>
              </a:rPr>
              <a:t>　とし、</a:t>
            </a:r>
            <a:r>
              <a:rPr lang="ja-JP" altLang="en-US" sz="1200" dirty="0">
                <a:latin typeface="+mn-ea"/>
              </a:rPr>
              <a:t>母集団のサイズと必要サンプル数比較検討します。</a:t>
            </a:r>
            <a:endParaRPr lang="en-US" altLang="ja-JP" sz="1200" dirty="0">
              <a:latin typeface="+mn-ea"/>
            </a:endParaRPr>
          </a:p>
          <a:p>
            <a:pPr marL="0" indent="0">
              <a:buFont typeface="Wingdings" panose="05000000000000000000" pitchFamily="2" charset="2"/>
              <a:buNone/>
              <a:defRPr/>
            </a:pPr>
            <a:r>
              <a:rPr lang="ja-JP" altLang="en-US" sz="1200" dirty="0">
                <a:latin typeface="+mn-ea"/>
              </a:rPr>
              <a:t>　複数の調査地点がある場合、調査地点ごとに一定数以上確保（目標）します。</a:t>
            </a:r>
            <a:endParaRPr lang="en-US" altLang="ja-JP" sz="1200" dirty="0">
              <a:latin typeface="+mn-ea"/>
            </a:endParaRPr>
          </a:p>
          <a:p>
            <a:pPr marL="0" indent="0">
              <a:buFont typeface="Wingdings" panose="05000000000000000000" pitchFamily="2" charset="2"/>
              <a:buNone/>
              <a:defRPr/>
            </a:pPr>
            <a:r>
              <a:rPr lang="ja-JP" altLang="en-US" sz="1200" dirty="0">
                <a:latin typeface="+mn-ea"/>
              </a:rPr>
              <a:t>・フェイス項目・設問項目でサンプルの偏りを確認します。たとえば、フェイス項目集計値による母集団との比較（例：</a:t>
            </a:r>
            <a:r>
              <a:rPr lang="en-US" altLang="ja-JP" sz="1200" dirty="0">
                <a:latin typeface="+mn-ea"/>
              </a:rPr>
              <a:t>2</a:t>
            </a:r>
            <a:r>
              <a:rPr lang="ja-JP" altLang="en-US" sz="1200" dirty="0">
                <a:latin typeface="+mn-ea"/>
              </a:rPr>
              <a:t>割以下の乖離）により確認します。</a:t>
            </a:r>
            <a:endParaRPr lang="en-US" altLang="ja-JP" sz="1200" dirty="0">
              <a:latin typeface="+mn-ea"/>
            </a:endParaRPr>
          </a:p>
          <a:p>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15340249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buFont typeface="Wingdings" panose="05000000000000000000" pitchFamily="2" charset="2"/>
              <a:buNone/>
            </a:pPr>
            <a:r>
              <a:rPr lang="ja-JP" altLang="en-US" sz="1200" dirty="0">
                <a:solidFill>
                  <a:schemeClr val="tx1"/>
                </a:solidFill>
                <a:latin typeface="ＭＳ Ｐゴシック" panose="020B0600070205080204" pitchFamily="50" charset="-128"/>
              </a:rPr>
              <a:t>２ 調査票の設計・審査・集計</a:t>
            </a:r>
            <a:endParaRPr lang="en-US" altLang="ja-JP" sz="1200" dirty="0">
              <a:solidFill>
                <a:schemeClr val="tx1"/>
              </a:solidFill>
              <a:latin typeface="ＭＳ Ｐゴシック" panose="020B0600070205080204" pitchFamily="50" charset="-128"/>
            </a:endParaRPr>
          </a:p>
          <a:p>
            <a:pPr eaLnBrk="1" hangingPunct="1">
              <a:buFont typeface="Wingdings" panose="05000000000000000000" pitchFamily="2" charset="2"/>
              <a:buNone/>
            </a:pPr>
            <a:r>
              <a:rPr lang="ja-JP" altLang="en-US" sz="1200" dirty="0">
                <a:solidFill>
                  <a:schemeClr val="tx1"/>
                </a:solidFill>
                <a:latin typeface="ＭＳ Ｐゴシック" panose="020B0600070205080204" pitchFamily="50" charset="-128"/>
              </a:rPr>
              <a:t>アンケート調査票の設計について説明します。</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フェイス項目は、性別、年齢など属性に関する質問で、クロス集計、仮説にかかわる項目です。</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質問項目には、選択回答と自由記入があります。</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質問文には、意識を問う設問で、評価、意見、興味、意思などを問う設問です。</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　事実を問う設問で、現在の状況、過去の経験、知識などを問う設問です。</a:t>
            </a:r>
          </a:p>
          <a:p>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1344525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0FD4ABA3-F829-432D-97FF-A534115F614F}"/>
              </a:ext>
            </a:extLst>
          </p:cNvPr>
          <p:cNvGrpSpPr>
            <a:grpSpLocks/>
          </p:cNvGrpSpPr>
          <p:nvPr/>
        </p:nvGrpSpPr>
        <p:grpSpPr bwMode="auto">
          <a:xfrm>
            <a:off x="0" y="2438400"/>
            <a:ext cx="9009063" cy="1052513"/>
            <a:chOff x="0" y="1536"/>
            <a:chExt cx="5675" cy="663"/>
          </a:xfrm>
        </p:grpSpPr>
        <p:grpSp>
          <p:nvGrpSpPr>
            <p:cNvPr id="5" name="Group 3">
              <a:extLst>
                <a:ext uri="{FF2B5EF4-FFF2-40B4-BE49-F238E27FC236}">
                  <a16:creationId xmlns:a16="http://schemas.microsoft.com/office/drawing/2014/main" id="{42CB8CF1-5B21-4EF5-A51B-6FF0F595C2E3}"/>
                </a:ext>
              </a:extLst>
            </p:cNvPr>
            <p:cNvGrpSpPr>
              <a:grpSpLocks/>
            </p:cNvGrpSpPr>
            <p:nvPr/>
          </p:nvGrpSpPr>
          <p:grpSpPr bwMode="auto">
            <a:xfrm>
              <a:off x="185" y="1604"/>
              <a:ext cx="449" cy="299"/>
              <a:chOff x="720" y="336"/>
              <a:chExt cx="624" cy="432"/>
            </a:xfrm>
          </p:grpSpPr>
          <p:sp>
            <p:nvSpPr>
              <p:cNvPr id="12" name="Rectangle 4">
                <a:extLst>
                  <a:ext uri="{FF2B5EF4-FFF2-40B4-BE49-F238E27FC236}">
                    <a16:creationId xmlns:a16="http://schemas.microsoft.com/office/drawing/2014/main" id="{CB699EFB-7F17-436B-B496-03EC8F7C6E13}"/>
                  </a:ext>
                </a:extLst>
              </p:cNvPr>
              <p:cNvSpPr>
                <a:spLocks noChangeArrowheads="1"/>
              </p:cNvSpPr>
              <p:nvPr/>
            </p:nvSpPr>
            <p:spPr bwMode="auto">
              <a:xfrm>
                <a:off x="720" y="336"/>
                <a:ext cx="384" cy="432"/>
              </a:xfrm>
              <a:prstGeom prst="rect">
                <a:avLst/>
              </a:prstGeom>
              <a:solidFill>
                <a:schemeClr val="folHlink"/>
              </a:solidFill>
              <a:ln>
                <a:noFill/>
              </a:ln>
            </p:spPr>
            <p:txBody>
              <a:bodyPr wrap="none" anchor="ctr"/>
              <a:lstStyle>
                <a:lvl1pPr eaLnBrk="0" hangingPunct="0">
                  <a:defRPr kumimoji="1">
                    <a:solidFill>
                      <a:schemeClr val="tx1"/>
                    </a:solidFill>
                    <a:latin typeface="Tahoma" pitchFamily="34" charset="0"/>
                    <a:ea typeface="ＭＳ Ｐゴシック" pitchFamily="50" charset="-128"/>
                  </a:defRPr>
                </a:lvl1pPr>
                <a:lvl2pPr marL="742950" indent="-285750" eaLnBrk="0" hangingPunct="0">
                  <a:defRPr kumimoji="1">
                    <a:solidFill>
                      <a:schemeClr val="tx1"/>
                    </a:solidFill>
                    <a:latin typeface="Tahoma" pitchFamily="34" charset="0"/>
                    <a:ea typeface="ＭＳ Ｐゴシック" pitchFamily="50" charset="-128"/>
                  </a:defRPr>
                </a:lvl2pPr>
                <a:lvl3pPr marL="1143000" indent="-228600" eaLnBrk="0" hangingPunct="0">
                  <a:defRPr kumimoji="1">
                    <a:solidFill>
                      <a:schemeClr val="tx1"/>
                    </a:solidFill>
                    <a:latin typeface="Tahoma" pitchFamily="34" charset="0"/>
                    <a:ea typeface="ＭＳ Ｐゴシック" pitchFamily="50" charset="-128"/>
                  </a:defRPr>
                </a:lvl3pPr>
                <a:lvl4pPr marL="1600200" indent="-228600" eaLnBrk="0" hangingPunct="0">
                  <a:defRPr kumimoji="1">
                    <a:solidFill>
                      <a:schemeClr val="tx1"/>
                    </a:solidFill>
                    <a:latin typeface="Tahoma" pitchFamily="34" charset="0"/>
                    <a:ea typeface="ＭＳ Ｐゴシック" pitchFamily="50" charset="-128"/>
                  </a:defRPr>
                </a:lvl4pPr>
                <a:lvl5pPr marL="2057400" indent="-228600" eaLnBrk="0" hangingPunct="0">
                  <a:defRPr kumimoji="1">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9pPr>
              </a:lstStyle>
              <a:p>
                <a:pPr eaLnBrk="1" hangingPunct="1">
                  <a:defRPr/>
                </a:pPr>
                <a:endParaRPr lang="ja-JP" altLang="en-US"/>
              </a:p>
            </p:txBody>
          </p:sp>
          <p:sp>
            <p:nvSpPr>
              <p:cNvPr id="13" name="Rectangle 5">
                <a:extLst>
                  <a:ext uri="{FF2B5EF4-FFF2-40B4-BE49-F238E27FC236}">
                    <a16:creationId xmlns:a16="http://schemas.microsoft.com/office/drawing/2014/main" id="{F6B52543-54B0-4C92-9C32-38AE2B3A0834}"/>
                  </a:ext>
                </a:extLst>
              </p:cNvPr>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p:spPr>
            <p:txBody>
              <a:bodyPr wrap="none" anchor="ctr"/>
              <a:lstStyle>
                <a:lvl1pPr eaLnBrk="0" hangingPunct="0">
                  <a:defRPr kumimoji="1">
                    <a:solidFill>
                      <a:schemeClr val="tx1"/>
                    </a:solidFill>
                    <a:latin typeface="Tahoma" pitchFamily="34" charset="0"/>
                    <a:ea typeface="ＭＳ Ｐゴシック" pitchFamily="50" charset="-128"/>
                  </a:defRPr>
                </a:lvl1pPr>
                <a:lvl2pPr marL="742950" indent="-285750" eaLnBrk="0" hangingPunct="0">
                  <a:defRPr kumimoji="1">
                    <a:solidFill>
                      <a:schemeClr val="tx1"/>
                    </a:solidFill>
                    <a:latin typeface="Tahoma" pitchFamily="34" charset="0"/>
                    <a:ea typeface="ＭＳ Ｐゴシック" pitchFamily="50" charset="-128"/>
                  </a:defRPr>
                </a:lvl2pPr>
                <a:lvl3pPr marL="1143000" indent="-228600" eaLnBrk="0" hangingPunct="0">
                  <a:defRPr kumimoji="1">
                    <a:solidFill>
                      <a:schemeClr val="tx1"/>
                    </a:solidFill>
                    <a:latin typeface="Tahoma" pitchFamily="34" charset="0"/>
                    <a:ea typeface="ＭＳ Ｐゴシック" pitchFamily="50" charset="-128"/>
                  </a:defRPr>
                </a:lvl3pPr>
                <a:lvl4pPr marL="1600200" indent="-228600" eaLnBrk="0" hangingPunct="0">
                  <a:defRPr kumimoji="1">
                    <a:solidFill>
                      <a:schemeClr val="tx1"/>
                    </a:solidFill>
                    <a:latin typeface="Tahoma" pitchFamily="34" charset="0"/>
                    <a:ea typeface="ＭＳ Ｐゴシック" pitchFamily="50" charset="-128"/>
                  </a:defRPr>
                </a:lvl4pPr>
                <a:lvl5pPr marL="2057400" indent="-228600" eaLnBrk="0" hangingPunct="0">
                  <a:defRPr kumimoji="1">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9pPr>
              </a:lstStyle>
              <a:p>
                <a:pPr eaLnBrk="1" hangingPunct="1">
                  <a:defRPr/>
                </a:pPr>
                <a:endParaRPr lang="ja-JP" altLang="en-US"/>
              </a:p>
            </p:txBody>
          </p:sp>
        </p:grpSp>
        <p:grpSp>
          <p:nvGrpSpPr>
            <p:cNvPr id="6" name="Group 6">
              <a:extLst>
                <a:ext uri="{FF2B5EF4-FFF2-40B4-BE49-F238E27FC236}">
                  <a16:creationId xmlns:a16="http://schemas.microsoft.com/office/drawing/2014/main" id="{DF1D80E5-4BEF-4CBC-944E-AF739F851BD0}"/>
                </a:ext>
              </a:extLst>
            </p:cNvPr>
            <p:cNvGrpSpPr>
              <a:grpSpLocks/>
            </p:cNvGrpSpPr>
            <p:nvPr/>
          </p:nvGrpSpPr>
          <p:grpSpPr bwMode="auto">
            <a:xfrm>
              <a:off x="263" y="1870"/>
              <a:ext cx="466" cy="299"/>
              <a:chOff x="912" y="2640"/>
              <a:chExt cx="672" cy="432"/>
            </a:xfrm>
          </p:grpSpPr>
          <p:sp>
            <p:nvSpPr>
              <p:cNvPr id="10" name="Rectangle 7">
                <a:extLst>
                  <a:ext uri="{FF2B5EF4-FFF2-40B4-BE49-F238E27FC236}">
                    <a16:creationId xmlns:a16="http://schemas.microsoft.com/office/drawing/2014/main" id="{418F5D29-9724-4D9C-8007-B78CECD77538}"/>
                  </a:ext>
                </a:extLst>
              </p:cNvPr>
              <p:cNvSpPr>
                <a:spLocks noChangeArrowheads="1"/>
              </p:cNvSpPr>
              <p:nvPr/>
            </p:nvSpPr>
            <p:spPr bwMode="auto">
              <a:xfrm>
                <a:off x="912" y="2640"/>
                <a:ext cx="384" cy="432"/>
              </a:xfrm>
              <a:prstGeom prst="rect">
                <a:avLst/>
              </a:prstGeom>
              <a:solidFill>
                <a:schemeClr val="accent2"/>
              </a:solidFill>
              <a:ln>
                <a:noFill/>
              </a:ln>
            </p:spPr>
            <p:txBody>
              <a:bodyPr wrap="none" anchor="ctr"/>
              <a:lstStyle>
                <a:lvl1pPr eaLnBrk="0" hangingPunct="0">
                  <a:defRPr kumimoji="1">
                    <a:solidFill>
                      <a:schemeClr val="tx1"/>
                    </a:solidFill>
                    <a:latin typeface="Tahoma" pitchFamily="34" charset="0"/>
                    <a:ea typeface="ＭＳ Ｐゴシック" pitchFamily="50" charset="-128"/>
                  </a:defRPr>
                </a:lvl1pPr>
                <a:lvl2pPr marL="742950" indent="-285750" eaLnBrk="0" hangingPunct="0">
                  <a:defRPr kumimoji="1">
                    <a:solidFill>
                      <a:schemeClr val="tx1"/>
                    </a:solidFill>
                    <a:latin typeface="Tahoma" pitchFamily="34" charset="0"/>
                    <a:ea typeface="ＭＳ Ｐゴシック" pitchFamily="50" charset="-128"/>
                  </a:defRPr>
                </a:lvl2pPr>
                <a:lvl3pPr marL="1143000" indent="-228600" eaLnBrk="0" hangingPunct="0">
                  <a:defRPr kumimoji="1">
                    <a:solidFill>
                      <a:schemeClr val="tx1"/>
                    </a:solidFill>
                    <a:latin typeface="Tahoma" pitchFamily="34" charset="0"/>
                    <a:ea typeface="ＭＳ Ｐゴシック" pitchFamily="50" charset="-128"/>
                  </a:defRPr>
                </a:lvl3pPr>
                <a:lvl4pPr marL="1600200" indent="-228600" eaLnBrk="0" hangingPunct="0">
                  <a:defRPr kumimoji="1">
                    <a:solidFill>
                      <a:schemeClr val="tx1"/>
                    </a:solidFill>
                    <a:latin typeface="Tahoma" pitchFamily="34" charset="0"/>
                    <a:ea typeface="ＭＳ Ｐゴシック" pitchFamily="50" charset="-128"/>
                  </a:defRPr>
                </a:lvl4pPr>
                <a:lvl5pPr marL="2057400" indent="-228600" eaLnBrk="0" hangingPunct="0">
                  <a:defRPr kumimoji="1">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9pPr>
              </a:lstStyle>
              <a:p>
                <a:pPr eaLnBrk="1" hangingPunct="1">
                  <a:defRPr/>
                </a:pPr>
                <a:endParaRPr lang="ja-JP" altLang="en-US"/>
              </a:p>
            </p:txBody>
          </p:sp>
          <p:sp>
            <p:nvSpPr>
              <p:cNvPr id="11" name="Rectangle 8">
                <a:extLst>
                  <a:ext uri="{FF2B5EF4-FFF2-40B4-BE49-F238E27FC236}">
                    <a16:creationId xmlns:a16="http://schemas.microsoft.com/office/drawing/2014/main" id="{75D369B3-68EB-433C-94D5-8B1298020A0A}"/>
                  </a:ext>
                </a:extLst>
              </p:cNvPr>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p:spPr>
            <p:txBody>
              <a:bodyPr wrap="none" anchor="ctr"/>
              <a:lstStyle>
                <a:lvl1pPr eaLnBrk="0" hangingPunct="0">
                  <a:defRPr kumimoji="1">
                    <a:solidFill>
                      <a:schemeClr val="tx1"/>
                    </a:solidFill>
                    <a:latin typeface="Tahoma" pitchFamily="34" charset="0"/>
                    <a:ea typeface="ＭＳ Ｐゴシック" pitchFamily="50" charset="-128"/>
                  </a:defRPr>
                </a:lvl1pPr>
                <a:lvl2pPr marL="742950" indent="-285750" eaLnBrk="0" hangingPunct="0">
                  <a:defRPr kumimoji="1">
                    <a:solidFill>
                      <a:schemeClr val="tx1"/>
                    </a:solidFill>
                    <a:latin typeface="Tahoma" pitchFamily="34" charset="0"/>
                    <a:ea typeface="ＭＳ Ｐゴシック" pitchFamily="50" charset="-128"/>
                  </a:defRPr>
                </a:lvl2pPr>
                <a:lvl3pPr marL="1143000" indent="-228600" eaLnBrk="0" hangingPunct="0">
                  <a:defRPr kumimoji="1">
                    <a:solidFill>
                      <a:schemeClr val="tx1"/>
                    </a:solidFill>
                    <a:latin typeface="Tahoma" pitchFamily="34" charset="0"/>
                    <a:ea typeface="ＭＳ Ｐゴシック" pitchFamily="50" charset="-128"/>
                  </a:defRPr>
                </a:lvl3pPr>
                <a:lvl4pPr marL="1600200" indent="-228600" eaLnBrk="0" hangingPunct="0">
                  <a:defRPr kumimoji="1">
                    <a:solidFill>
                      <a:schemeClr val="tx1"/>
                    </a:solidFill>
                    <a:latin typeface="Tahoma" pitchFamily="34" charset="0"/>
                    <a:ea typeface="ＭＳ Ｐゴシック" pitchFamily="50" charset="-128"/>
                  </a:defRPr>
                </a:lvl4pPr>
                <a:lvl5pPr marL="2057400" indent="-228600" eaLnBrk="0" hangingPunct="0">
                  <a:defRPr kumimoji="1">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9pPr>
              </a:lstStyle>
              <a:p>
                <a:pPr eaLnBrk="1" hangingPunct="1">
                  <a:defRPr/>
                </a:pPr>
                <a:endParaRPr lang="ja-JP" altLang="en-US"/>
              </a:p>
            </p:txBody>
          </p:sp>
        </p:grpSp>
        <p:sp>
          <p:nvSpPr>
            <p:cNvPr id="7" name="Rectangle 9">
              <a:extLst>
                <a:ext uri="{FF2B5EF4-FFF2-40B4-BE49-F238E27FC236}">
                  <a16:creationId xmlns:a16="http://schemas.microsoft.com/office/drawing/2014/main" id="{FB976FA6-5929-431B-A555-3EDE5B3669F5}"/>
                </a:ext>
              </a:extLst>
            </p:cNvPr>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p:spPr>
          <p:txBody>
            <a:bodyPr wrap="none" anchor="ctr"/>
            <a:lstStyle>
              <a:lvl1pPr eaLnBrk="0" hangingPunct="0">
                <a:defRPr kumimoji="1">
                  <a:solidFill>
                    <a:schemeClr val="tx1"/>
                  </a:solidFill>
                  <a:latin typeface="Tahoma" pitchFamily="34" charset="0"/>
                  <a:ea typeface="ＭＳ Ｐゴシック" pitchFamily="50" charset="-128"/>
                </a:defRPr>
              </a:lvl1pPr>
              <a:lvl2pPr marL="742950" indent="-285750" eaLnBrk="0" hangingPunct="0">
                <a:defRPr kumimoji="1">
                  <a:solidFill>
                    <a:schemeClr val="tx1"/>
                  </a:solidFill>
                  <a:latin typeface="Tahoma" pitchFamily="34" charset="0"/>
                  <a:ea typeface="ＭＳ Ｐゴシック" pitchFamily="50" charset="-128"/>
                </a:defRPr>
              </a:lvl2pPr>
              <a:lvl3pPr marL="1143000" indent="-228600" eaLnBrk="0" hangingPunct="0">
                <a:defRPr kumimoji="1">
                  <a:solidFill>
                    <a:schemeClr val="tx1"/>
                  </a:solidFill>
                  <a:latin typeface="Tahoma" pitchFamily="34" charset="0"/>
                  <a:ea typeface="ＭＳ Ｐゴシック" pitchFamily="50" charset="-128"/>
                </a:defRPr>
              </a:lvl3pPr>
              <a:lvl4pPr marL="1600200" indent="-228600" eaLnBrk="0" hangingPunct="0">
                <a:defRPr kumimoji="1">
                  <a:solidFill>
                    <a:schemeClr val="tx1"/>
                  </a:solidFill>
                  <a:latin typeface="Tahoma" pitchFamily="34" charset="0"/>
                  <a:ea typeface="ＭＳ Ｐゴシック" pitchFamily="50" charset="-128"/>
                </a:defRPr>
              </a:lvl4pPr>
              <a:lvl5pPr marL="2057400" indent="-228600" eaLnBrk="0" hangingPunct="0">
                <a:defRPr kumimoji="1">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9pPr>
            </a:lstStyle>
            <a:p>
              <a:pPr eaLnBrk="1" hangingPunct="1">
                <a:defRPr/>
              </a:pPr>
              <a:endParaRPr lang="ja-JP" altLang="en-US"/>
            </a:p>
          </p:txBody>
        </p:sp>
        <p:sp>
          <p:nvSpPr>
            <p:cNvPr id="8" name="Rectangle 10">
              <a:extLst>
                <a:ext uri="{FF2B5EF4-FFF2-40B4-BE49-F238E27FC236}">
                  <a16:creationId xmlns:a16="http://schemas.microsoft.com/office/drawing/2014/main" id="{9CC6215F-33E3-446D-85AF-FCBE89873839}"/>
                </a:ext>
              </a:extLst>
            </p:cNvPr>
            <p:cNvSpPr>
              <a:spLocks noChangeArrowheads="1"/>
            </p:cNvSpPr>
            <p:nvPr/>
          </p:nvSpPr>
          <p:spPr bwMode="auto">
            <a:xfrm>
              <a:off x="400" y="1536"/>
              <a:ext cx="20" cy="663"/>
            </a:xfrm>
            <a:prstGeom prst="rect">
              <a:avLst/>
            </a:prstGeom>
            <a:solidFill>
              <a:schemeClr val="bg2"/>
            </a:solidFill>
            <a:ln>
              <a:noFill/>
            </a:ln>
          </p:spPr>
          <p:txBody>
            <a:bodyPr wrap="none" anchor="ctr"/>
            <a:lstStyle>
              <a:lvl1pPr eaLnBrk="0" hangingPunct="0">
                <a:defRPr kumimoji="1">
                  <a:solidFill>
                    <a:schemeClr val="tx1"/>
                  </a:solidFill>
                  <a:latin typeface="Tahoma" pitchFamily="34" charset="0"/>
                  <a:ea typeface="ＭＳ Ｐゴシック" pitchFamily="50" charset="-128"/>
                </a:defRPr>
              </a:lvl1pPr>
              <a:lvl2pPr marL="742950" indent="-285750" eaLnBrk="0" hangingPunct="0">
                <a:defRPr kumimoji="1">
                  <a:solidFill>
                    <a:schemeClr val="tx1"/>
                  </a:solidFill>
                  <a:latin typeface="Tahoma" pitchFamily="34" charset="0"/>
                  <a:ea typeface="ＭＳ Ｐゴシック" pitchFamily="50" charset="-128"/>
                </a:defRPr>
              </a:lvl2pPr>
              <a:lvl3pPr marL="1143000" indent="-228600" eaLnBrk="0" hangingPunct="0">
                <a:defRPr kumimoji="1">
                  <a:solidFill>
                    <a:schemeClr val="tx1"/>
                  </a:solidFill>
                  <a:latin typeface="Tahoma" pitchFamily="34" charset="0"/>
                  <a:ea typeface="ＭＳ Ｐゴシック" pitchFamily="50" charset="-128"/>
                </a:defRPr>
              </a:lvl3pPr>
              <a:lvl4pPr marL="1600200" indent="-228600" eaLnBrk="0" hangingPunct="0">
                <a:defRPr kumimoji="1">
                  <a:solidFill>
                    <a:schemeClr val="tx1"/>
                  </a:solidFill>
                  <a:latin typeface="Tahoma" pitchFamily="34" charset="0"/>
                  <a:ea typeface="ＭＳ Ｐゴシック" pitchFamily="50" charset="-128"/>
                </a:defRPr>
              </a:lvl4pPr>
              <a:lvl5pPr marL="2057400" indent="-228600" eaLnBrk="0" hangingPunct="0">
                <a:defRPr kumimoji="1">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9pPr>
            </a:lstStyle>
            <a:p>
              <a:pPr eaLnBrk="1" hangingPunct="1">
                <a:defRPr/>
              </a:pPr>
              <a:endParaRPr lang="ja-JP" altLang="en-US"/>
            </a:p>
          </p:txBody>
        </p:sp>
        <p:sp>
          <p:nvSpPr>
            <p:cNvPr id="9" name="Rectangle 11">
              <a:extLst>
                <a:ext uri="{FF2B5EF4-FFF2-40B4-BE49-F238E27FC236}">
                  <a16:creationId xmlns:a16="http://schemas.microsoft.com/office/drawing/2014/main" id="{F8CDEA7A-BC2F-4B4F-B269-629D8B8E0F37}"/>
                </a:ext>
              </a:extLst>
            </p:cNvPr>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p:spPr>
          <p:txBody>
            <a:bodyPr wrap="none" anchor="ctr"/>
            <a:lstStyle>
              <a:lvl1pPr eaLnBrk="0" hangingPunct="0">
                <a:defRPr kumimoji="1">
                  <a:solidFill>
                    <a:schemeClr val="tx1"/>
                  </a:solidFill>
                  <a:latin typeface="Tahoma" pitchFamily="34" charset="0"/>
                  <a:ea typeface="ＭＳ Ｐゴシック" pitchFamily="50" charset="-128"/>
                </a:defRPr>
              </a:lvl1pPr>
              <a:lvl2pPr marL="742950" indent="-285750" eaLnBrk="0" hangingPunct="0">
                <a:defRPr kumimoji="1">
                  <a:solidFill>
                    <a:schemeClr val="tx1"/>
                  </a:solidFill>
                  <a:latin typeface="Tahoma" pitchFamily="34" charset="0"/>
                  <a:ea typeface="ＭＳ Ｐゴシック" pitchFamily="50" charset="-128"/>
                </a:defRPr>
              </a:lvl2pPr>
              <a:lvl3pPr marL="1143000" indent="-228600" eaLnBrk="0" hangingPunct="0">
                <a:defRPr kumimoji="1">
                  <a:solidFill>
                    <a:schemeClr val="tx1"/>
                  </a:solidFill>
                  <a:latin typeface="Tahoma" pitchFamily="34" charset="0"/>
                  <a:ea typeface="ＭＳ Ｐゴシック" pitchFamily="50" charset="-128"/>
                </a:defRPr>
              </a:lvl3pPr>
              <a:lvl4pPr marL="1600200" indent="-228600" eaLnBrk="0" hangingPunct="0">
                <a:defRPr kumimoji="1">
                  <a:solidFill>
                    <a:schemeClr val="tx1"/>
                  </a:solidFill>
                  <a:latin typeface="Tahoma" pitchFamily="34" charset="0"/>
                  <a:ea typeface="ＭＳ Ｐゴシック" pitchFamily="50" charset="-128"/>
                </a:defRPr>
              </a:lvl4pPr>
              <a:lvl5pPr marL="2057400" indent="-228600" eaLnBrk="0" hangingPunct="0">
                <a:defRPr kumimoji="1">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9pPr>
            </a:lstStyle>
            <a:p>
              <a:pPr eaLnBrk="1" hangingPunct="1">
                <a:defRPr/>
              </a:pPr>
              <a:endParaRPr lang="ja-JP" altLang="en-US"/>
            </a:p>
          </p:txBody>
        </p:sp>
      </p:grpSp>
      <p:sp>
        <p:nvSpPr>
          <p:cNvPr id="224268" name="Rectangle 12"/>
          <p:cNvSpPr>
            <a:spLocks noGrp="1" noChangeArrowheads="1"/>
          </p:cNvSpPr>
          <p:nvPr>
            <p:ph type="ctrTitle"/>
          </p:nvPr>
        </p:nvSpPr>
        <p:spPr>
          <a:xfrm>
            <a:off x="990600" y="1676400"/>
            <a:ext cx="7772400" cy="1462088"/>
          </a:xfrm>
        </p:spPr>
        <p:txBody>
          <a:bodyPr/>
          <a:lstStyle>
            <a:lvl1pPr>
              <a:defRPr/>
            </a:lvl1pPr>
          </a:lstStyle>
          <a:p>
            <a:r>
              <a:rPr lang="ja-JP" altLang="en-US"/>
              <a:t>マスタ タイトルの書式設定</a:t>
            </a:r>
          </a:p>
        </p:txBody>
      </p:sp>
      <p:sp>
        <p:nvSpPr>
          <p:cNvPr id="224269"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ja-JP" altLang="en-US"/>
              <a:t>マスタ サブタイトルの書式設定</a:t>
            </a:r>
          </a:p>
        </p:txBody>
      </p:sp>
      <p:sp>
        <p:nvSpPr>
          <p:cNvPr id="14" name="Rectangle 14">
            <a:extLst>
              <a:ext uri="{FF2B5EF4-FFF2-40B4-BE49-F238E27FC236}">
                <a16:creationId xmlns:a16="http://schemas.microsoft.com/office/drawing/2014/main" id="{C5687EA3-60E3-4729-9F4B-51ABC874158B}"/>
              </a:ext>
            </a:extLst>
          </p:cNvPr>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fld id="{1CF46323-178B-473D-86C6-50D96E5E80FD}" type="datetime1">
              <a:rPr lang="ja-JP" altLang="en-US" smtClean="0"/>
              <a:t>2024/9/16</a:t>
            </a:fld>
            <a:endParaRPr lang="en-US" altLang="ja-JP"/>
          </a:p>
        </p:txBody>
      </p:sp>
      <p:sp>
        <p:nvSpPr>
          <p:cNvPr id="15" name="Rectangle 15">
            <a:extLst>
              <a:ext uri="{FF2B5EF4-FFF2-40B4-BE49-F238E27FC236}">
                <a16:creationId xmlns:a16="http://schemas.microsoft.com/office/drawing/2014/main" id="{17A74BAD-1F96-4CEE-9222-13DB13044A12}"/>
              </a:ext>
            </a:extLst>
          </p:cNvPr>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n-US" altLang="ja-JP"/>
          </a:p>
        </p:txBody>
      </p:sp>
      <p:sp>
        <p:nvSpPr>
          <p:cNvPr id="16" name="Rectangle 16">
            <a:extLst>
              <a:ext uri="{FF2B5EF4-FFF2-40B4-BE49-F238E27FC236}">
                <a16:creationId xmlns:a16="http://schemas.microsoft.com/office/drawing/2014/main" id="{D1A67437-F9EE-4D9B-8D45-43012ABF1AB8}"/>
              </a:ext>
            </a:extLst>
          </p:cNvPr>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fld id="{61BC290E-7C95-4549-9892-008F45A01AE3}" type="slidenum">
              <a:rPr lang="ja-JP" altLang="en-US"/>
              <a:pPr/>
              <a:t>‹#›</a:t>
            </a:fld>
            <a:endParaRPr lang="en-US" altLang="ja-JP"/>
          </a:p>
        </p:txBody>
      </p:sp>
    </p:spTree>
    <p:extLst>
      <p:ext uri="{BB962C8B-B14F-4D97-AF65-F5344CB8AC3E}">
        <p14:creationId xmlns:p14="http://schemas.microsoft.com/office/powerpoint/2010/main" val="3149633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1">
            <a:extLst>
              <a:ext uri="{FF2B5EF4-FFF2-40B4-BE49-F238E27FC236}">
                <a16:creationId xmlns:a16="http://schemas.microsoft.com/office/drawing/2014/main" id="{BAA26FCB-7F7D-474A-A878-88798A911625}"/>
              </a:ext>
            </a:extLst>
          </p:cNvPr>
          <p:cNvSpPr>
            <a:spLocks noGrp="1" noChangeArrowheads="1"/>
          </p:cNvSpPr>
          <p:nvPr>
            <p:ph type="dt" sz="half" idx="10"/>
          </p:nvPr>
        </p:nvSpPr>
        <p:spPr>
          <a:ln/>
        </p:spPr>
        <p:txBody>
          <a:bodyPr/>
          <a:lstStyle>
            <a:lvl1pPr>
              <a:defRPr/>
            </a:lvl1pPr>
          </a:lstStyle>
          <a:p>
            <a:pPr>
              <a:defRPr/>
            </a:pPr>
            <a:fld id="{4E12E56A-F0A5-4015-B8C8-FF2E8774D101}" type="datetime1">
              <a:rPr lang="ja-JP" altLang="en-US" smtClean="0"/>
              <a:t>2024/9/16</a:t>
            </a:fld>
            <a:endParaRPr lang="en-US" altLang="ja-JP"/>
          </a:p>
        </p:txBody>
      </p:sp>
      <p:sp>
        <p:nvSpPr>
          <p:cNvPr id="5" name="Rectangle 12">
            <a:extLst>
              <a:ext uri="{FF2B5EF4-FFF2-40B4-BE49-F238E27FC236}">
                <a16:creationId xmlns:a16="http://schemas.microsoft.com/office/drawing/2014/main" id="{F318AFCC-09B7-4D2D-BF0B-14C47563FB95}"/>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3">
            <a:extLst>
              <a:ext uri="{FF2B5EF4-FFF2-40B4-BE49-F238E27FC236}">
                <a16:creationId xmlns:a16="http://schemas.microsoft.com/office/drawing/2014/main" id="{18C915D9-C747-47E4-994E-E31D14D17989}"/>
              </a:ext>
            </a:extLst>
          </p:cNvPr>
          <p:cNvSpPr>
            <a:spLocks noGrp="1" noChangeArrowheads="1"/>
          </p:cNvSpPr>
          <p:nvPr>
            <p:ph type="sldNum" sz="quarter" idx="12"/>
          </p:nvPr>
        </p:nvSpPr>
        <p:spPr>
          <a:ln/>
        </p:spPr>
        <p:txBody>
          <a:bodyPr/>
          <a:lstStyle>
            <a:lvl1pPr>
              <a:defRPr/>
            </a:lvl1pPr>
          </a:lstStyle>
          <a:p>
            <a:fld id="{C3C7FF1F-A49D-4A9C-8783-6660088D6425}" type="slidenum">
              <a:rPr lang="ja-JP" altLang="en-US"/>
              <a:pPr/>
              <a:t>‹#›</a:t>
            </a:fld>
            <a:endParaRPr lang="en-US" altLang="ja-JP"/>
          </a:p>
        </p:txBody>
      </p:sp>
    </p:spTree>
    <p:extLst>
      <p:ext uri="{BB962C8B-B14F-4D97-AF65-F5344CB8AC3E}">
        <p14:creationId xmlns:p14="http://schemas.microsoft.com/office/powerpoint/2010/main" val="4078131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04050" y="214313"/>
            <a:ext cx="1951038" cy="59182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1150938" y="214313"/>
            <a:ext cx="5700712" cy="59182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1">
            <a:extLst>
              <a:ext uri="{FF2B5EF4-FFF2-40B4-BE49-F238E27FC236}">
                <a16:creationId xmlns:a16="http://schemas.microsoft.com/office/drawing/2014/main" id="{AD5F999A-91D1-49F3-BF1F-106DED94B617}"/>
              </a:ext>
            </a:extLst>
          </p:cNvPr>
          <p:cNvSpPr>
            <a:spLocks noGrp="1" noChangeArrowheads="1"/>
          </p:cNvSpPr>
          <p:nvPr>
            <p:ph type="dt" sz="half" idx="10"/>
          </p:nvPr>
        </p:nvSpPr>
        <p:spPr>
          <a:ln/>
        </p:spPr>
        <p:txBody>
          <a:bodyPr/>
          <a:lstStyle>
            <a:lvl1pPr>
              <a:defRPr/>
            </a:lvl1pPr>
          </a:lstStyle>
          <a:p>
            <a:pPr>
              <a:defRPr/>
            </a:pPr>
            <a:fld id="{23B2F71B-887E-47F2-8B8F-809B262680F8}" type="datetime1">
              <a:rPr lang="ja-JP" altLang="en-US" smtClean="0"/>
              <a:t>2024/9/16</a:t>
            </a:fld>
            <a:endParaRPr lang="en-US" altLang="ja-JP"/>
          </a:p>
        </p:txBody>
      </p:sp>
      <p:sp>
        <p:nvSpPr>
          <p:cNvPr id="5" name="Rectangle 12">
            <a:extLst>
              <a:ext uri="{FF2B5EF4-FFF2-40B4-BE49-F238E27FC236}">
                <a16:creationId xmlns:a16="http://schemas.microsoft.com/office/drawing/2014/main" id="{AAC35A7D-EAF3-4377-B070-E4DDF5613BDC}"/>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3">
            <a:extLst>
              <a:ext uri="{FF2B5EF4-FFF2-40B4-BE49-F238E27FC236}">
                <a16:creationId xmlns:a16="http://schemas.microsoft.com/office/drawing/2014/main" id="{B3EF4568-778E-4A32-B1B5-66B0449108B6}"/>
              </a:ext>
            </a:extLst>
          </p:cNvPr>
          <p:cNvSpPr>
            <a:spLocks noGrp="1" noChangeArrowheads="1"/>
          </p:cNvSpPr>
          <p:nvPr>
            <p:ph type="sldNum" sz="quarter" idx="12"/>
          </p:nvPr>
        </p:nvSpPr>
        <p:spPr>
          <a:ln/>
        </p:spPr>
        <p:txBody>
          <a:bodyPr/>
          <a:lstStyle>
            <a:lvl1pPr>
              <a:defRPr/>
            </a:lvl1pPr>
          </a:lstStyle>
          <a:p>
            <a:fld id="{34E62E03-D1BF-4CB7-A9B2-E344DEEE46E7}" type="slidenum">
              <a:rPr lang="ja-JP" altLang="en-US"/>
              <a:pPr/>
              <a:t>‹#›</a:t>
            </a:fld>
            <a:endParaRPr lang="en-US" altLang="ja-JP"/>
          </a:p>
        </p:txBody>
      </p:sp>
    </p:spTree>
    <p:extLst>
      <p:ext uri="{BB962C8B-B14F-4D97-AF65-F5344CB8AC3E}">
        <p14:creationId xmlns:p14="http://schemas.microsoft.com/office/powerpoint/2010/main" val="8212550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150938" y="214313"/>
            <a:ext cx="7793037" cy="1462087"/>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1182688" y="2017713"/>
            <a:ext cx="3810000" cy="41148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145088" y="2017713"/>
            <a:ext cx="3810000" cy="41148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11">
            <a:extLst>
              <a:ext uri="{FF2B5EF4-FFF2-40B4-BE49-F238E27FC236}">
                <a16:creationId xmlns:a16="http://schemas.microsoft.com/office/drawing/2014/main" id="{577A8C23-AFFB-4DAE-857C-13739FBF1FFD}"/>
              </a:ext>
            </a:extLst>
          </p:cNvPr>
          <p:cNvSpPr>
            <a:spLocks noGrp="1" noChangeArrowheads="1"/>
          </p:cNvSpPr>
          <p:nvPr>
            <p:ph type="dt" sz="half" idx="10"/>
          </p:nvPr>
        </p:nvSpPr>
        <p:spPr>
          <a:ln/>
        </p:spPr>
        <p:txBody>
          <a:bodyPr/>
          <a:lstStyle>
            <a:lvl1pPr>
              <a:defRPr/>
            </a:lvl1pPr>
          </a:lstStyle>
          <a:p>
            <a:pPr>
              <a:defRPr/>
            </a:pPr>
            <a:fld id="{7D16BD58-C0D5-433C-B7E5-61DF7A7F27DD}" type="datetime1">
              <a:rPr lang="ja-JP" altLang="en-US" smtClean="0"/>
              <a:t>2024/9/16</a:t>
            </a:fld>
            <a:endParaRPr lang="en-US" altLang="ja-JP"/>
          </a:p>
        </p:txBody>
      </p:sp>
      <p:sp>
        <p:nvSpPr>
          <p:cNvPr id="6" name="Rectangle 12">
            <a:extLst>
              <a:ext uri="{FF2B5EF4-FFF2-40B4-BE49-F238E27FC236}">
                <a16:creationId xmlns:a16="http://schemas.microsoft.com/office/drawing/2014/main" id="{F8F8CBFA-9D6C-4C49-AC87-D17F77D0FE17}"/>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3">
            <a:extLst>
              <a:ext uri="{FF2B5EF4-FFF2-40B4-BE49-F238E27FC236}">
                <a16:creationId xmlns:a16="http://schemas.microsoft.com/office/drawing/2014/main" id="{3B95D952-5B5A-4A6F-9388-CBC6F1627978}"/>
              </a:ext>
            </a:extLst>
          </p:cNvPr>
          <p:cNvSpPr>
            <a:spLocks noGrp="1" noChangeArrowheads="1"/>
          </p:cNvSpPr>
          <p:nvPr>
            <p:ph type="sldNum" sz="quarter" idx="12"/>
          </p:nvPr>
        </p:nvSpPr>
        <p:spPr>
          <a:ln/>
        </p:spPr>
        <p:txBody>
          <a:bodyPr/>
          <a:lstStyle>
            <a:lvl1pPr>
              <a:defRPr/>
            </a:lvl1pPr>
          </a:lstStyle>
          <a:p>
            <a:fld id="{C374EBA6-5991-4841-A687-F2FF5162C822}" type="slidenum">
              <a:rPr lang="ja-JP" altLang="en-US"/>
              <a:pPr/>
              <a:t>‹#›</a:t>
            </a:fld>
            <a:endParaRPr lang="en-US" altLang="ja-JP"/>
          </a:p>
        </p:txBody>
      </p:sp>
    </p:spTree>
    <p:extLst>
      <p:ext uri="{BB962C8B-B14F-4D97-AF65-F5344CB8AC3E}">
        <p14:creationId xmlns:p14="http://schemas.microsoft.com/office/powerpoint/2010/main" val="193687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1">
            <a:extLst>
              <a:ext uri="{FF2B5EF4-FFF2-40B4-BE49-F238E27FC236}">
                <a16:creationId xmlns:a16="http://schemas.microsoft.com/office/drawing/2014/main" id="{01E7A6C7-C20E-4CFD-8D72-BEB8AA7F3E35}"/>
              </a:ext>
            </a:extLst>
          </p:cNvPr>
          <p:cNvSpPr>
            <a:spLocks noGrp="1" noChangeArrowheads="1"/>
          </p:cNvSpPr>
          <p:nvPr>
            <p:ph type="dt" sz="half" idx="10"/>
          </p:nvPr>
        </p:nvSpPr>
        <p:spPr>
          <a:ln/>
        </p:spPr>
        <p:txBody>
          <a:bodyPr/>
          <a:lstStyle>
            <a:lvl1pPr>
              <a:defRPr/>
            </a:lvl1pPr>
          </a:lstStyle>
          <a:p>
            <a:pPr>
              <a:defRPr/>
            </a:pPr>
            <a:fld id="{E4036E86-6B6B-4C59-90DB-624BD5F5D722}" type="datetime1">
              <a:rPr lang="ja-JP" altLang="en-US" smtClean="0"/>
              <a:t>2024/9/16</a:t>
            </a:fld>
            <a:endParaRPr lang="en-US" altLang="ja-JP"/>
          </a:p>
        </p:txBody>
      </p:sp>
      <p:sp>
        <p:nvSpPr>
          <p:cNvPr id="5" name="Rectangle 12">
            <a:extLst>
              <a:ext uri="{FF2B5EF4-FFF2-40B4-BE49-F238E27FC236}">
                <a16:creationId xmlns:a16="http://schemas.microsoft.com/office/drawing/2014/main" id="{4283FF90-6581-4CDE-A572-6D2D350EEA8D}"/>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3">
            <a:extLst>
              <a:ext uri="{FF2B5EF4-FFF2-40B4-BE49-F238E27FC236}">
                <a16:creationId xmlns:a16="http://schemas.microsoft.com/office/drawing/2014/main" id="{6DDC77B1-7A2A-4B05-B916-E73A5D72F54A}"/>
              </a:ext>
            </a:extLst>
          </p:cNvPr>
          <p:cNvSpPr>
            <a:spLocks noGrp="1" noChangeArrowheads="1"/>
          </p:cNvSpPr>
          <p:nvPr>
            <p:ph type="sldNum" sz="quarter" idx="12"/>
          </p:nvPr>
        </p:nvSpPr>
        <p:spPr>
          <a:ln/>
        </p:spPr>
        <p:txBody>
          <a:bodyPr/>
          <a:lstStyle>
            <a:lvl1pPr>
              <a:defRPr/>
            </a:lvl1pPr>
          </a:lstStyle>
          <a:p>
            <a:fld id="{30E603D2-EBAF-4203-8666-F3A49BFE91DF}" type="slidenum">
              <a:rPr lang="ja-JP" altLang="en-US"/>
              <a:pPr/>
              <a:t>‹#›</a:t>
            </a:fld>
            <a:endParaRPr lang="en-US" altLang="ja-JP"/>
          </a:p>
        </p:txBody>
      </p:sp>
    </p:spTree>
    <p:extLst>
      <p:ext uri="{BB962C8B-B14F-4D97-AF65-F5344CB8AC3E}">
        <p14:creationId xmlns:p14="http://schemas.microsoft.com/office/powerpoint/2010/main" val="4244695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11">
            <a:extLst>
              <a:ext uri="{FF2B5EF4-FFF2-40B4-BE49-F238E27FC236}">
                <a16:creationId xmlns:a16="http://schemas.microsoft.com/office/drawing/2014/main" id="{1803C502-B449-4599-96A4-B7107CE82147}"/>
              </a:ext>
            </a:extLst>
          </p:cNvPr>
          <p:cNvSpPr>
            <a:spLocks noGrp="1" noChangeArrowheads="1"/>
          </p:cNvSpPr>
          <p:nvPr>
            <p:ph type="dt" sz="half" idx="10"/>
          </p:nvPr>
        </p:nvSpPr>
        <p:spPr>
          <a:ln/>
        </p:spPr>
        <p:txBody>
          <a:bodyPr/>
          <a:lstStyle>
            <a:lvl1pPr>
              <a:defRPr/>
            </a:lvl1pPr>
          </a:lstStyle>
          <a:p>
            <a:pPr>
              <a:defRPr/>
            </a:pPr>
            <a:fld id="{7BC89B13-3E92-46F8-921D-487C41FB230B}" type="datetime1">
              <a:rPr lang="ja-JP" altLang="en-US" smtClean="0"/>
              <a:t>2024/9/16</a:t>
            </a:fld>
            <a:endParaRPr lang="en-US" altLang="ja-JP"/>
          </a:p>
        </p:txBody>
      </p:sp>
      <p:sp>
        <p:nvSpPr>
          <p:cNvPr id="5" name="Rectangle 12">
            <a:extLst>
              <a:ext uri="{FF2B5EF4-FFF2-40B4-BE49-F238E27FC236}">
                <a16:creationId xmlns:a16="http://schemas.microsoft.com/office/drawing/2014/main" id="{030FB822-9611-43FD-AC04-8157A210539E}"/>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3">
            <a:extLst>
              <a:ext uri="{FF2B5EF4-FFF2-40B4-BE49-F238E27FC236}">
                <a16:creationId xmlns:a16="http://schemas.microsoft.com/office/drawing/2014/main" id="{3CE4AD5C-BE93-46DE-8ECC-878296085F39}"/>
              </a:ext>
            </a:extLst>
          </p:cNvPr>
          <p:cNvSpPr>
            <a:spLocks noGrp="1" noChangeArrowheads="1"/>
          </p:cNvSpPr>
          <p:nvPr>
            <p:ph type="sldNum" sz="quarter" idx="12"/>
          </p:nvPr>
        </p:nvSpPr>
        <p:spPr>
          <a:ln/>
        </p:spPr>
        <p:txBody>
          <a:bodyPr/>
          <a:lstStyle>
            <a:lvl1pPr>
              <a:defRPr/>
            </a:lvl1pPr>
          </a:lstStyle>
          <a:p>
            <a:fld id="{BF3F4E88-DA09-4EAC-A037-D592A9072B25}" type="slidenum">
              <a:rPr lang="ja-JP" altLang="en-US"/>
              <a:pPr/>
              <a:t>‹#›</a:t>
            </a:fld>
            <a:endParaRPr lang="en-US" altLang="ja-JP"/>
          </a:p>
        </p:txBody>
      </p:sp>
    </p:spTree>
    <p:extLst>
      <p:ext uri="{BB962C8B-B14F-4D97-AF65-F5344CB8AC3E}">
        <p14:creationId xmlns:p14="http://schemas.microsoft.com/office/powerpoint/2010/main" val="161650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11">
            <a:extLst>
              <a:ext uri="{FF2B5EF4-FFF2-40B4-BE49-F238E27FC236}">
                <a16:creationId xmlns:a16="http://schemas.microsoft.com/office/drawing/2014/main" id="{A1AD2073-3385-4C03-9F03-CEE8F6AEF48B}"/>
              </a:ext>
            </a:extLst>
          </p:cNvPr>
          <p:cNvSpPr>
            <a:spLocks noGrp="1" noChangeArrowheads="1"/>
          </p:cNvSpPr>
          <p:nvPr>
            <p:ph type="dt" sz="half" idx="10"/>
          </p:nvPr>
        </p:nvSpPr>
        <p:spPr>
          <a:ln/>
        </p:spPr>
        <p:txBody>
          <a:bodyPr/>
          <a:lstStyle>
            <a:lvl1pPr>
              <a:defRPr/>
            </a:lvl1pPr>
          </a:lstStyle>
          <a:p>
            <a:pPr>
              <a:defRPr/>
            </a:pPr>
            <a:fld id="{826F4CB7-DFC8-4BD9-BD42-886EB4FCE4F5}" type="datetime1">
              <a:rPr lang="ja-JP" altLang="en-US" smtClean="0"/>
              <a:t>2024/9/16</a:t>
            </a:fld>
            <a:endParaRPr lang="en-US" altLang="ja-JP"/>
          </a:p>
        </p:txBody>
      </p:sp>
      <p:sp>
        <p:nvSpPr>
          <p:cNvPr id="6" name="Rectangle 12">
            <a:extLst>
              <a:ext uri="{FF2B5EF4-FFF2-40B4-BE49-F238E27FC236}">
                <a16:creationId xmlns:a16="http://schemas.microsoft.com/office/drawing/2014/main" id="{CDCF0EDB-C623-4FE0-B9CA-5068EF2DFBB6}"/>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3">
            <a:extLst>
              <a:ext uri="{FF2B5EF4-FFF2-40B4-BE49-F238E27FC236}">
                <a16:creationId xmlns:a16="http://schemas.microsoft.com/office/drawing/2014/main" id="{838F4E75-8924-49AD-9D29-2C57A991B969}"/>
              </a:ext>
            </a:extLst>
          </p:cNvPr>
          <p:cNvSpPr>
            <a:spLocks noGrp="1" noChangeArrowheads="1"/>
          </p:cNvSpPr>
          <p:nvPr>
            <p:ph type="sldNum" sz="quarter" idx="12"/>
          </p:nvPr>
        </p:nvSpPr>
        <p:spPr>
          <a:ln/>
        </p:spPr>
        <p:txBody>
          <a:bodyPr/>
          <a:lstStyle>
            <a:lvl1pPr>
              <a:defRPr/>
            </a:lvl1pPr>
          </a:lstStyle>
          <a:p>
            <a:fld id="{9D514676-2702-457A-8D94-51F393864894}" type="slidenum">
              <a:rPr lang="ja-JP" altLang="en-US"/>
              <a:pPr/>
              <a:t>‹#›</a:t>
            </a:fld>
            <a:endParaRPr lang="en-US" altLang="ja-JP"/>
          </a:p>
        </p:txBody>
      </p:sp>
    </p:spTree>
    <p:extLst>
      <p:ext uri="{BB962C8B-B14F-4D97-AF65-F5344CB8AC3E}">
        <p14:creationId xmlns:p14="http://schemas.microsoft.com/office/powerpoint/2010/main" val="1240853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11">
            <a:extLst>
              <a:ext uri="{FF2B5EF4-FFF2-40B4-BE49-F238E27FC236}">
                <a16:creationId xmlns:a16="http://schemas.microsoft.com/office/drawing/2014/main" id="{CCC2D811-7DD9-44FE-B270-30CCDF874067}"/>
              </a:ext>
            </a:extLst>
          </p:cNvPr>
          <p:cNvSpPr>
            <a:spLocks noGrp="1" noChangeArrowheads="1"/>
          </p:cNvSpPr>
          <p:nvPr>
            <p:ph type="dt" sz="half" idx="10"/>
          </p:nvPr>
        </p:nvSpPr>
        <p:spPr>
          <a:ln/>
        </p:spPr>
        <p:txBody>
          <a:bodyPr/>
          <a:lstStyle>
            <a:lvl1pPr>
              <a:defRPr/>
            </a:lvl1pPr>
          </a:lstStyle>
          <a:p>
            <a:pPr>
              <a:defRPr/>
            </a:pPr>
            <a:fld id="{5286924F-7C15-4177-926C-44C7C90B5461}" type="datetime1">
              <a:rPr lang="ja-JP" altLang="en-US" smtClean="0"/>
              <a:t>2024/9/16</a:t>
            </a:fld>
            <a:endParaRPr lang="en-US" altLang="ja-JP"/>
          </a:p>
        </p:txBody>
      </p:sp>
      <p:sp>
        <p:nvSpPr>
          <p:cNvPr id="8" name="Rectangle 12">
            <a:extLst>
              <a:ext uri="{FF2B5EF4-FFF2-40B4-BE49-F238E27FC236}">
                <a16:creationId xmlns:a16="http://schemas.microsoft.com/office/drawing/2014/main" id="{5EB0DB4F-2BF0-4A4D-8730-BAD4270A389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13">
            <a:extLst>
              <a:ext uri="{FF2B5EF4-FFF2-40B4-BE49-F238E27FC236}">
                <a16:creationId xmlns:a16="http://schemas.microsoft.com/office/drawing/2014/main" id="{F7CB2F75-8FEB-4042-A4B3-F956F13343CA}"/>
              </a:ext>
            </a:extLst>
          </p:cNvPr>
          <p:cNvSpPr>
            <a:spLocks noGrp="1" noChangeArrowheads="1"/>
          </p:cNvSpPr>
          <p:nvPr>
            <p:ph type="sldNum" sz="quarter" idx="12"/>
          </p:nvPr>
        </p:nvSpPr>
        <p:spPr>
          <a:ln/>
        </p:spPr>
        <p:txBody>
          <a:bodyPr/>
          <a:lstStyle>
            <a:lvl1pPr>
              <a:defRPr/>
            </a:lvl1pPr>
          </a:lstStyle>
          <a:p>
            <a:fld id="{E7094AC4-6307-485A-85FE-3AE47460C2EC}" type="slidenum">
              <a:rPr lang="ja-JP" altLang="en-US"/>
              <a:pPr/>
              <a:t>‹#›</a:t>
            </a:fld>
            <a:endParaRPr lang="en-US" altLang="ja-JP"/>
          </a:p>
        </p:txBody>
      </p:sp>
    </p:spTree>
    <p:extLst>
      <p:ext uri="{BB962C8B-B14F-4D97-AF65-F5344CB8AC3E}">
        <p14:creationId xmlns:p14="http://schemas.microsoft.com/office/powerpoint/2010/main" val="1558051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11">
            <a:extLst>
              <a:ext uri="{FF2B5EF4-FFF2-40B4-BE49-F238E27FC236}">
                <a16:creationId xmlns:a16="http://schemas.microsoft.com/office/drawing/2014/main" id="{407EE7D1-0AF7-4C3F-A0AD-C4D7D6E3764B}"/>
              </a:ext>
            </a:extLst>
          </p:cNvPr>
          <p:cNvSpPr>
            <a:spLocks noGrp="1" noChangeArrowheads="1"/>
          </p:cNvSpPr>
          <p:nvPr>
            <p:ph type="dt" sz="half" idx="10"/>
          </p:nvPr>
        </p:nvSpPr>
        <p:spPr>
          <a:ln/>
        </p:spPr>
        <p:txBody>
          <a:bodyPr/>
          <a:lstStyle>
            <a:lvl1pPr>
              <a:defRPr/>
            </a:lvl1pPr>
          </a:lstStyle>
          <a:p>
            <a:pPr>
              <a:defRPr/>
            </a:pPr>
            <a:fld id="{0DAF64CF-792F-4223-9FF0-DB634EDB9841}" type="datetime1">
              <a:rPr lang="ja-JP" altLang="en-US" smtClean="0"/>
              <a:t>2024/9/16</a:t>
            </a:fld>
            <a:endParaRPr lang="en-US" altLang="ja-JP"/>
          </a:p>
        </p:txBody>
      </p:sp>
      <p:sp>
        <p:nvSpPr>
          <p:cNvPr id="4" name="Rectangle 12">
            <a:extLst>
              <a:ext uri="{FF2B5EF4-FFF2-40B4-BE49-F238E27FC236}">
                <a16:creationId xmlns:a16="http://schemas.microsoft.com/office/drawing/2014/main" id="{4DF200E4-9F02-40A0-80F1-63F951467C47}"/>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13">
            <a:extLst>
              <a:ext uri="{FF2B5EF4-FFF2-40B4-BE49-F238E27FC236}">
                <a16:creationId xmlns:a16="http://schemas.microsoft.com/office/drawing/2014/main" id="{1601A394-5A94-4929-92E7-21BD78CADE55}"/>
              </a:ext>
            </a:extLst>
          </p:cNvPr>
          <p:cNvSpPr>
            <a:spLocks noGrp="1" noChangeArrowheads="1"/>
          </p:cNvSpPr>
          <p:nvPr>
            <p:ph type="sldNum" sz="quarter" idx="12"/>
          </p:nvPr>
        </p:nvSpPr>
        <p:spPr>
          <a:ln/>
        </p:spPr>
        <p:txBody>
          <a:bodyPr/>
          <a:lstStyle>
            <a:lvl1pPr>
              <a:defRPr/>
            </a:lvl1pPr>
          </a:lstStyle>
          <a:p>
            <a:fld id="{7DD52E0A-F9B3-4E34-BD57-E4F9F1AD0E09}" type="slidenum">
              <a:rPr lang="ja-JP" altLang="en-US"/>
              <a:pPr/>
              <a:t>‹#›</a:t>
            </a:fld>
            <a:endParaRPr lang="en-US" altLang="ja-JP"/>
          </a:p>
        </p:txBody>
      </p:sp>
    </p:spTree>
    <p:extLst>
      <p:ext uri="{BB962C8B-B14F-4D97-AF65-F5344CB8AC3E}">
        <p14:creationId xmlns:p14="http://schemas.microsoft.com/office/powerpoint/2010/main" val="24647784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11">
            <a:extLst>
              <a:ext uri="{FF2B5EF4-FFF2-40B4-BE49-F238E27FC236}">
                <a16:creationId xmlns:a16="http://schemas.microsoft.com/office/drawing/2014/main" id="{14DCE4E1-6ECD-47C0-81B4-59AE92B2E448}"/>
              </a:ext>
            </a:extLst>
          </p:cNvPr>
          <p:cNvSpPr>
            <a:spLocks noGrp="1" noChangeArrowheads="1"/>
          </p:cNvSpPr>
          <p:nvPr>
            <p:ph type="dt" sz="half" idx="10"/>
          </p:nvPr>
        </p:nvSpPr>
        <p:spPr>
          <a:ln/>
        </p:spPr>
        <p:txBody>
          <a:bodyPr/>
          <a:lstStyle>
            <a:lvl1pPr>
              <a:defRPr/>
            </a:lvl1pPr>
          </a:lstStyle>
          <a:p>
            <a:pPr>
              <a:defRPr/>
            </a:pPr>
            <a:fld id="{BFF614CC-8C09-46B7-9F8D-497D02460D71}" type="datetime1">
              <a:rPr lang="ja-JP" altLang="en-US" smtClean="0"/>
              <a:t>2024/9/16</a:t>
            </a:fld>
            <a:endParaRPr lang="en-US" altLang="ja-JP"/>
          </a:p>
        </p:txBody>
      </p:sp>
      <p:sp>
        <p:nvSpPr>
          <p:cNvPr id="3" name="Rectangle 12">
            <a:extLst>
              <a:ext uri="{FF2B5EF4-FFF2-40B4-BE49-F238E27FC236}">
                <a16:creationId xmlns:a16="http://schemas.microsoft.com/office/drawing/2014/main" id="{D9169DD4-6F40-4C25-ADBB-CC62CA0114F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13">
            <a:extLst>
              <a:ext uri="{FF2B5EF4-FFF2-40B4-BE49-F238E27FC236}">
                <a16:creationId xmlns:a16="http://schemas.microsoft.com/office/drawing/2014/main" id="{FED3B810-72BE-4629-9A8D-1C23157ED32B}"/>
              </a:ext>
            </a:extLst>
          </p:cNvPr>
          <p:cNvSpPr>
            <a:spLocks noGrp="1" noChangeArrowheads="1"/>
          </p:cNvSpPr>
          <p:nvPr>
            <p:ph type="sldNum" sz="quarter" idx="12"/>
          </p:nvPr>
        </p:nvSpPr>
        <p:spPr>
          <a:ln/>
        </p:spPr>
        <p:txBody>
          <a:bodyPr/>
          <a:lstStyle>
            <a:lvl1pPr>
              <a:defRPr/>
            </a:lvl1pPr>
          </a:lstStyle>
          <a:p>
            <a:fld id="{F5264473-429C-4ECD-B93F-631579930F52}" type="slidenum">
              <a:rPr lang="ja-JP" altLang="en-US"/>
              <a:pPr/>
              <a:t>‹#›</a:t>
            </a:fld>
            <a:endParaRPr lang="en-US" altLang="ja-JP"/>
          </a:p>
        </p:txBody>
      </p:sp>
    </p:spTree>
    <p:extLst>
      <p:ext uri="{BB962C8B-B14F-4D97-AF65-F5344CB8AC3E}">
        <p14:creationId xmlns:p14="http://schemas.microsoft.com/office/powerpoint/2010/main" val="1561715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11">
            <a:extLst>
              <a:ext uri="{FF2B5EF4-FFF2-40B4-BE49-F238E27FC236}">
                <a16:creationId xmlns:a16="http://schemas.microsoft.com/office/drawing/2014/main" id="{FB224F8B-914A-4425-9844-178C902AB23F}"/>
              </a:ext>
            </a:extLst>
          </p:cNvPr>
          <p:cNvSpPr>
            <a:spLocks noGrp="1" noChangeArrowheads="1"/>
          </p:cNvSpPr>
          <p:nvPr>
            <p:ph type="dt" sz="half" idx="10"/>
          </p:nvPr>
        </p:nvSpPr>
        <p:spPr>
          <a:ln/>
        </p:spPr>
        <p:txBody>
          <a:bodyPr/>
          <a:lstStyle>
            <a:lvl1pPr>
              <a:defRPr/>
            </a:lvl1pPr>
          </a:lstStyle>
          <a:p>
            <a:pPr>
              <a:defRPr/>
            </a:pPr>
            <a:fld id="{2EAFA160-7E4E-4244-8B56-1E842CA2DF27}" type="datetime1">
              <a:rPr lang="ja-JP" altLang="en-US" smtClean="0"/>
              <a:t>2024/9/16</a:t>
            </a:fld>
            <a:endParaRPr lang="en-US" altLang="ja-JP"/>
          </a:p>
        </p:txBody>
      </p:sp>
      <p:sp>
        <p:nvSpPr>
          <p:cNvPr id="6" name="Rectangle 12">
            <a:extLst>
              <a:ext uri="{FF2B5EF4-FFF2-40B4-BE49-F238E27FC236}">
                <a16:creationId xmlns:a16="http://schemas.microsoft.com/office/drawing/2014/main" id="{2B99E332-80CA-452C-8E3A-FA8AFB07A77D}"/>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3">
            <a:extLst>
              <a:ext uri="{FF2B5EF4-FFF2-40B4-BE49-F238E27FC236}">
                <a16:creationId xmlns:a16="http://schemas.microsoft.com/office/drawing/2014/main" id="{22745A4A-83DB-42BE-AE1D-332F3B297B0B}"/>
              </a:ext>
            </a:extLst>
          </p:cNvPr>
          <p:cNvSpPr>
            <a:spLocks noGrp="1" noChangeArrowheads="1"/>
          </p:cNvSpPr>
          <p:nvPr>
            <p:ph type="sldNum" sz="quarter" idx="12"/>
          </p:nvPr>
        </p:nvSpPr>
        <p:spPr>
          <a:ln/>
        </p:spPr>
        <p:txBody>
          <a:bodyPr/>
          <a:lstStyle>
            <a:lvl1pPr>
              <a:defRPr/>
            </a:lvl1pPr>
          </a:lstStyle>
          <a:p>
            <a:fld id="{19486C4A-73FE-41BC-95DC-30FAE0541EE3}" type="slidenum">
              <a:rPr lang="ja-JP" altLang="en-US"/>
              <a:pPr/>
              <a:t>‹#›</a:t>
            </a:fld>
            <a:endParaRPr lang="en-US" altLang="ja-JP"/>
          </a:p>
        </p:txBody>
      </p:sp>
    </p:spTree>
    <p:extLst>
      <p:ext uri="{BB962C8B-B14F-4D97-AF65-F5344CB8AC3E}">
        <p14:creationId xmlns:p14="http://schemas.microsoft.com/office/powerpoint/2010/main" val="1058952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11">
            <a:extLst>
              <a:ext uri="{FF2B5EF4-FFF2-40B4-BE49-F238E27FC236}">
                <a16:creationId xmlns:a16="http://schemas.microsoft.com/office/drawing/2014/main" id="{FD520F95-E10B-402C-8CDF-205153A236FB}"/>
              </a:ext>
            </a:extLst>
          </p:cNvPr>
          <p:cNvSpPr>
            <a:spLocks noGrp="1" noChangeArrowheads="1"/>
          </p:cNvSpPr>
          <p:nvPr>
            <p:ph type="dt" sz="half" idx="10"/>
          </p:nvPr>
        </p:nvSpPr>
        <p:spPr>
          <a:ln/>
        </p:spPr>
        <p:txBody>
          <a:bodyPr/>
          <a:lstStyle>
            <a:lvl1pPr>
              <a:defRPr/>
            </a:lvl1pPr>
          </a:lstStyle>
          <a:p>
            <a:pPr>
              <a:defRPr/>
            </a:pPr>
            <a:fld id="{DA10850D-DA4F-44FE-91E7-C545E3EA8682}" type="datetime1">
              <a:rPr lang="ja-JP" altLang="en-US" smtClean="0"/>
              <a:t>2024/9/16</a:t>
            </a:fld>
            <a:endParaRPr lang="en-US" altLang="ja-JP"/>
          </a:p>
        </p:txBody>
      </p:sp>
      <p:sp>
        <p:nvSpPr>
          <p:cNvPr id="6" name="Rectangle 12">
            <a:extLst>
              <a:ext uri="{FF2B5EF4-FFF2-40B4-BE49-F238E27FC236}">
                <a16:creationId xmlns:a16="http://schemas.microsoft.com/office/drawing/2014/main" id="{0B0EB58F-5791-4CC5-B465-B1A15FE83236}"/>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3">
            <a:extLst>
              <a:ext uri="{FF2B5EF4-FFF2-40B4-BE49-F238E27FC236}">
                <a16:creationId xmlns:a16="http://schemas.microsoft.com/office/drawing/2014/main" id="{EFFC9A5E-DE24-4961-B77F-51C3470EB4AF}"/>
              </a:ext>
            </a:extLst>
          </p:cNvPr>
          <p:cNvSpPr>
            <a:spLocks noGrp="1" noChangeArrowheads="1"/>
          </p:cNvSpPr>
          <p:nvPr>
            <p:ph type="sldNum" sz="quarter" idx="12"/>
          </p:nvPr>
        </p:nvSpPr>
        <p:spPr>
          <a:ln/>
        </p:spPr>
        <p:txBody>
          <a:bodyPr/>
          <a:lstStyle>
            <a:lvl1pPr>
              <a:defRPr/>
            </a:lvl1pPr>
          </a:lstStyle>
          <a:p>
            <a:fld id="{B30D90DF-1ED8-44C1-BD56-225EE53010CA}" type="slidenum">
              <a:rPr lang="ja-JP" altLang="en-US"/>
              <a:pPr/>
              <a:t>‹#›</a:t>
            </a:fld>
            <a:endParaRPr lang="en-US" altLang="ja-JP"/>
          </a:p>
        </p:txBody>
      </p:sp>
    </p:spTree>
    <p:extLst>
      <p:ext uri="{BB962C8B-B14F-4D97-AF65-F5344CB8AC3E}">
        <p14:creationId xmlns:p14="http://schemas.microsoft.com/office/powerpoint/2010/main" val="3154440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72C2751-E44E-44BB-9066-5378C02C33B9}"/>
              </a:ext>
            </a:extLst>
          </p:cNvPr>
          <p:cNvSpPr>
            <a:spLocks noChangeArrowheads="1"/>
          </p:cNvSpPr>
          <p:nvPr/>
        </p:nvSpPr>
        <p:spPr bwMode="ltGray">
          <a:xfrm>
            <a:off x="417513" y="1098550"/>
            <a:ext cx="438150" cy="474663"/>
          </a:xfrm>
          <a:prstGeom prst="rect">
            <a:avLst/>
          </a:prstGeom>
          <a:solidFill>
            <a:schemeClr val="accent2"/>
          </a:solidFill>
          <a:ln>
            <a:noFill/>
          </a:ln>
        </p:spPr>
        <p:txBody>
          <a:bodyPr wrap="none" anchor="ctr"/>
          <a:lstStyle>
            <a:lvl1pPr eaLnBrk="0" hangingPunct="0">
              <a:defRPr kumimoji="1">
                <a:solidFill>
                  <a:schemeClr val="tx1"/>
                </a:solidFill>
                <a:latin typeface="Tahoma" pitchFamily="34" charset="0"/>
                <a:ea typeface="ＭＳ Ｐゴシック" pitchFamily="50" charset="-128"/>
              </a:defRPr>
            </a:lvl1pPr>
            <a:lvl2pPr marL="742950" indent="-285750" eaLnBrk="0" hangingPunct="0">
              <a:defRPr kumimoji="1">
                <a:solidFill>
                  <a:schemeClr val="tx1"/>
                </a:solidFill>
                <a:latin typeface="Tahoma" pitchFamily="34" charset="0"/>
                <a:ea typeface="ＭＳ Ｐゴシック" pitchFamily="50" charset="-128"/>
              </a:defRPr>
            </a:lvl2pPr>
            <a:lvl3pPr marL="1143000" indent="-228600" eaLnBrk="0" hangingPunct="0">
              <a:defRPr kumimoji="1">
                <a:solidFill>
                  <a:schemeClr val="tx1"/>
                </a:solidFill>
                <a:latin typeface="Tahoma" pitchFamily="34" charset="0"/>
                <a:ea typeface="ＭＳ Ｐゴシック" pitchFamily="50" charset="-128"/>
              </a:defRPr>
            </a:lvl3pPr>
            <a:lvl4pPr marL="1600200" indent="-228600" eaLnBrk="0" hangingPunct="0">
              <a:defRPr kumimoji="1">
                <a:solidFill>
                  <a:schemeClr val="tx1"/>
                </a:solidFill>
                <a:latin typeface="Tahoma" pitchFamily="34" charset="0"/>
                <a:ea typeface="ＭＳ Ｐゴシック" pitchFamily="50" charset="-128"/>
              </a:defRPr>
            </a:lvl4pPr>
            <a:lvl5pPr marL="2057400" indent="-228600" eaLnBrk="0" hangingPunct="0">
              <a:defRPr kumimoji="1">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9pPr>
          </a:lstStyle>
          <a:p>
            <a:pPr algn="ctr" eaLnBrk="1" hangingPunct="1">
              <a:defRPr/>
            </a:pPr>
            <a:endParaRPr lang="ja-JP" altLang="en-US" sz="2400"/>
          </a:p>
        </p:txBody>
      </p:sp>
      <p:sp>
        <p:nvSpPr>
          <p:cNvPr id="1027" name="Rectangle 3">
            <a:extLst>
              <a:ext uri="{FF2B5EF4-FFF2-40B4-BE49-F238E27FC236}">
                <a16:creationId xmlns:a16="http://schemas.microsoft.com/office/drawing/2014/main" id="{251F8794-8BBE-4A2E-B8A2-F56DC70F9158}"/>
              </a:ext>
            </a:extLst>
          </p:cNvPr>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p:spPr>
        <p:txBody>
          <a:bodyPr wrap="none" anchor="ctr"/>
          <a:lstStyle>
            <a:lvl1pPr eaLnBrk="0" hangingPunct="0">
              <a:defRPr kumimoji="1">
                <a:solidFill>
                  <a:schemeClr val="tx1"/>
                </a:solidFill>
                <a:latin typeface="Tahoma" pitchFamily="34" charset="0"/>
                <a:ea typeface="ＭＳ Ｐゴシック" pitchFamily="50" charset="-128"/>
              </a:defRPr>
            </a:lvl1pPr>
            <a:lvl2pPr marL="742950" indent="-285750" eaLnBrk="0" hangingPunct="0">
              <a:defRPr kumimoji="1">
                <a:solidFill>
                  <a:schemeClr val="tx1"/>
                </a:solidFill>
                <a:latin typeface="Tahoma" pitchFamily="34" charset="0"/>
                <a:ea typeface="ＭＳ Ｐゴシック" pitchFamily="50" charset="-128"/>
              </a:defRPr>
            </a:lvl2pPr>
            <a:lvl3pPr marL="1143000" indent="-228600" eaLnBrk="0" hangingPunct="0">
              <a:defRPr kumimoji="1">
                <a:solidFill>
                  <a:schemeClr val="tx1"/>
                </a:solidFill>
                <a:latin typeface="Tahoma" pitchFamily="34" charset="0"/>
                <a:ea typeface="ＭＳ Ｐゴシック" pitchFamily="50" charset="-128"/>
              </a:defRPr>
            </a:lvl3pPr>
            <a:lvl4pPr marL="1600200" indent="-228600" eaLnBrk="0" hangingPunct="0">
              <a:defRPr kumimoji="1">
                <a:solidFill>
                  <a:schemeClr val="tx1"/>
                </a:solidFill>
                <a:latin typeface="Tahoma" pitchFamily="34" charset="0"/>
                <a:ea typeface="ＭＳ Ｐゴシック" pitchFamily="50" charset="-128"/>
              </a:defRPr>
            </a:lvl4pPr>
            <a:lvl5pPr marL="2057400" indent="-228600" eaLnBrk="0" hangingPunct="0">
              <a:defRPr kumimoji="1">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9pPr>
          </a:lstStyle>
          <a:p>
            <a:pPr algn="ctr" eaLnBrk="1" hangingPunct="1">
              <a:defRPr/>
            </a:pPr>
            <a:endParaRPr lang="ja-JP" altLang="en-US" sz="2400"/>
          </a:p>
        </p:txBody>
      </p:sp>
      <p:sp>
        <p:nvSpPr>
          <p:cNvPr id="1028" name="Rectangle 4">
            <a:extLst>
              <a:ext uri="{FF2B5EF4-FFF2-40B4-BE49-F238E27FC236}">
                <a16:creationId xmlns:a16="http://schemas.microsoft.com/office/drawing/2014/main" id="{53D5C6BD-A242-4F08-ACA3-EDD5198AF811}"/>
              </a:ext>
            </a:extLst>
          </p:cNvPr>
          <p:cNvSpPr>
            <a:spLocks noChangeArrowheads="1"/>
          </p:cNvSpPr>
          <p:nvPr/>
        </p:nvSpPr>
        <p:spPr bwMode="ltGray">
          <a:xfrm>
            <a:off x="541338" y="1520825"/>
            <a:ext cx="422275" cy="474663"/>
          </a:xfrm>
          <a:prstGeom prst="rect">
            <a:avLst/>
          </a:prstGeom>
          <a:solidFill>
            <a:schemeClr val="folHlink"/>
          </a:solidFill>
          <a:ln>
            <a:noFill/>
          </a:ln>
        </p:spPr>
        <p:txBody>
          <a:bodyPr wrap="none" anchor="ctr"/>
          <a:lstStyle>
            <a:lvl1pPr eaLnBrk="0" hangingPunct="0">
              <a:defRPr kumimoji="1">
                <a:solidFill>
                  <a:schemeClr val="tx1"/>
                </a:solidFill>
                <a:latin typeface="Tahoma" pitchFamily="34" charset="0"/>
                <a:ea typeface="ＭＳ Ｐゴシック" pitchFamily="50" charset="-128"/>
              </a:defRPr>
            </a:lvl1pPr>
            <a:lvl2pPr marL="742950" indent="-285750" eaLnBrk="0" hangingPunct="0">
              <a:defRPr kumimoji="1">
                <a:solidFill>
                  <a:schemeClr val="tx1"/>
                </a:solidFill>
                <a:latin typeface="Tahoma" pitchFamily="34" charset="0"/>
                <a:ea typeface="ＭＳ Ｐゴシック" pitchFamily="50" charset="-128"/>
              </a:defRPr>
            </a:lvl2pPr>
            <a:lvl3pPr marL="1143000" indent="-228600" eaLnBrk="0" hangingPunct="0">
              <a:defRPr kumimoji="1">
                <a:solidFill>
                  <a:schemeClr val="tx1"/>
                </a:solidFill>
                <a:latin typeface="Tahoma" pitchFamily="34" charset="0"/>
                <a:ea typeface="ＭＳ Ｐゴシック" pitchFamily="50" charset="-128"/>
              </a:defRPr>
            </a:lvl3pPr>
            <a:lvl4pPr marL="1600200" indent="-228600" eaLnBrk="0" hangingPunct="0">
              <a:defRPr kumimoji="1">
                <a:solidFill>
                  <a:schemeClr val="tx1"/>
                </a:solidFill>
                <a:latin typeface="Tahoma" pitchFamily="34" charset="0"/>
                <a:ea typeface="ＭＳ Ｐゴシック" pitchFamily="50" charset="-128"/>
              </a:defRPr>
            </a:lvl4pPr>
            <a:lvl5pPr marL="2057400" indent="-228600" eaLnBrk="0" hangingPunct="0">
              <a:defRPr kumimoji="1">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9pPr>
          </a:lstStyle>
          <a:p>
            <a:pPr algn="ctr" eaLnBrk="1" hangingPunct="1">
              <a:defRPr/>
            </a:pPr>
            <a:endParaRPr lang="ja-JP" altLang="en-US" sz="2400"/>
          </a:p>
        </p:txBody>
      </p:sp>
      <p:sp>
        <p:nvSpPr>
          <p:cNvPr id="1029" name="Rectangle 5">
            <a:extLst>
              <a:ext uri="{FF2B5EF4-FFF2-40B4-BE49-F238E27FC236}">
                <a16:creationId xmlns:a16="http://schemas.microsoft.com/office/drawing/2014/main" id="{259654D9-846E-4A59-9AFD-25AC66E5834A}"/>
              </a:ext>
            </a:extLst>
          </p:cNvPr>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p:spPr>
        <p:txBody>
          <a:bodyPr wrap="none" anchor="ctr"/>
          <a:lstStyle>
            <a:lvl1pPr eaLnBrk="0" hangingPunct="0">
              <a:defRPr kumimoji="1">
                <a:solidFill>
                  <a:schemeClr val="tx1"/>
                </a:solidFill>
                <a:latin typeface="Tahoma" pitchFamily="34" charset="0"/>
                <a:ea typeface="ＭＳ Ｐゴシック" pitchFamily="50" charset="-128"/>
              </a:defRPr>
            </a:lvl1pPr>
            <a:lvl2pPr marL="742950" indent="-285750" eaLnBrk="0" hangingPunct="0">
              <a:defRPr kumimoji="1">
                <a:solidFill>
                  <a:schemeClr val="tx1"/>
                </a:solidFill>
                <a:latin typeface="Tahoma" pitchFamily="34" charset="0"/>
                <a:ea typeface="ＭＳ Ｐゴシック" pitchFamily="50" charset="-128"/>
              </a:defRPr>
            </a:lvl2pPr>
            <a:lvl3pPr marL="1143000" indent="-228600" eaLnBrk="0" hangingPunct="0">
              <a:defRPr kumimoji="1">
                <a:solidFill>
                  <a:schemeClr val="tx1"/>
                </a:solidFill>
                <a:latin typeface="Tahoma" pitchFamily="34" charset="0"/>
                <a:ea typeface="ＭＳ Ｐゴシック" pitchFamily="50" charset="-128"/>
              </a:defRPr>
            </a:lvl3pPr>
            <a:lvl4pPr marL="1600200" indent="-228600" eaLnBrk="0" hangingPunct="0">
              <a:defRPr kumimoji="1">
                <a:solidFill>
                  <a:schemeClr val="tx1"/>
                </a:solidFill>
                <a:latin typeface="Tahoma" pitchFamily="34" charset="0"/>
                <a:ea typeface="ＭＳ Ｐゴシック" pitchFamily="50" charset="-128"/>
              </a:defRPr>
            </a:lvl4pPr>
            <a:lvl5pPr marL="2057400" indent="-228600" eaLnBrk="0" hangingPunct="0">
              <a:defRPr kumimoji="1">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9pPr>
          </a:lstStyle>
          <a:p>
            <a:pPr algn="ctr" eaLnBrk="1" hangingPunct="1">
              <a:defRPr/>
            </a:pPr>
            <a:endParaRPr lang="ja-JP" altLang="en-US" sz="2400"/>
          </a:p>
        </p:txBody>
      </p:sp>
      <p:sp>
        <p:nvSpPr>
          <p:cNvPr id="1030" name="Rectangle 6">
            <a:extLst>
              <a:ext uri="{FF2B5EF4-FFF2-40B4-BE49-F238E27FC236}">
                <a16:creationId xmlns:a16="http://schemas.microsoft.com/office/drawing/2014/main" id="{B3854E61-261D-48A0-94A2-2018C0D39A3B}"/>
              </a:ext>
            </a:extLst>
          </p:cNvPr>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p:spPr>
        <p:txBody>
          <a:bodyPr wrap="none" anchor="ctr"/>
          <a:lstStyle>
            <a:lvl1pPr eaLnBrk="0" hangingPunct="0">
              <a:defRPr kumimoji="1">
                <a:solidFill>
                  <a:schemeClr val="tx1"/>
                </a:solidFill>
                <a:latin typeface="Tahoma" pitchFamily="34" charset="0"/>
                <a:ea typeface="ＭＳ Ｐゴシック" pitchFamily="50" charset="-128"/>
              </a:defRPr>
            </a:lvl1pPr>
            <a:lvl2pPr marL="742950" indent="-285750" eaLnBrk="0" hangingPunct="0">
              <a:defRPr kumimoji="1">
                <a:solidFill>
                  <a:schemeClr val="tx1"/>
                </a:solidFill>
                <a:latin typeface="Tahoma" pitchFamily="34" charset="0"/>
                <a:ea typeface="ＭＳ Ｐゴシック" pitchFamily="50" charset="-128"/>
              </a:defRPr>
            </a:lvl2pPr>
            <a:lvl3pPr marL="1143000" indent="-228600" eaLnBrk="0" hangingPunct="0">
              <a:defRPr kumimoji="1">
                <a:solidFill>
                  <a:schemeClr val="tx1"/>
                </a:solidFill>
                <a:latin typeface="Tahoma" pitchFamily="34" charset="0"/>
                <a:ea typeface="ＭＳ Ｐゴシック" pitchFamily="50" charset="-128"/>
              </a:defRPr>
            </a:lvl3pPr>
            <a:lvl4pPr marL="1600200" indent="-228600" eaLnBrk="0" hangingPunct="0">
              <a:defRPr kumimoji="1">
                <a:solidFill>
                  <a:schemeClr val="tx1"/>
                </a:solidFill>
                <a:latin typeface="Tahoma" pitchFamily="34" charset="0"/>
                <a:ea typeface="ＭＳ Ｐゴシック" pitchFamily="50" charset="-128"/>
              </a:defRPr>
            </a:lvl4pPr>
            <a:lvl5pPr marL="2057400" indent="-228600" eaLnBrk="0" hangingPunct="0">
              <a:defRPr kumimoji="1">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9pPr>
          </a:lstStyle>
          <a:p>
            <a:pPr algn="ctr" eaLnBrk="1" hangingPunct="1">
              <a:defRPr/>
            </a:pPr>
            <a:endParaRPr lang="ja-JP" altLang="en-US" sz="2400"/>
          </a:p>
        </p:txBody>
      </p:sp>
      <p:sp>
        <p:nvSpPr>
          <p:cNvPr id="1031" name="Rectangle 7">
            <a:extLst>
              <a:ext uri="{FF2B5EF4-FFF2-40B4-BE49-F238E27FC236}">
                <a16:creationId xmlns:a16="http://schemas.microsoft.com/office/drawing/2014/main" id="{62706821-2B41-4011-8BB0-2B6D11C0C1A0}"/>
              </a:ext>
            </a:extLst>
          </p:cNvPr>
          <p:cNvSpPr>
            <a:spLocks noChangeArrowheads="1"/>
          </p:cNvSpPr>
          <p:nvPr/>
        </p:nvSpPr>
        <p:spPr bwMode="gray">
          <a:xfrm>
            <a:off x="762000" y="990600"/>
            <a:ext cx="31750" cy="1052513"/>
          </a:xfrm>
          <a:prstGeom prst="rect">
            <a:avLst/>
          </a:prstGeom>
          <a:solidFill>
            <a:schemeClr val="bg2"/>
          </a:solidFill>
          <a:ln>
            <a:noFill/>
          </a:ln>
        </p:spPr>
        <p:txBody>
          <a:bodyPr wrap="none" anchor="ctr"/>
          <a:lstStyle>
            <a:lvl1pPr eaLnBrk="0" hangingPunct="0">
              <a:defRPr kumimoji="1">
                <a:solidFill>
                  <a:schemeClr val="tx1"/>
                </a:solidFill>
                <a:latin typeface="Tahoma" pitchFamily="34" charset="0"/>
                <a:ea typeface="ＭＳ Ｐゴシック" pitchFamily="50" charset="-128"/>
              </a:defRPr>
            </a:lvl1pPr>
            <a:lvl2pPr marL="742950" indent="-285750" eaLnBrk="0" hangingPunct="0">
              <a:defRPr kumimoji="1">
                <a:solidFill>
                  <a:schemeClr val="tx1"/>
                </a:solidFill>
                <a:latin typeface="Tahoma" pitchFamily="34" charset="0"/>
                <a:ea typeface="ＭＳ Ｐゴシック" pitchFamily="50" charset="-128"/>
              </a:defRPr>
            </a:lvl2pPr>
            <a:lvl3pPr marL="1143000" indent="-228600" eaLnBrk="0" hangingPunct="0">
              <a:defRPr kumimoji="1">
                <a:solidFill>
                  <a:schemeClr val="tx1"/>
                </a:solidFill>
                <a:latin typeface="Tahoma" pitchFamily="34" charset="0"/>
                <a:ea typeface="ＭＳ Ｐゴシック" pitchFamily="50" charset="-128"/>
              </a:defRPr>
            </a:lvl3pPr>
            <a:lvl4pPr marL="1600200" indent="-228600" eaLnBrk="0" hangingPunct="0">
              <a:defRPr kumimoji="1">
                <a:solidFill>
                  <a:schemeClr val="tx1"/>
                </a:solidFill>
                <a:latin typeface="Tahoma" pitchFamily="34" charset="0"/>
                <a:ea typeface="ＭＳ Ｐゴシック" pitchFamily="50" charset="-128"/>
              </a:defRPr>
            </a:lvl4pPr>
            <a:lvl5pPr marL="2057400" indent="-228600" eaLnBrk="0" hangingPunct="0">
              <a:defRPr kumimoji="1">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9pPr>
          </a:lstStyle>
          <a:p>
            <a:pPr algn="ctr" eaLnBrk="1" hangingPunct="1">
              <a:defRPr/>
            </a:pPr>
            <a:endParaRPr lang="ja-JP" altLang="en-US" sz="2400"/>
          </a:p>
        </p:txBody>
      </p:sp>
      <p:sp>
        <p:nvSpPr>
          <p:cNvPr id="1032" name="Rectangle 8">
            <a:extLst>
              <a:ext uri="{FF2B5EF4-FFF2-40B4-BE49-F238E27FC236}">
                <a16:creationId xmlns:a16="http://schemas.microsoft.com/office/drawing/2014/main" id="{95B633DB-9F5A-4CAF-B643-4A2AADA3384B}"/>
              </a:ext>
            </a:extLst>
          </p:cNvPr>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a:noFill/>
          </a:ln>
        </p:spPr>
        <p:txBody>
          <a:bodyPr wrap="none" anchor="ctr"/>
          <a:lstStyle>
            <a:lvl1pPr eaLnBrk="0" hangingPunct="0">
              <a:defRPr kumimoji="1">
                <a:solidFill>
                  <a:schemeClr val="tx1"/>
                </a:solidFill>
                <a:latin typeface="Tahoma" pitchFamily="34" charset="0"/>
                <a:ea typeface="ＭＳ Ｐゴシック" pitchFamily="50" charset="-128"/>
              </a:defRPr>
            </a:lvl1pPr>
            <a:lvl2pPr marL="742950" indent="-285750" eaLnBrk="0" hangingPunct="0">
              <a:defRPr kumimoji="1">
                <a:solidFill>
                  <a:schemeClr val="tx1"/>
                </a:solidFill>
                <a:latin typeface="Tahoma" pitchFamily="34" charset="0"/>
                <a:ea typeface="ＭＳ Ｐゴシック" pitchFamily="50" charset="-128"/>
              </a:defRPr>
            </a:lvl2pPr>
            <a:lvl3pPr marL="1143000" indent="-228600" eaLnBrk="0" hangingPunct="0">
              <a:defRPr kumimoji="1">
                <a:solidFill>
                  <a:schemeClr val="tx1"/>
                </a:solidFill>
                <a:latin typeface="Tahoma" pitchFamily="34" charset="0"/>
                <a:ea typeface="ＭＳ Ｐゴシック" pitchFamily="50" charset="-128"/>
              </a:defRPr>
            </a:lvl3pPr>
            <a:lvl4pPr marL="1600200" indent="-228600" eaLnBrk="0" hangingPunct="0">
              <a:defRPr kumimoji="1">
                <a:solidFill>
                  <a:schemeClr val="tx1"/>
                </a:solidFill>
                <a:latin typeface="Tahoma" pitchFamily="34" charset="0"/>
                <a:ea typeface="ＭＳ Ｐゴシック" pitchFamily="50" charset="-128"/>
              </a:defRPr>
            </a:lvl4pPr>
            <a:lvl5pPr marL="2057400" indent="-228600" eaLnBrk="0" hangingPunct="0">
              <a:defRPr kumimoji="1">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9pPr>
          </a:lstStyle>
          <a:p>
            <a:pPr algn="ctr" eaLnBrk="1" hangingPunct="1">
              <a:defRPr/>
            </a:pPr>
            <a:endParaRPr lang="ja-JP" altLang="en-US" sz="2400"/>
          </a:p>
        </p:txBody>
      </p:sp>
      <p:sp>
        <p:nvSpPr>
          <p:cNvPr id="1033" name="Rectangle 9">
            <a:extLst>
              <a:ext uri="{FF2B5EF4-FFF2-40B4-BE49-F238E27FC236}">
                <a16:creationId xmlns:a16="http://schemas.microsoft.com/office/drawing/2014/main" id="{825A1523-44CF-4928-921F-ECEEE6E1765D}"/>
              </a:ext>
            </a:extLst>
          </p:cNvPr>
          <p:cNvSpPr>
            <a:spLocks noGrp="1" noChangeArrowheads="1"/>
          </p:cNvSpPr>
          <p:nvPr>
            <p:ph type="title"/>
          </p:nvPr>
        </p:nvSpPr>
        <p:spPr bwMode="auto">
          <a:xfrm>
            <a:off x="1150938" y="214313"/>
            <a:ext cx="7793037" cy="146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34" name="Rectangle 10">
            <a:extLst>
              <a:ext uri="{FF2B5EF4-FFF2-40B4-BE49-F238E27FC236}">
                <a16:creationId xmlns:a16="http://schemas.microsoft.com/office/drawing/2014/main" id="{B68FEDCD-2231-42BD-9F60-892474B99DF0}"/>
              </a:ext>
            </a:extLst>
          </p:cNvPr>
          <p:cNvSpPr>
            <a:spLocks noGrp="1" noChangeArrowheads="1"/>
          </p:cNvSpPr>
          <p:nvPr>
            <p:ph type="body" idx="1"/>
          </p:nvPr>
        </p:nvSpPr>
        <p:spPr bwMode="auto">
          <a:xfrm>
            <a:off x="1182688" y="2017713"/>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23243" name="Rectangle 11">
            <a:extLst>
              <a:ext uri="{FF2B5EF4-FFF2-40B4-BE49-F238E27FC236}">
                <a16:creationId xmlns:a16="http://schemas.microsoft.com/office/drawing/2014/main" id="{FC8BDB66-FFB0-4D0E-8229-E458D59F4F52}"/>
              </a:ext>
            </a:extLst>
          </p:cNvPr>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kumimoji="0" sz="1400"/>
            </a:lvl1pPr>
          </a:lstStyle>
          <a:p>
            <a:pPr>
              <a:defRPr/>
            </a:pPr>
            <a:fld id="{FFCC6E2F-55E0-48FE-BEBE-9AB50A31C71D}" type="datetime1">
              <a:rPr lang="ja-JP" altLang="en-US" smtClean="0"/>
              <a:t>2024/9/16</a:t>
            </a:fld>
            <a:endParaRPr lang="en-US" altLang="ja-JP"/>
          </a:p>
        </p:txBody>
      </p:sp>
      <p:sp>
        <p:nvSpPr>
          <p:cNvPr id="223244" name="Rectangle 12">
            <a:extLst>
              <a:ext uri="{FF2B5EF4-FFF2-40B4-BE49-F238E27FC236}">
                <a16:creationId xmlns:a16="http://schemas.microsoft.com/office/drawing/2014/main" id="{F845889C-C8C5-4B99-AE88-F94231B441AB}"/>
              </a:ext>
            </a:extLst>
          </p:cNvPr>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kumimoji="0" sz="1400"/>
            </a:lvl1pPr>
          </a:lstStyle>
          <a:p>
            <a:pPr>
              <a:defRPr/>
            </a:pPr>
            <a:endParaRPr lang="en-US" altLang="ja-JP"/>
          </a:p>
        </p:txBody>
      </p:sp>
      <p:sp>
        <p:nvSpPr>
          <p:cNvPr id="223245" name="Rectangle 13">
            <a:extLst>
              <a:ext uri="{FF2B5EF4-FFF2-40B4-BE49-F238E27FC236}">
                <a16:creationId xmlns:a16="http://schemas.microsoft.com/office/drawing/2014/main" id="{94416EF3-1F33-42C5-B73E-47160A1EDD2B}"/>
              </a:ext>
            </a:extLst>
          </p:cNvPr>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kumimoji="0" sz="1400"/>
            </a:lvl1pPr>
          </a:lstStyle>
          <a:p>
            <a:fld id="{FB925F13-5F97-4449-8FEE-487A1704A258}" type="slidenum">
              <a:rPr lang="ja-JP" altLang="en-US"/>
              <a:pPr/>
              <a:t>‹#›</a:t>
            </a:fld>
            <a:endParaRPr lang="en-US" altLang="ja-JP"/>
          </a:p>
        </p:txBody>
      </p:sp>
    </p:spTree>
  </p:cSld>
  <p:clrMap bg1="lt1" tx1="dk1" bg2="lt2" tx2="dk2" accent1="accent1" accent2="accent2" accent3="accent3" accent4="accent4" accent5="accent5" accent6="accent6" hlink="hlink" folHlink="folHlink"/>
  <p:sldLayoutIdLst>
    <p:sldLayoutId id="2147484951" r:id="rId1"/>
    <p:sldLayoutId id="2147484940" r:id="rId2"/>
    <p:sldLayoutId id="2147484941" r:id="rId3"/>
    <p:sldLayoutId id="2147484942" r:id="rId4"/>
    <p:sldLayoutId id="2147484943" r:id="rId5"/>
    <p:sldLayoutId id="2147484944" r:id="rId6"/>
    <p:sldLayoutId id="2147484945" r:id="rId7"/>
    <p:sldLayoutId id="2147484946" r:id="rId8"/>
    <p:sldLayoutId id="2147484947" r:id="rId9"/>
    <p:sldLayoutId id="2147484948" r:id="rId10"/>
    <p:sldLayoutId id="2147484949" r:id="rId11"/>
    <p:sldLayoutId id="2147484950" r:id="rId12"/>
  </p:sldLayoutIdLst>
  <p:hf hdr="0" ftr="0" dt="0"/>
  <p:txStyles>
    <p:title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Tahoma" pitchFamily="34" charset="0"/>
          <a:ea typeface="ＭＳ Ｐゴシック" pitchFamily="50" charset="-128"/>
        </a:defRPr>
      </a:lvl2pPr>
      <a:lvl3pPr algn="l" rtl="0" eaLnBrk="0" fontAlgn="base" hangingPunct="0">
        <a:spcBef>
          <a:spcPct val="0"/>
        </a:spcBef>
        <a:spcAft>
          <a:spcPct val="0"/>
        </a:spcAft>
        <a:defRPr kumimoji="1" sz="4400">
          <a:solidFill>
            <a:schemeClr val="tx2"/>
          </a:solidFill>
          <a:latin typeface="Tahoma" pitchFamily="34" charset="0"/>
          <a:ea typeface="ＭＳ Ｐゴシック" pitchFamily="50" charset="-128"/>
        </a:defRPr>
      </a:lvl3pPr>
      <a:lvl4pPr algn="l" rtl="0" eaLnBrk="0" fontAlgn="base" hangingPunct="0">
        <a:spcBef>
          <a:spcPct val="0"/>
        </a:spcBef>
        <a:spcAft>
          <a:spcPct val="0"/>
        </a:spcAft>
        <a:defRPr kumimoji="1" sz="4400">
          <a:solidFill>
            <a:schemeClr val="tx2"/>
          </a:solidFill>
          <a:latin typeface="Tahoma" pitchFamily="34" charset="0"/>
          <a:ea typeface="ＭＳ Ｐゴシック" pitchFamily="50" charset="-128"/>
        </a:defRPr>
      </a:lvl4pPr>
      <a:lvl5pPr algn="l" rtl="0" eaLnBrk="0" fontAlgn="base" hangingPunct="0">
        <a:spcBef>
          <a:spcPct val="0"/>
        </a:spcBef>
        <a:spcAft>
          <a:spcPct val="0"/>
        </a:spcAft>
        <a:defRPr kumimoji="1" sz="4400">
          <a:solidFill>
            <a:schemeClr val="tx2"/>
          </a:solidFill>
          <a:latin typeface="Tahoma" pitchFamily="34" charset="0"/>
          <a:ea typeface="ＭＳ Ｐゴシック" pitchFamily="50" charset="-128"/>
        </a:defRPr>
      </a:lvl5pPr>
      <a:lvl6pPr marL="457200" algn="l" rtl="0" fontAlgn="base">
        <a:spcBef>
          <a:spcPct val="0"/>
        </a:spcBef>
        <a:spcAft>
          <a:spcPct val="0"/>
        </a:spcAft>
        <a:defRPr kumimoji="1" sz="4400">
          <a:solidFill>
            <a:schemeClr val="tx2"/>
          </a:solidFill>
          <a:latin typeface="Tahoma" pitchFamily="34" charset="0"/>
          <a:ea typeface="ＭＳ Ｐゴシック" pitchFamily="50" charset="-128"/>
        </a:defRPr>
      </a:lvl6pPr>
      <a:lvl7pPr marL="914400" algn="l" rtl="0" fontAlgn="base">
        <a:spcBef>
          <a:spcPct val="0"/>
        </a:spcBef>
        <a:spcAft>
          <a:spcPct val="0"/>
        </a:spcAft>
        <a:defRPr kumimoji="1" sz="4400">
          <a:solidFill>
            <a:schemeClr val="tx2"/>
          </a:solidFill>
          <a:latin typeface="Tahoma" pitchFamily="34" charset="0"/>
          <a:ea typeface="ＭＳ Ｐゴシック" pitchFamily="50" charset="-128"/>
        </a:defRPr>
      </a:lvl7pPr>
      <a:lvl8pPr marL="1371600" algn="l" rtl="0" fontAlgn="base">
        <a:spcBef>
          <a:spcPct val="0"/>
        </a:spcBef>
        <a:spcAft>
          <a:spcPct val="0"/>
        </a:spcAft>
        <a:defRPr kumimoji="1" sz="4400">
          <a:solidFill>
            <a:schemeClr val="tx2"/>
          </a:solidFill>
          <a:latin typeface="Tahoma" pitchFamily="34" charset="0"/>
          <a:ea typeface="ＭＳ Ｐゴシック" pitchFamily="50" charset="-128"/>
        </a:defRPr>
      </a:lvl8pPr>
      <a:lvl9pPr marL="1828800" algn="l" rtl="0" fontAlgn="base">
        <a:spcBef>
          <a:spcPct val="0"/>
        </a:spcBef>
        <a:spcAft>
          <a:spcPct val="0"/>
        </a:spcAft>
        <a:defRPr kumimoji="1" sz="4400">
          <a:solidFill>
            <a:schemeClr val="tx2"/>
          </a:solidFill>
          <a:latin typeface="Tahoma" pitchFamily="34" charset="0"/>
          <a:ea typeface="ＭＳ Ｐゴシック" pitchFamily="50" charset="-128"/>
        </a:defRPr>
      </a:lvl9pPr>
    </p:titleStyle>
    <p:body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mn-lt"/>
          <a:ea typeface="+mn-ea"/>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mn-lt"/>
          <a:ea typeface="+mn-ea"/>
        </a:defRPr>
      </a:lvl5pPr>
      <a:lvl6pPr marL="25146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6pPr>
      <a:lvl7pPr marL="29718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7pPr>
      <a:lvl8pPr marL="34290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8pPr>
      <a:lvl9pPr marL="38862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www.stat.go.jp/data/kokusei/2020/pdf/answers_pref2.pdf"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454BAE28-0292-4718-908F-D06822E8B12C}"/>
              </a:ext>
            </a:extLst>
          </p:cNvPr>
          <p:cNvSpPr>
            <a:spLocks noGrp="1" noChangeArrowheads="1"/>
          </p:cNvSpPr>
          <p:nvPr>
            <p:ph type="ctrTitle"/>
          </p:nvPr>
        </p:nvSpPr>
        <p:spPr>
          <a:xfrm>
            <a:off x="900113" y="1209675"/>
            <a:ext cx="7862887" cy="1143000"/>
          </a:xfrm>
        </p:spPr>
        <p:txBody>
          <a:bodyPr lIns="92075" tIns="46038" rIns="92075" bIns="46038"/>
          <a:lstStyle/>
          <a:p>
            <a:pPr eaLnBrk="1" hangingPunct="1">
              <a:defRPr/>
            </a:pPr>
            <a:br>
              <a:rPr lang="ja-JP" altLang="en-US" sz="4000" dirty="0">
                <a:solidFill>
                  <a:schemeClr val="tx1"/>
                </a:solidFill>
                <a:latin typeface="ＭＳ Ｐゴシック" pitchFamily="50" charset="-128"/>
              </a:rPr>
            </a:br>
            <a:r>
              <a:rPr lang="ja-JP" altLang="en-US" sz="4000" dirty="0">
                <a:solidFill>
                  <a:schemeClr val="tx1"/>
                </a:solidFill>
                <a:latin typeface="ＭＳ Ｐゴシック" pitchFamily="50" charset="-128"/>
              </a:rPr>
              <a:t>アンケート調査の方法と事例</a:t>
            </a:r>
            <a:endParaRPr lang="ja-JP" altLang="ja-JP" sz="3600" dirty="0">
              <a:solidFill>
                <a:schemeClr val="tx1"/>
              </a:solidFill>
              <a:latin typeface="+mn-ea"/>
              <a:ea typeface="+mn-ea"/>
            </a:endParaRPr>
          </a:p>
        </p:txBody>
      </p:sp>
      <p:sp>
        <p:nvSpPr>
          <p:cNvPr id="11267" name="Rectangle 3">
            <a:extLst>
              <a:ext uri="{FF2B5EF4-FFF2-40B4-BE49-F238E27FC236}">
                <a16:creationId xmlns:a16="http://schemas.microsoft.com/office/drawing/2014/main" id="{8C8E8245-F543-4C5A-B72E-99DDE1F4742A}"/>
              </a:ext>
            </a:extLst>
          </p:cNvPr>
          <p:cNvSpPr>
            <a:spLocks noGrp="1" noChangeArrowheads="1"/>
          </p:cNvSpPr>
          <p:nvPr>
            <p:ph type="subTitle" idx="1"/>
          </p:nvPr>
        </p:nvSpPr>
        <p:spPr>
          <a:xfrm>
            <a:off x="-209550" y="3305175"/>
            <a:ext cx="8512175" cy="2663825"/>
          </a:xfrm>
        </p:spPr>
        <p:txBody>
          <a:bodyPr lIns="92075" tIns="46038" rIns="92075" bIns="46038"/>
          <a:lstStyle/>
          <a:p>
            <a:pPr eaLnBrk="1" hangingPunct="1">
              <a:defRPr/>
            </a:pPr>
            <a:r>
              <a:rPr lang="ja-JP" altLang="en-US" sz="3600" dirty="0">
                <a:latin typeface="+mn-ea"/>
              </a:rPr>
              <a:t>兵庫県 企画部統計課</a:t>
            </a:r>
          </a:p>
          <a:p>
            <a:pPr eaLnBrk="1" hangingPunct="1">
              <a:defRPr/>
            </a:pPr>
            <a:r>
              <a:rPr lang="ja-JP" altLang="en-US" sz="3600" dirty="0">
                <a:latin typeface="+mn-ea"/>
              </a:rPr>
              <a:t>兵庫県立大学 社会価値創造機構</a:t>
            </a:r>
            <a:endParaRPr lang="en-US" altLang="ja-JP" sz="3600" dirty="0">
              <a:latin typeface="+mn-ea"/>
            </a:endParaRPr>
          </a:p>
          <a:p>
            <a:pPr eaLnBrk="1" hangingPunct="1">
              <a:defRPr/>
            </a:pPr>
            <a:r>
              <a:rPr lang="ja-JP" altLang="en-US" sz="3600" dirty="0">
                <a:latin typeface="+mn-ea"/>
              </a:rPr>
              <a:t>（公財）ひょうご震災記念</a:t>
            </a:r>
            <a:r>
              <a:rPr lang="en-US" altLang="ja-JP" sz="3600" dirty="0">
                <a:latin typeface="+mn-ea"/>
              </a:rPr>
              <a:t>21</a:t>
            </a:r>
            <a:r>
              <a:rPr lang="ja-JP" altLang="en-US" sz="3600" dirty="0">
                <a:latin typeface="+mn-ea"/>
              </a:rPr>
              <a:t>世紀研究機構</a:t>
            </a:r>
          </a:p>
          <a:p>
            <a:pPr eaLnBrk="1" hangingPunct="1">
              <a:defRPr/>
            </a:pPr>
            <a:r>
              <a:rPr lang="ja-JP" altLang="en-US" sz="3600" dirty="0">
                <a:latin typeface="+mn-ea"/>
              </a:rPr>
              <a:t>芦　谷　恒　憲</a:t>
            </a:r>
          </a:p>
        </p:txBody>
      </p:sp>
      <p:graphicFrame>
        <p:nvGraphicFramePr>
          <p:cNvPr id="5124" name="Object 11">
            <a:extLst>
              <a:ext uri="{FF2B5EF4-FFF2-40B4-BE49-F238E27FC236}">
                <a16:creationId xmlns:a16="http://schemas.microsoft.com/office/drawing/2014/main" id="{A1D45444-F362-41E4-9963-E2F1994FDD1A}"/>
              </a:ext>
            </a:extLst>
          </p:cNvPr>
          <p:cNvGraphicFramePr>
            <a:graphicFrameLocks noChangeAspect="1"/>
          </p:cNvGraphicFramePr>
          <p:nvPr/>
        </p:nvGraphicFramePr>
        <p:xfrm>
          <a:off x="7202488" y="5346700"/>
          <a:ext cx="1216025" cy="1244600"/>
        </p:xfrm>
        <a:graphic>
          <a:graphicData uri="http://schemas.openxmlformats.org/presentationml/2006/ole">
            <mc:AlternateContent xmlns:mc="http://schemas.openxmlformats.org/markup-compatibility/2006">
              <mc:Choice xmlns:v="urn:schemas-microsoft-com:vml" Requires="v">
                <p:oleObj name="Clip" r:id="rId3" imgW="1720901" imgH="1712671" progId="MS_ClipArt_Gallery.5">
                  <p:embed/>
                </p:oleObj>
              </mc:Choice>
              <mc:Fallback>
                <p:oleObj name="Clip" r:id="rId3" imgW="1720901" imgH="1712671" progId="MS_ClipArt_Gallery.5">
                  <p:embed/>
                  <p:pic>
                    <p:nvPicPr>
                      <p:cNvPr id="0" name="Object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02488" y="5346700"/>
                        <a:ext cx="1216025" cy="124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126" name="テキスト ボックス 1">
            <a:extLst>
              <a:ext uri="{FF2B5EF4-FFF2-40B4-BE49-F238E27FC236}">
                <a16:creationId xmlns:a16="http://schemas.microsoft.com/office/drawing/2014/main" id="{327C25D6-CE71-4676-8029-73E9483BAB53}"/>
              </a:ext>
            </a:extLst>
          </p:cNvPr>
          <p:cNvSpPr txBox="1">
            <a:spLocks noChangeArrowheads="1"/>
          </p:cNvSpPr>
          <p:nvPr/>
        </p:nvSpPr>
        <p:spPr bwMode="auto">
          <a:xfrm>
            <a:off x="6732588" y="279400"/>
            <a:ext cx="15696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r>
              <a:rPr lang="en-US" altLang="ja-JP" sz="2400">
                <a:latin typeface="ＭＳ Ｐゴシック" panose="020B0600070205080204" pitchFamily="50" charset="-128"/>
              </a:rPr>
              <a:t>2024/9/16</a:t>
            </a:r>
            <a:endParaRPr lang="ja-JP" altLang="en-US" sz="2400" dirty="0">
              <a:latin typeface="ＭＳ Ｐゴシック" panose="020B0600070205080204" pitchFamily="50" charset="-128"/>
            </a:endParaRPr>
          </a:p>
        </p:txBody>
      </p:sp>
      <p:sp>
        <p:nvSpPr>
          <p:cNvPr id="2" name="スライド番号プレースホルダー 1">
            <a:extLst>
              <a:ext uri="{FF2B5EF4-FFF2-40B4-BE49-F238E27FC236}">
                <a16:creationId xmlns:a16="http://schemas.microsoft.com/office/drawing/2014/main" id="{EA8486DE-625A-48B4-A042-9B988A94A36F}"/>
              </a:ext>
            </a:extLst>
          </p:cNvPr>
          <p:cNvSpPr>
            <a:spLocks noGrp="1"/>
          </p:cNvSpPr>
          <p:nvPr>
            <p:ph type="sldNum" sz="quarter" idx="12"/>
          </p:nvPr>
        </p:nvSpPr>
        <p:spPr/>
        <p:txBody>
          <a:bodyPr/>
          <a:lstStyle/>
          <a:p>
            <a:fld id="{61BC290E-7C95-4549-9892-008F45A01AE3}" type="slidenum">
              <a:rPr lang="ja-JP" altLang="en-US" smtClean="0"/>
              <a:pPr/>
              <a:t>1</a:t>
            </a:fld>
            <a:endParaRPr lang="en-US" altLang="ja-JP"/>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wipe(left)">
                                      <p:cBhvr>
                                        <p:cTn id="7" dur="500"/>
                                        <p:tgtEl>
                                          <p:spTgt spid="11266"/>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1267"/>
                                        </p:tgtEl>
                                        <p:attrNameLst>
                                          <p:attrName>style.visibility</p:attrName>
                                        </p:attrNameLst>
                                      </p:cBhvr>
                                      <p:to>
                                        <p:strVal val="visible"/>
                                      </p:to>
                                    </p:set>
                                    <p:animEffect transition="in" filter="wipe(left)">
                                      <p:cBhvr>
                                        <p:cTn id="11" dur="500"/>
                                        <p:tgtEl>
                                          <p:spTgt spid="112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autoUpdateAnimBg="0"/>
      <p:bldP spid="11267"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Box 1">
            <a:extLst>
              <a:ext uri="{FF2B5EF4-FFF2-40B4-BE49-F238E27FC236}">
                <a16:creationId xmlns:a16="http://schemas.microsoft.com/office/drawing/2014/main" id="{9313CF5D-B25F-414A-91AE-77F4FB90DA2D}"/>
              </a:ext>
            </a:extLst>
          </p:cNvPr>
          <p:cNvSpPr txBox="1">
            <a:spLocks noChangeArrowheads="1"/>
          </p:cNvSpPr>
          <p:nvPr/>
        </p:nvSpPr>
        <p:spPr bwMode="auto">
          <a:xfrm>
            <a:off x="1150938" y="4174"/>
            <a:ext cx="7793037" cy="1349375"/>
          </a:xfrm>
          <a:prstGeom prst="rect">
            <a:avLst/>
          </a:prstGeom>
          <a:noFill/>
          <a:ln>
            <a:noFill/>
          </a:ln>
          <a:effectLst/>
        </p:spPr>
        <p:txBody>
          <a:bodyPr lIns="85071" tIns="42535" rIns="85071" bIns="42535" anchor="b"/>
          <a:lstStyle>
            <a:lvl1pPr>
              <a:spcBef>
                <a:spcPct val="20000"/>
              </a:spcBef>
              <a:buClr>
                <a:schemeClr val="folHlink"/>
              </a:buClr>
              <a:buSzPct val="60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Tahoma" panose="020B0604030504040204" pitchFamily="34" charset="0"/>
                <a:ea typeface="ＭＳ Ｐゴシック" panose="020B0600070205080204" pitchFamily="50" charset="-128"/>
              </a:defRPr>
            </a:lvl9pPr>
          </a:lstStyle>
          <a:p>
            <a:pPr eaLnBrk="1" hangingPunct="1">
              <a:spcBef>
                <a:spcPct val="0"/>
              </a:spcBef>
              <a:buClrTx/>
              <a:buSzPct val="100000"/>
              <a:buFontTx/>
              <a:buNone/>
              <a:defRPr/>
            </a:pPr>
            <a:r>
              <a:rPr kumimoji="0" lang="ja-JP" altLang="ja-JP" sz="4000" dirty="0">
                <a:solidFill>
                  <a:srgbClr val="262673"/>
                </a:solidFill>
                <a:latin typeface="ＭＳ Ｐゴシック" panose="020B0600070205080204" pitchFamily="50" charset="-128"/>
              </a:rPr>
              <a:t>調査票の内容</a:t>
            </a:r>
          </a:p>
        </p:txBody>
      </p:sp>
      <p:sp>
        <p:nvSpPr>
          <p:cNvPr id="44035" name="Text Box 2">
            <a:extLst>
              <a:ext uri="{FF2B5EF4-FFF2-40B4-BE49-F238E27FC236}">
                <a16:creationId xmlns:a16="http://schemas.microsoft.com/office/drawing/2014/main" id="{A42FD7C9-D954-4A5C-927D-CB96EBF5CDBD}"/>
              </a:ext>
            </a:extLst>
          </p:cNvPr>
          <p:cNvSpPr txBox="1">
            <a:spLocks noChangeArrowheads="1"/>
          </p:cNvSpPr>
          <p:nvPr/>
        </p:nvSpPr>
        <p:spPr bwMode="auto">
          <a:xfrm>
            <a:off x="328613" y="1966913"/>
            <a:ext cx="8615362" cy="4060825"/>
          </a:xfrm>
          <a:prstGeom prst="rect">
            <a:avLst/>
          </a:prstGeom>
          <a:noFill/>
          <a:ln>
            <a:noFill/>
          </a:ln>
          <a:effectLst/>
        </p:spPr>
        <p:txBody>
          <a:bodyPr lIns="85071" tIns="42535" rIns="85071" bIns="42535"/>
          <a:lstStyle>
            <a:lvl1pPr>
              <a:spcBef>
                <a:spcPct val="20000"/>
              </a:spcBef>
              <a:buClr>
                <a:schemeClr val="folHlink"/>
              </a:buClr>
              <a:buSzPct val="60000"/>
              <a:buFont typeface="Wingdings" panose="05000000000000000000" pitchFamily="2" charset="2"/>
              <a:buChar char="n"/>
              <a:tabLst>
                <a:tab pos="569913" algn="l"/>
                <a:tab pos="1484313" algn="l"/>
                <a:tab pos="2398713" algn="l"/>
                <a:tab pos="3313113" algn="l"/>
                <a:tab pos="4227513" algn="l"/>
                <a:tab pos="5141913" algn="l"/>
                <a:tab pos="6056313" algn="l"/>
                <a:tab pos="6970713" algn="l"/>
                <a:tab pos="7885113" algn="l"/>
                <a:tab pos="8799513" algn="l"/>
                <a:tab pos="9713913" algn="l"/>
              </a:tabLst>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tabLst>
                <a:tab pos="569913" algn="l"/>
                <a:tab pos="1484313" algn="l"/>
                <a:tab pos="2398713" algn="l"/>
                <a:tab pos="3313113" algn="l"/>
                <a:tab pos="4227513" algn="l"/>
                <a:tab pos="5141913" algn="l"/>
                <a:tab pos="6056313" algn="l"/>
                <a:tab pos="6970713" algn="l"/>
                <a:tab pos="7885113" algn="l"/>
                <a:tab pos="8799513" algn="l"/>
                <a:tab pos="9713913" algn="l"/>
              </a:tabLst>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tabLst>
                <a:tab pos="569913" algn="l"/>
                <a:tab pos="1484313" algn="l"/>
                <a:tab pos="2398713" algn="l"/>
                <a:tab pos="3313113" algn="l"/>
                <a:tab pos="4227513" algn="l"/>
                <a:tab pos="5141913" algn="l"/>
                <a:tab pos="6056313" algn="l"/>
                <a:tab pos="6970713" algn="l"/>
                <a:tab pos="7885113" algn="l"/>
                <a:tab pos="8799513" algn="l"/>
                <a:tab pos="9713913" algn="l"/>
              </a:tabLst>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tabLst>
                <a:tab pos="569913" algn="l"/>
                <a:tab pos="1484313" algn="l"/>
                <a:tab pos="2398713" algn="l"/>
                <a:tab pos="3313113" algn="l"/>
                <a:tab pos="4227513" algn="l"/>
                <a:tab pos="5141913" algn="l"/>
                <a:tab pos="6056313" algn="l"/>
                <a:tab pos="6970713" algn="l"/>
                <a:tab pos="7885113" algn="l"/>
                <a:tab pos="8799513" algn="l"/>
                <a:tab pos="9713913" algn="l"/>
              </a:tabLst>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tabLst>
                <a:tab pos="569913" algn="l"/>
                <a:tab pos="1484313" algn="l"/>
                <a:tab pos="2398713" algn="l"/>
                <a:tab pos="3313113" algn="l"/>
                <a:tab pos="4227513" algn="l"/>
                <a:tab pos="5141913" algn="l"/>
                <a:tab pos="6056313" algn="l"/>
                <a:tab pos="6970713" algn="l"/>
                <a:tab pos="7885113" algn="l"/>
                <a:tab pos="8799513" algn="l"/>
                <a:tab pos="9713913" algn="l"/>
              </a:tabLst>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tabLst>
                <a:tab pos="569913" algn="l"/>
                <a:tab pos="1484313" algn="l"/>
                <a:tab pos="2398713" algn="l"/>
                <a:tab pos="3313113" algn="l"/>
                <a:tab pos="4227513" algn="l"/>
                <a:tab pos="5141913" algn="l"/>
                <a:tab pos="6056313" algn="l"/>
                <a:tab pos="6970713" algn="l"/>
                <a:tab pos="7885113" algn="l"/>
                <a:tab pos="8799513" algn="l"/>
                <a:tab pos="9713913" algn="l"/>
              </a:tabLst>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tabLst>
                <a:tab pos="569913" algn="l"/>
                <a:tab pos="1484313" algn="l"/>
                <a:tab pos="2398713" algn="l"/>
                <a:tab pos="3313113" algn="l"/>
                <a:tab pos="4227513" algn="l"/>
                <a:tab pos="5141913" algn="l"/>
                <a:tab pos="6056313" algn="l"/>
                <a:tab pos="6970713" algn="l"/>
                <a:tab pos="7885113" algn="l"/>
                <a:tab pos="8799513" algn="l"/>
                <a:tab pos="9713913" algn="l"/>
              </a:tabLst>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tabLst>
                <a:tab pos="569913" algn="l"/>
                <a:tab pos="1484313" algn="l"/>
                <a:tab pos="2398713" algn="l"/>
                <a:tab pos="3313113" algn="l"/>
                <a:tab pos="4227513" algn="l"/>
                <a:tab pos="5141913" algn="l"/>
                <a:tab pos="6056313" algn="l"/>
                <a:tab pos="6970713" algn="l"/>
                <a:tab pos="7885113" algn="l"/>
                <a:tab pos="8799513" algn="l"/>
                <a:tab pos="9713913" algn="l"/>
              </a:tabLst>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tabLst>
                <a:tab pos="569913" algn="l"/>
                <a:tab pos="1484313" algn="l"/>
                <a:tab pos="2398713" algn="l"/>
                <a:tab pos="3313113" algn="l"/>
                <a:tab pos="4227513" algn="l"/>
                <a:tab pos="5141913" algn="l"/>
                <a:tab pos="6056313" algn="l"/>
                <a:tab pos="6970713" algn="l"/>
                <a:tab pos="7885113" algn="l"/>
                <a:tab pos="8799513" algn="l"/>
                <a:tab pos="9713913" algn="l"/>
              </a:tabLst>
              <a:defRPr kumimoji="1" sz="2000">
                <a:solidFill>
                  <a:schemeClr val="tx1"/>
                </a:solidFill>
                <a:latin typeface="Tahoma" panose="020B0604030504040204" pitchFamily="34" charset="0"/>
                <a:ea typeface="ＭＳ Ｐゴシック" panose="020B0600070205080204" pitchFamily="50" charset="-128"/>
              </a:defRPr>
            </a:lvl9pPr>
          </a:lstStyle>
          <a:p>
            <a:pPr>
              <a:spcBef>
                <a:spcPts val="738"/>
              </a:spcBef>
              <a:buClrTx/>
              <a:buFont typeface="Wingdings" panose="05000000000000000000" pitchFamily="2" charset="2"/>
              <a:buNone/>
              <a:defRPr/>
            </a:pPr>
            <a:r>
              <a:rPr kumimoji="0" lang="ja-JP" altLang="ja-JP" sz="2954" dirty="0">
                <a:solidFill>
                  <a:srgbClr val="000000"/>
                </a:solidFill>
                <a:latin typeface="ＭＳ Ｐゴシック" panose="020B0600070205080204" pitchFamily="50" charset="-128"/>
              </a:rPr>
              <a:t>内容</a:t>
            </a:r>
            <a:r>
              <a:rPr kumimoji="0" lang="ja-JP" altLang="en-US" sz="2954" dirty="0">
                <a:solidFill>
                  <a:srgbClr val="000000"/>
                </a:solidFill>
                <a:latin typeface="ＭＳ Ｐゴシック" panose="020B0600070205080204" pitchFamily="50" charset="-128"/>
              </a:rPr>
              <a:t>量</a:t>
            </a:r>
            <a:r>
              <a:rPr kumimoji="0" lang="ja-JP" altLang="ja-JP" sz="2954" dirty="0">
                <a:solidFill>
                  <a:srgbClr val="000000"/>
                </a:solidFill>
                <a:latin typeface="ＭＳ Ｐゴシック" panose="020B0600070205080204" pitchFamily="50" charset="-128"/>
              </a:rPr>
              <a:t>（</a:t>
            </a:r>
            <a:r>
              <a:rPr kumimoji="0" lang="ja-JP" altLang="en-US" sz="2954" dirty="0">
                <a:solidFill>
                  <a:srgbClr val="000000"/>
                </a:solidFill>
                <a:latin typeface="ＭＳ Ｐゴシック" panose="020B0600070205080204" pitchFamily="50" charset="-128"/>
              </a:rPr>
              <a:t>紙</a:t>
            </a:r>
            <a:r>
              <a:rPr kumimoji="0" lang="en-US" altLang="ja-JP" sz="2954" dirty="0">
                <a:solidFill>
                  <a:srgbClr val="000000"/>
                </a:solidFill>
                <a:latin typeface="ＭＳ Ｐゴシック" panose="020B0600070205080204" pitchFamily="50" charset="-128"/>
              </a:rPr>
              <a:t>A4</a:t>
            </a:r>
            <a:r>
              <a:rPr kumimoji="0" lang="ja-JP" altLang="ja-JP" sz="2954" dirty="0">
                <a:solidFill>
                  <a:srgbClr val="000000"/>
                </a:solidFill>
                <a:latin typeface="ＭＳ Ｐゴシック" panose="020B0600070205080204" pitchFamily="50" charset="-128"/>
              </a:rPr>
              <a:t>版</a:t>
            </a:r>
            <a:r>
              <a:rPr kumimoji="0" lang="en-US" altLang="ja-JP" sz="2954" dirty="0">
                <a:solidFill>
                  <a:srgbClr val="000000"/>
                </a:solidFill>
                <a:latin typeface="ＭＳ Ｐゴシック" panose="020B0600070205080204" pitchFamily="50" charset="-128"/>
              </a:rPr>
              <a:t>1</a:t>
            </a:r>
            <a:r>
              <a:rPr kumimoji="0" lang="ja-JP" altLang="en-US" sz="2954" dirty="0">
                <a:solidFill>
                  <a:srgbClr val="000000"/>
                </a:solidFill>
                <a:latin typeface="ＭＳ Ｐゴシック" panose="020B0600070205080204" pitchFamily="50" charset="-128"/>
              </a:rPr>
              <a:t>～</a:t>
            </a:r>
            <a:r>
              <a:rPr kumimoji="0" lang="en-US" altLang="ja-JP" sz="2954" dirty="0">
                <a:solidFill>
                  <a:srgbClr val="000000"/>
                </a:solidFill>
                <a:latin typeface="ＭＳ Ｐゴシック" panose="020B0600070205080204" pitchFamily="50" charset="-128"/>
              </a:rPr>
              <a:t>2</a:t>
            </a:r>
            <a:r>
              <a:rPr kumimoji="0" lang="ja-JP" altLang="ja-JP" sz="2954" dirty="0">
                <a:solidFill>
                  <a:srgbClr val="000000"/>
                </a:solidFill>
                <a:latin typeface="ＭＳ Ｐゴシック" panose="020B0600070205080204" pitchFamily="50" charset="-128"/>
              </a:rPr>
              <a:t>ページ、</a:t>
            </a:r>
            <a:r>
              <a:rPr kumimoji="0" lang="en-US" altLang="ja-JP" sz="2954" dirty="0">
                <a:solidFill>
                  <a:srgbClr val="000000"/>
                </a:solidFill>
                <a:latin typeface="ＭＳ Ｐゴシック" panose="020B0600070205080204" pitchFamily="50" charset="-128"/>
              </a:rPr>
              <a:t>web</a:t>
            </a:r>
            <a:r>
              <a:rPr kumimoji="0" lang="ja-JP" altLang="en-US" sz="2954" dirty="0">
                <a:solidFill>
                  <a:srgbClr val="000000"/>
                </a:solidFill>
                <a:latin typeface="ＭＳ Ｐゴシック" panose="020B0600070205080204" pitchFamily="50" charset="-128"/>
              </a:rPr>
              <a:t>回答時間</a:t>
            </a:r>
            <a:r>
              <a:rPr kumimoji="0" lang="en-US" altLang="ja-JP" sz="2954" dirty="0">
                <a:solidFill>
                  <a:srgbClr val="000000"/>
                </a:solidFill>
                <a:latin typeface="ＭＳ Ｐゴシック" panose="020B0600070205080204" pitchFamily="50" charset="-128"/>
              </a:rPr>
              <a:t>10</a:t>
            </a:r>
            <a:r>
              <a:rPr kumimoji="0" lang="ja-JP" altLang="en-US" sz="2954" dirty="0">
                <a:solidFill>
                  <a:srgbClr val="000000"/>
                </a:solidFill>
                <a:latin typeface="ＭＳ Ｐゴシック" panose="020B0600070205080204" pitchFamily="50" charset="-128"/>
              </a:rPr>
              <a:t>分以内</a:t>
            </a:r>
            <a:r>
              <a:rPr kumimoji="0" lang="ja-JP" altLang="ja-JP" sz="2954" dirty="0">
                <a:solidFill>
                  <a:srgbClr val="000000"/>
                </a:solidFill>
                <a:latin typeface="ＭＳ Ｐゴシック" panose="020B0600070205080204" pitchFamily="50" charset="-128"/>
              </a:rPr>
              <a:t>）</a:t>
            </a:r>
          </a:p>
          <a:p>
            <a:pPr>
              <a:spcBef>
                <a:spcPts val="738"/>
              </a:spcBef>
              <a:buClrTx/>
              <a:buFont typeface="Wingdings" panose="05000000000000000000" pitchFamily="2" charset="2"/>
              <a:buNone/>
              <a:defRPr/>
            </a:pPr>
            <a:r>
              <a:rPr kumimoji="0" lang="ja-JP" altLang="ja-JP" sz="2954" dirty="0">
                <a:solidFill>
                  <a:srgbClr val="000000"/>
                </a:solidFill>
                <a:latin typeface="ＭＳ Ｐゴシック" panose="020B0600070205080204" pitchFamily="50" charset="-128"/>
              </a:rPr>
              <a:t>選択肢（例：５項目、７項目程度、</a:t>
            </a:r>
            <a:r>
              <a:rPr kumimoji="0" lang="en-US" altLang="ja-JP" sz="2954" dirty="0">
                <a:solidFill>
                  <a:srgbClr val="000000"/>
                </a:solidFill>
                <a:latin typeface="ＭＳ Ｐゴシック" panose="020B0600070205080204" pitchFamily="50" charset="-128"/>
              </a:rPr>
              <a:t>10</a:t>
            </a:r>
            <a:r>
              <a:rPr kumimoji="0" lang="ja-JP" altLang="ja-JP" sz="2954" dirty="0">
                <a:solidFill>
                  <a:srgbClr val="000000"/>
                </a:solidFill>
                <a:latin typeface="ＭＳ Ｐゴシック" panose="020B0600070205080204" pitchFamily="50" charset="-128"/>
              </a:rPr>
              <a:t>項目以内）</a:t>
            </a:r>
          </a:p>
          <a:p>
            <a:pPr>
              <a:spcBef>
                <a:spcPts val="738"/>
              </a:spcBef>
              <a:buClrTx/>
              <a:buFont typeface="Wingdings" panose="05000000000000000000" pitchFamily="2" charset="2"/>
              <a:buNone/>
              <a:defRPr/>
            </a:pPr>
            <a:r>
              <a:rPr kumimoji="0" lang="ja-JP" altLang="ja-JP" sz="2954" dirty="0">
                <a:solidFill>
                  <a:srgbClr val="000000"/>
                </a:solidFill>
                <a:latin typeface="ＭＳ Ｐゴシック" panose="020B0600070205080204" pitchFamily="50" charset="-128"/>
              </a:rPr>
              <a:t>　　１つか複数記入か（要説明）</a:t>
            </a:r>
          </a:p>
          <a:p>
            <a:pPr>
              <a:spcBef>
                <a:spcPts val="738"/>
              </a:spcBef>
              <a:buClrTx/>
              <a:buFont typeface="Wingdings" panose="05000000000000000000" pitchFamily="2" charset="2"/>
              <a:buNone/>
              <a:defRPr/>
            </a:pPr>
            <a:r>
              <a:rPr kumimoji="0" lang="ja-JP" altLang="en-US" sz="2954" dirty="0">
                <a:solidFill>
                  <a:srgbClr val="000000"/>
                </a:solidFill>
                <a:latin typeface="ＭＳ Ｐゴシック" panose="020B0600070205080204" pitchFamily="50" charset="-128"/>
              </a:rPr>
              <a:t>記入方法</a:t>
            </a:r>
            <a:endParaRPr kumimoji="0" lang="en-US" altLang="ja-JP" sz="2954" dirty="0">
              <a:solidFill>
                <a:srgbClr val="000000"/>
              </a:solidFill>
              <a:latin typeface="ＭＳ Ｐゴシック" panose="020B0600070205080204" pitchFamily="50" charset="-128"/>
            </a:endParaRPr>
          </a:p>
          <a:p>
            <a:pPr>
              <a:spcBef>
                <a:spcPts val="738"/>
              </a:spcBef>
              <a:buClrTx/>
              <a:buFont typeface="Wingdings" panose="05000000000000000000" pitchFamily="2" charset="2"/>
              <a:buNone/>
              <a:defRPr/>
            </a:pPr>
            <a:r>
              <a:rPr kumimoji="0" lang="ja-JP" altLang="en-US" sz="2954" dirty="0">
                <a:solidFill>
                  <a:srgbClr val="000000"/>
                </a:solidFill>
                <a:latin typeface="ＭＳ Ｐゴシック" panose="020B0600070205080204" pitchFamily="50" charset="-128"/>
              </a:rPr>
              <a:t>・</a:t>
            </a:r>
            <a:r>
              <a:rPr kumimoji="0" lang="ja-JP" altLang="ja-JP" sz="2954" dirty="0">
                <a:solidFill>
                  <a:srgbClr val="000000"/>
                </a:solidFill>
                <a:latin typeface="ＭＳ Ｐゴシック" panose="020B0600070205080204" pitchFamily="50" charset="-128"/>
              </a:rPr>
              <a:t>数値記入</a:t>
            </a:r>
          </a:p>
          <a:p>
            <a:pPr>
              <a:spcBef>
                <a:spcPts val="738"/>
              </a:spcBef>
              <a:buClrTx/>
              <a:buFont typeface="Wingdings" panose="05000000000000000000" pitchFamily="2" charset="2"/>
              <a:buNone/>
              <a:defRPr/>
            </a:pPr>
            <a:r>
              <a:rPr kumimoji="0" lang="ja-JP" altLang="ja-JP" sz="2954" dirty="0">
                <a:solidFill>
                  <a:srgbClr val="000000"/>
                </a:solidFill>
                <a:latin typeface="ＭＳ Ｐゴシック" panose="020B0600070205080204" pitchFamily="50" charset="-128"/>
              </a:rPr>
              <a:t>（例：千円、範囲選択は詳細分析困難）</a:t>
            </a:r>
          </a:p>
          <a:p>
            <a:pPr>
              <a:spcBef>
                <a:spcPts val="738"/>
              </a:spcBef>
              <a:buClrTx/>
              <a:buFont typeface="Wingdings" panose="05000000000000000000" pitchFamily="2" charset="2"/>
              <a:buNone/>
              <a:defRPr/>
            </a:pPr>
            <a:r>
              <a:rPr kumimoji="0" lang="ja-JP" altLang="en-US" sz="2954" dirty="0">
                <a:solidFill>
                  <a:srgbClr val="000000"/>
                </a:solidFill>
                <a:latin typeface="ＭＳ Ｐゴシック" panose="020B0600070205080204" pitchFamily="50" charset="-128"/>
              </a:rPr>
              <a:t>・</a:t>
            </a:r>
            <a:r>
              <a:rPr kumimoji="0" lang="ja-JP" altLang="ja-JP" sz="2954" dirty="0">
                <a:solidFill>
                  <a:srgbClr val="000000"/>
                </a:solidFill>
                <a:latin typeface="ＭＳ Ｐゴシック" panose="020B0600070205080204" pitchFamily="50" charset="-128"/>
              </a:rPr>
              <a:t>記述</a:t>
            </a:r>
            <a:r>
              <a:rPr kumimoji="0" lang="en-US" altLang="ja-JP" sz="2954" dirty="0">
                <a:solidFill>
                  <a:srgbClr val="000000"/>
                </a:solidFill>
                <a:latin typeface="ＭＳ Ｐゴシック" panose="020B0600070205080204" pitchFamily="50" charset="-128"/>
              </a:rPr>
              <a:t>(</a:t>
            </a:r>
            <a:r>
              <a:rPr kumimoji="0" lang="ja-JP" altLang="ja-JP" sz="2954" dirty="0">
                <a:solidFill>
                  <a:srgbClr val="000000"/>
                </a:solidFill>
                <a:latin typeface="ＭＳ Ｐゴシック" panose="020B0600070205080204" pitchFamily="50" charset="-128"/>
              </a:rPr>
              <a:t>自由記入）</a:t>
            </a:r>
          </a:p>
          <a:p>
            <a:pPr>
              <a:spcBef>
                <a:spcPts val="738"/>
              </a:spcBef>
              <a:buClrTx/>
              <a:buFont typeface="Wingdings" panose="05000000000000000000" pitchFamily="2" charset="2"/>
              <a:buNone/>
              <a:defRPr/>
            </a:pPr>
            <a:r>
              <a:rPr kumimoji="0" lang="ja-JP" altLang="ja-JP" sz="2954" dirty="0">
                <a:solidFill>
                  <a:srgbClr val="000000"/>
                </a:solidFill>
                <a:latin typeface="ＭＳ Ｐゴシック" panose="020B0600070205080204" pitchFamily="50" charset="-128"/>
              </a:rPr>
              <a:t>　　具体的例示があると記入しやすい</a:t>
            </a:r>
          </a:p>
          <a:p>
            <a:pPr>
              <a:spcBef>
                <a:spcPts val="738"/>
              </a:spcBef>
              <a:buClrTx/>
              <a:buFont typeface="Wingdings" panose="05000000000000000000" pitchFamily="2" charset="2"/>
              <a:buNone/>
              <a:defRPr/>
            </a:pPr>
            <a:endParaRPr kumimoji="0" lang="en-US" altLang="ja-JP" sz="2954" dirty="0">
              <a:solidFill>
                <a:srgbClr val="000000"/>
              </a:solidFill>
              <a:latin typeface="ＭＳ Ｐゴシック" panose="020B0600070205080204" pitchFamily="50" charset="-128"/>
            </a:endParaRPr>
          </a:p>
        </p:txBody>
      </p:sp>
      <p:sp>
        <p:nvSpPr>
          <p:cNvPr id="2" name="スライド番号プレースホルダー 1">
            <a:extLst>
              <a:ext uri="{FF2B5EF4-FFF2-40B4-BE49-F238E27FC236}">
                <a16:creationId xmlns:a16="http://schemas.microsoft.com/office/drawing/2014/main" id="{2E972FBA-64C0-406C-9BB7-0BC7014DD0A7}"/>
              </a:ext>
            </a:extLst>
          </p:cNvPr>
          <p:cNvSpPr>
            <a:spLocks noGrp="1"/>
          </p:cNvSpPr>
          <p:nvPr>
            <p:ph type="sldNum" sz="quarter" idx="12"/>
          </p:nvPr>
        </p:nvSpPr>
        <p:spPr/>
        <p:txBody>
          <a:bodyPr/>
          <a:lstStyle/>
          <a:p>
            <a:fld id="{F5264473-429C-4ECD-B93F-631579930F52}" type="slidenum">
              <a:rPr lang="ja-JP" altLang="en-US" smtClean="0"/>
              <a:pPr/>
              <a:t>10</a:t>
            </a:fld>
            <a:endParaRPr lang="en-US" altLang="ja-JP"/>
          </a:p>
        </p:txBody>
      </p:sp>
    </p:spTree>
  </p:cSld>
  <p:clrMapOvr>
    <a:masterClrMapping/>
  </p:clrMapOvr>
  <p:transition spd="med">
    <p:wipe dir="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7" name="Rectangle 2">
            <a:extLst>
              <a:ext uri="{FF2B5EF4-FFF2-40B4-BE49-F238E27FC236}">
                <a16:creationId xmlns:a16="http://schemas.microsoft.com/office/drawing/2014/main" id="{DB109A7C-8E30-4905-9433-5D3BE417FCF9}"/>
              </a:ext>
            </a:extLst>
          </p:cNvPr>
          <p:cNvSpPr>
            <a:spLocks noGrp="1" noChangeArrowheads="1"/>
          </p:cNvSpPr>
          <p:nvPr>
            <p:ph type="title"/>
          </p:nvPr>
        </p:nvSpPr>
        <p:spPr/>
        <p:txBody>
          <a:bodyPr/>
          <a:lstStyle/>
          <a:p>
            <a:pPr eaLnBrk="1" hangingPunct="1">
              <a:defRPr/>
            </a:pPr>
            <a:r>
              <a:rPr lang="ja-JP" altLang="en-US" sz="4000" dirty="0">
                <a:solidFill>
                  <a:schemeClr val="tx1"/>
                </a:solidFill>
                <a:latin typeface="+mn-ea"/>
                <a:ea typeface="+mn-ea"/>
              </a:rPr>
              <a:t>調査票　</a:t>
            </a:r>
            <a:r>
              <a:rPr lang="ja-JP" altLang="en-US" sz="3600" dirty="0">
                <a:solidFill>
                  <a:schemeClr val="tx1"/>
                </a:solidFill>
                <a:latin typeface="+mn-ea"/>
                <a:ea typeface="+mn-ea"/>
              </a:rPr>
              <a:t>質問の用語と文章の留意点　</a:t>
            </a:r>
          </a:p>
        </p:txBody>
      </p:sp>
      <p:sp>
        <p:nvSpPr>
          <p:cNvPr id="134148" name="Rectangle 3">
            <a:extLst>
              <a:ext uri="{FF2B5EF4-FFF2-40B4-BE49-F238E27FC236}">
                <a16:creationId xmlns:a16="http://schemas.microsoft.com/office/drawing/2014/main" id="{28404C0E-41EA-4B12-90B1-C9D8A3195C57}"/>
              </a:ext>
            </a:extLst>
          </p:cNvPr>
          <p:cNvSpPr>
            <a:spLocks noGrp="1" noChangeArrowheads="1"/>
          </p:cNvSpPr>
          <p:nvPr>
            <p:ph type="body" idx="1"/>
          </p:nvPr>
        </p:nvSpPr>
        <p:spPr>
          <a:xfrm>
            <a:off x="300372" y="1949116"/>
            <a:ext cx="8620447" cy="3957637"/>
          </a:xfrm>
        </p:spPr>
        <p:txBody>
          <a:bodyPr/>
          <a:lstStyle/>
          <a:p>
            <a:pPr marL="750296" indent="-750296" eaLnBrk="1" hangingPunct="1">
              <a:buFont typeface="Wingdings" panose="05000000000000000000" pitchFamily="2" charset="2"/>
              <a:buNone/>
              <a:defRPr/>
            </a:pPr>
            <a:r>
              <a:rPr lang="ja-JP" altLang="en-US" dirty="0">
                <a:latin typeface="+mn-ea"/>
              </a:rPr>
              <a:t>１やさしい言葉や表現を用いる</a:t>
            </a:r>
            <a:endParaRPr lang="en-US" altLang="ja-JP" dirty="0">
              <a:latin typeface="+mn-ea"/>
            </a:endParaRPr>
          </a:p>
          <a:p>
            <a:pPr marL="750296" indent="-750296" eaLnBrk="1" hangingPunct="1">
              <a:buFont typeface="Wingdings" panose="05000000000000000000" pitchFamily="2" charset="2"/>
              <a:buNone/>
              <a:defRPr/>
            </a:pPr>
            <a:r>
              <a:rPr lang="ja-JP" altLang="en-US" dirty="0">
                <a:latin typeface="+mn-ea"/>
              </a:rPr>
              <a:t>　</a:t>
            </a:r>
            <a:r>
              <a:rPr lang="en-US" altLang="ja-JP" sz="2800" dirty="0">
                <a:latin typeface="+mn-ea"/>
              </a:rPr>
              <a:t>×</a:t>
            </a:r>
            <a:r>
              <a:rPr lang="ja-JP" altLang="en-US" sz="2800" dirty="0">
                <a:latin typeface="+mn-ea"/>
              </a:rPr>
              <a:t>専門用語、流行語</a:t>
            </a:r>
            <a:endParaRPr lang="en-US" altLang="ja-JP" sz="2800" dirty="0">
              <a:latin typeface="+mn-ea"/>
            </a:endParaRPr>
          </a:p>
          <a:p>
            <a:pPr marL="750296" indent="-750296" eaLnBrk="1" hangingPunct="1">
              <a:buFont typeface="Wingdings" panose="05000000000000000000" pitchFamily="2" charset="2"/>
              <a:buNone/>
              <a:defRPr/>
            </a:pPr>
            <a:r>
              <a:rPr lang="ja-JP" altLang="en-US" dirty="0">
                <a:latin typeface="+mn-ea"/>
              </a:rPr>
              <a:t>２質問文は簡潔にする</a:t>
            </a:r>
            <a:endParaRPr lang="en-US" altLang="ja-JP" dirty="0">
              <a:latin typeface="+mn-ea"/>
            </a:endParaRPr>
          </a:p>
          <a:p>
            <a:pPr marL="750296" indent="-750296" eaLnBrk="1" hangingPunct="1">
              <a:buFont typeface="Wingdings" panose="05000000000000000000" pitchFamily="2" charset="2"/>
              <a:buNone/>
              <a:defRPr/>
            </a:pPr>
            <a:r>
              <a:rPr lang="ja-JP" altLang="en-US" dirty="0">
                <a:latin typeface="+mn-ea"/>
              </a:rPr>
              <a:t>　</a:t>
            </a:r>
            <a:r>
              <a:rPr lang="en-US" altLang="ja-JP" sz="2800" dirty="0">
                <a:latin typeface="+mn-ea"/>
              </a:rPr>
              <a:t>×</a:t>
            </a:r>
            <a:r>
              <a:rPr lang="ja-JP" altLang="en-US" sz="2800" dirty="0">
                <a:latin typeface="+mn-ea"/>
              </a:rPr>
              <a:t>前文、修飾語</a:t>
            </a:r>
            <a:endParaRPr lang="en-US" altLang="ja-JP" sz="2800" dirty="0">
              <a:latin typeface="+mn-ea"/>
            </a:endParaRPr>
          </a:p>
          <a:p>
            <a:pPr marL="750296" indent="-750296" eaLnBrk="1" hangingPunct="1">
              <a:buFont typeface="Wingdings" panose="05000000000000000000" pitchFamily="2" charset="2"/>
              <a:buNone/>
              <a:defRPr/>
            </a:pPr>
            <a:r>
              <a:rPr lang="ja-JP" altLang="en-US" dirty="0">
                <a:latin typeface="+mn-ea"/>
              </a:rPr>
              <a:t>３質問は明確にする</a:t>
            </a:r>
            <a:endParaRPr lang="en-US" altLang="ja-JP" dirty="0">
              <a:latin typeface="+mn-ea"/>
            </a:endParaRPr>
          </a:p>
          <a:p>
            <a:pPr marL="750296" indent="-750296" eaLnBrk="1" hangingPunct="1">
              <a:buFont typeface="Wingdings" panose="05000000000000000000" pitchFamily="2" charset="2"/>
              <a:buNone/>
              <a:defRPr/>
            </a:pPr>
            <a:r>
              <a:rPr lang="ja-JP" altLang="en-US" dirty="0">
                <a:latin typeface="+mn-ea"/>
              </a:rPr>
              <a:t>　</a:t>
            </a:r>
            <a:r>
              <a:rPr lang="en-US" altLang="ja-JP" sz="2800" dirty="0">
                <a:latin typeface="+mn-ea"/>
              </a:rPr>
              <a:t>×</a:t>
            </a:r>
            <a:r>
              <a:rPr lang="ja-JP" altLang="en-US" sz="2800" dirty="0">
                <a:latin typeface="+mn-ea"/>
              </a:rPr>
              <a:t>誘導質問</a:t>
            </a:r>
            <a:endParaRPr lang="en-US" altLang="ja-JP" sz="2800" dirty="0">
              <a:latin typeface="+mn-ea"/>
            </a:endParaRPr>
          </a:p>
          <a:p>
            <a:pPr marL="750296" indent="-750296" eaLnBrk="1" hangingPunct="1">
              <a:buFont typeface="Wingdings" panose="05000000000000000000" pitchFamily="2" charset="2"/>
              <a:buNone/>
              <a:defRPr/>
            </a:pPr>
            <a:r>
              <a:rPr lang="ja-JP" altLang="en-US" dirty="0">
                <a:latin typeface="+mn-ea"/>
              </a:rPr>
              <a:t>４質問の順序　</a:t>
            </a:r>
            <a:endParaRPr lang="en-US" altLang="ja-JP" dirty="0">
              <a:latin typeface="+mn-ea"/>
            </a:endParaRPr>
          </a:p>
          <a:p>
            <a:pPr marL="750296" indent="-750296" eaLnBrk="1" hangingPunct="1">
              <a:buFont typeface="Wingdings" panose="05000000000000000000" pitchFamily="2" charset="2"/>
              <a:buNone/>
              <a:defRPr/>
            </a:pPr>
            <a:r>
              <a:rPr lang="ja-JP" altLang="en-US" sz="2800" dirty="0">
                <a:latin typeface="+mn-ea"/>
              </a:rPr>
              <a:t>　心理的抵抗がない質問から、関連ある質問は連続する</a:t>
            </a:r>
          </a:p>
        </p:txBody>
      </p:sp>
      <p:sp>
        <p:nvSpPr>
          <p:cNvPr id="2" name="スライド番号プレースホルダー 1">
            <a:extLst>
              <a:ext uri="{FF2B5EF4-FFF2-40B4-BE49-F238E27FC236}">
                <a16:creationId xmlns:a16="http://schemas.microsoft.com/office/drawing/2014/main" id="{B9552835-DD4A-4CE8-8C65-C302EE19EB97}"/>
              </a:ext>
            </a:extLst>
          </p:cNvPr>
          <p:cNvSpPr>
            <a:spLocks noGrp="1"/>
          </p:cNvSpPr>
          <p:nvPr>
            <p:ph type="sldNum" sz="quarter" idx="12"/>
          </p:nvPr>
        </p:nvSpPr>
        <p:spPr/>
        <p:txBody>
          <a:bodyPr/>
          <a:lstStyle/>
          <a:p>
            <a:fld id="{30E603D2-EBAF-4203-8666-F3A49BFE91DF}" type="slidenum">
              <a:rPr lang="ja-JP" altLang="en-US" smtClean="0"/>
              <a:pPr/>
              <a:t>11</a:t>
            </a:fld>
            <a:endParaRPr lang="en-US" altLang="ja-JP"/>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7" name="Rectangle 2">
            <a:extLst>
              <a:ext uri="{FF2B5EF4-FFF2-40B4-BE49-F238E27FC236}">
                <a16:creationId xmlns:a16="http://schemas.microsoft.com/office/drawing/2014/main" id="{994744B2-96BF-4704-A221-0E244A7C3304}"/>
              </a:ext>
            </a:extLst>
          </p:cNvPr>
          <p:cNvSpPr>
            <a:spLocks noGrp="1" noChangeArrowheads="1"/>
          </p:cNvSpPr>
          <p:nvPr>
            <p:ph type="title"/>
          </p:nvPr>
        </p:nvSpPr>
        <p:spPr/>
        <p:txBody>
          <a:bodyPr/>
          <a:lstStyle/>
          <a:p>
            <a:pPr eaLnBrk="1" hangingPunct="1">
              <a:defRPr/>
            </a:pPr>
            <a:r>
              <a:rPr lang="ja-JP" altLang="en-US" sz="4000" dirty="0">
                <a:solidFill>
                  <a:schemeClr val="tx1"/>
                </a:solidFill>
                <a:latin typeface="+mn-ea"/>
                <a:ea typeface="+mn-ea"/>
              </a:rPr>
              <a:t>二者択一法・多項選択法　</a:t>
            </a:r>
          </a:p>
        </p:txBody>
      </p:sp>
      <p:sp>
        <p:nvSpPr>
          <p:cNvPr id="134148" name="Rectangle 3">
            <a:extLst>
              <a:ext uri="{FF2B5EF4-FFF2-40B4-BE49-F238E27FC236}">
                <a16:creationId xmlns:a16="http://schemas.microsoft.com/office/drawing/2014/main" id="{824B54ED-260A-4114-90B7-403E548DB80D}"/>
              </a:ext>
            </a:extLst>
          </p:cNvPr>
          <p:cNvSpPr>
            <a:spLocks noGrp="1" noChangeArrowheads="1"/>
          </p:cNvSpPr>
          <p:nvPr>
            <p:ph type="body" idx="1"/>
          </p:nvPr>
        </p:nvSpPr>
        <p:spPr>
          <a:xfrm>
            <a:off x="319881" y="1916832"/>
            <a:ext cx="8504238" cy="3824287"/>
          </a:xfrm>
        </p:spPr>
        <p:txBody>
          <a:bodyPr/>
          <a:lstStyle/>
          <a:p>
            <a:pPr marL="750296" indent="-750296" eaLnBrk="1" hangingPunct="1">
              <a:buNone/>
              <a:defRPr/>
            </a:pPr>
            <a:r>
              <a:rPr lang="ja-JP" altLang="ja-JP" dirty="0"/>
              <a:t>ＳＡ：単一回答、МＡ：複数回答、ＬＡ：限定回答</a:t>
            </a:r>
          </a:p>
          <a:p>
            <a:pPr marL="750296" indent="-750296" eaLnBrk="1" hangingPunct="1">
              <a:buFont typeface="Wingdings" panose="05000000000000000000" pitchFamily="2" charset="2"/>
              <a:buNone/>
              <a:defRPr/>
            </a:pPr>
            <a:r>
              <a:rPr lang="ja-JP" altLang="en-US" sz="3323" dirty="0">
                <a:latin typeface="+mn-ea"/>
              </a:rPr>
              <a:t>二者択一法：質問に対して２つのうちどちらか一方の回答を求める方法（</a:t>
            </a:r>
            <a:endParaRPr lang="en-US" altLang="ja-JP" sz="3323" dirty="0">
              <a:latin typeface="+mn-ea"/>
            </a:endParaRPr>
          </a:p>
          <a:p>
            <a:pPr marL="750296" indent="-750296" eaLnBrk="1" hangingPunct="1">
              <a:buFont typeface="Wingdings" panose="05000000000000000000" pitchFamily="2" charset="2"/>
              <a:buNone/>
              <a:defRPr/>
            </a:pPr>
            <a:r>
              <a:rPr lang="ja-JP" altLang="en-US" sz="3323" dirty="0">
                <a:latin typeface="+mn-ea"/>
              </a:rPr>
              <a:t>多項選択法：予め作られた選択肢（３つ以上）の中から該当のものを選ばせる方法</a:t>
            </a:r>
            <a:endParaRPr lang="en-US" altLang="ja-JP" sz="3323" dirty="0">
              <a:latin typeface="+mn-ea"/>
            </a:endParaRPr>
          </a:p>
          <a:p>
            <a:pPr marL="750296" indent="-750296" eaLnBrk="1" hangingPunct="1">
              <a:buFont typeface="Wingdings" panose="05000000000000000000" pitchFamily="2" charset="2"/>
              <a:buNone/>
              <a:defRPr/>
            </a:pPr>
            <a:r>
              <a:rPr lang="ja-JP" altLang="en-US" sz="3323" dirty="0">
                <a:latin typeface="+mn-ea"/>
              </a:rPr>
              <a:t>・メリット：回答時間が短い、集計作業が簡単</a:t>
            </a:r>
            <a:endParaRPr lang="en-US" altLang="ja-JP" sz="3323" dirty="0">
              <a:latin typeface="+mn-ea"/>
            </a:endParaRPr>
          </a:p>
          <a:p>
            <a:pPr marL="750296" indent="-750296" eaLnBrk="1" hangingPunct="1">
              <a:buFont typeface="Wingdings" panose="05000000000000000000" pitchFamily="2" charset="2"/>
              <a:buNone/>
              <a:defRPr/>
            </a:pPr>
            <a:r>
              <a:rPr lang="ja-JP" altLang="en-US" sz="3323" dirty="0">
                <a:latin typeface="+mn-ea"/>
              </a:rPr>
              <a:t>・デメリット：質問作成に時間がかかる、被調査者の考えをそのまま引き出せない可能性</a:t>
            </a:r>
            <a:endParaRPr lang="en-US" altLang="ja-JP" sz="3323" dirty="0">
              <a:latin typeface="+mn-ea"/>
            </a:endParaRPr>
          </a:p>
        </p:txBody>
      </p:sp>
      <p:sp>
        <p:nvSpPr>
          <p:cNvPr id="2" name="スライド番号プレースホルダー 1">
            <a:extLst>
              <a:ext uri="{FF2B5EF4-FFF2-40B4-BE49-F238E27FC236}">
                <a16:creationId xmlns:a16="http://schemas.microsoft.com/office/drawing/2014/main" id="{D79DC7D0-11C8-491F-9C42-699B36D8BADF}"/>
              </a:ext>
            </a:extLst>
          </p:cNvPr>
          <p:cNvSpPr>
            <a:spLocks noGrp="1"/>
          </p:cNvSpPr>
          <p:nvPr>
            <p:ph type="sldNum" sz="quarter" idx="12"/>
          </p:nvPr>
        </p:nvSpPr>
        <p:spPr/>
        <p:txBody>
          <a:bodyPr/>
          <a:lstStyle/>
          <a:p>
            <a:fld id="{30E603D2-EBAF-4203-8666-F3A49BFE91DF}" type="slidenum">
              <a:rPr lang="ja-JP" altLang="en-US" smtClean="0"/>
              <a:pPr/>
              <a:t>12</a:t>
            </a:fld>
            <a:endParaRPr lang="en-US" altLang="ja-JP"/>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a:extLst>
              <a:ext uri="{FF2B5EF4-FFF2-40B4-BE49-F238E27FC236}">
                <a16:creationId xmlns:a16="http://schemas.microsoft.com/office/drawing/2014/main" id="{FF0EEE15-84A9-4804-AF13-5229A4134F6C}"/>
              </a:ext>
            </a:extLst>
          </p:cNvPr>
          <p:cNvSpPr>
            <a:spLocks noGrp="1" noChangeArrowheads="1"/>
          </p:cNvSpPr>
          <p:nvPr>
            <p:ph type="title" idx="4294967295"/>
          </p:nvPr>
        </p:nvSpPr>
        <p:spPr/>
        <p:txBody>
          <a:bodyPr lIns="92075" tIns="46038" rIns="92075" bIns="46038"/>
          <a:lstStyle/>
          <a:p>
            <a:pPr eaLnBrk="1" hangingPunct="1">
              <a:defRPr/>
            </a:pPr>
            <a:r>
              <a:rPr lang="ja-JP" altLang="en-US" sz="4000" dirty="0">
                <a:solidFill>
                  <a:schemeClr val="tx1"/>
                </a:solidFill>
                <a:latin typeface="+mn-ea"/>
                <a:ea typeface="+mn-ea"/>
              </a:rPr>
              <a:t>アンケート調査票例１</a:t>
            </a:r>
            <a:endParaRPr lang="ja-JP" altLang="ja-JP" sz="3600" dirty="0">
              <a:solidFill>
                <a:schemeClr val="tx1"/>
              </a:solidFill>
              <a:latin typeface="+mn-ea"/>
              <a:ea typeface="+mn-ea"/>
            </a:endParaRPr>
          </a:p>
        </p:txBody>
      </p:sp>
      <p:sp>
        <p:nvSpPr>
          <p:cNvPr id="30724" name="Rectangle 3">
            <a:extLst>
              <a:ext uri="{FF2B5EF4-FFF2-40B4-BE49-F238E27FC236}">
                <a16:creationId xmlns:a16="http://schemas.microsoft.com/office/drawing/2014/main" id="{62B083BE-23B7-4865-93A7-4D15F56D5B82}"/>
              </a:ext>
            </a:extLst>
          </p:cNvPr>
          <p:cNvSpPr>
            <a:spLocks noGrp="1" noChangeArrowheads="1"/>
          </p:cNvSpPr>
          <p:nvPr>
            <p:ph type="body" idx="4294967295"/>
          </p:nvPr>
        </p:nvSpPr>
        <p:spPr>
          <a:xfrm>
            <a:off x="328613" y="2100263"/>
            <a:ext cx="8486775" cy="4143375"/>
          </a:xfrm>
        </p:spPr>
        <p:txBody>
          <a:bodyPr lIns="92075" tIns="46038" rIns="92075" bIns="46038"/>
          <a:lstStyle/>
          <a:p>
            <a:pPr marL="0" indent="0">
              <a:buFont typeface="Wingdings" panose="05000000000000000000" pitchFamily="2" charset="2"/>
              <a:buNone/>
              <a:defRPr/>
            </a:pPr>
            <a:r>
              <a:rPr lang="ja-JP" altLang="en-US" dirty="0">
                <a:latin typeface="+mn-ea"/>
              </a:rPr>
              <a:t>フェイス項目（属性データ）</a:t>
            </a:r>
            <a:endParaRPr lang="ja-JP" altLang="ja-JP" dirty="0">
              <a:latin typeface="+mn-ea"/>
            </a:endParaRPr>
          </a:p>
        </p:txBody>
      </p:sp>
      <p:sp>
        <p:nvSpPr>
          <p:cNvPr id="2" name="スライド番号プレースホルダー 1">
            <a:extLst>
              <a:ext uri="{FF2B5EF4-FFF2-40B4-BE49-F238E27FC236}">
                <a16:creationId xmlns:a16="http://schemas.microsoft.com/office/drawing/2014/main" id="{695CFEFD-4ED9-4437-9825-E62035926ED9}"/>
              </a:ext>
            </a:extLst>
          </p:cNvPr>
          <p:cNvSpPr>
            <a:spLocks noGrp="1"/>
          </p:cNvSpPr>
          <p:nvPr>
            <p:ph type="sldNum" sz="quarter" idx="12"/>
          </p:nvPr>
        </p:nvSpPr>
        <p:spPr/>
        <p:txBody>
          <a:bodyPr/>
          <a:lstStyle/>
          <a:p>
            <a:fld id="{F5264473-429C-4ECD-B93F-631579930F52}" type="slidenum">
              <a:rPr lang="ja-JP" altLang="en-US" smtClean="0"/>
              <a:pPr/>
              <a:t>13</a:t>
            </a:fld>
            <a:endParaRPr lang="en-US" altLang="ja-JP"/>
          </a:p>
        </p:txBody>
      </p:sp>
      <p:pic>
        <p:nvPicPr>
          <p:cNvPr id="3" name="図 2">
            <a:extLst>
              <a:ext uri="{FF2B5EF4-FFF2-40B4-BE49-F238E27FC236}">
                <a16:creationId xmlns:a16="http://schemas.microsoft.com/office/drawing/2014/main" id="{CC7CE03E-390A-4949-A7E7-D98DF04801DE}"/>
              </a:ext>
            </a:extLst>
          </p:cNvPr>
          <p:cNvPicPr>
            <a:picLocks noChangeAspect="1"/>
          </p:cNvPicPr>
          <p:nvPr/>
        </p:nvPicPr>
        <p:blipFill>
          <a:blip r:embed="rId3"/>
          <a:stretch>
            <a:fillRect/>
          </a:stretch>
        </p:blipFill>
        <p:spPr>
          <a:xfrm>
            <a:off x="328612" y="2910867"/>
            <a:ext cx="8811561" cy="2664296"/>
          </a:xfrm>
          <a:prstGeom prst="rect">
            <a:avLst/>
          </a:prstGeom>
        </p:spPr>
      </p:pic>
    </p:spTree>
  </p:cSld>
  <p:clrMapOvr>
    <a:masterClrMapping/>
  </p:clrMapOvr>
  <p:transition spd="med">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a:extLst>
              <a:ext uri="{FF2B5EF4-FFF2-40B4-BE49-F238E27FC236}">
                <a16:creationId xmlns:a16="http://schemas.microsoft.com/office/drawing/2014/main" id="{4BE0D005-3CBD-4C28-AC74-A6B8818FBE0B}"/>
              </a:ext>
            </a:extLst>
          </p:cNvPr>
          <p:cNvSpPr>
            <a:spLocks noGrp="1" noChangeArrowheads="1"/>
          </p:cNvSpPr>
          <p:nvPr>
            <p:ph type="title" idx="4294967295"/>
          </p:nvPr>
        </p:nvSpPr>
        <p:spPr/>
        <p:txBody>
          <a:bodyPr lIns="92075" tIns="46038" rIns="92075" bIns="46038"/>
          <a:lstStyle/>
          <a:p>
            <a:pPr eaLnBrk="1" hangingPunct="1">
              <a:defRPr/>
            </a:pPr>
            <a:r>
              <a:rPr lang="ja-JP" altLang="en-US" sz="4000" dirty="0">
                <a:solidFill>
                  <a:schemeClr val="tx1"/>
                </a:solidFill>
                <a:latin typeface="+mn-ea"/>
                <a:ea typeface="+mn-ea"/>
              </a:rPr>
              <a:t>アンケート調査票例２</a:t>
            </a:r>
            <a:endParaRPr lang="ja-JP" altLang="ja-JP" sz="3600" dirty="0">
              <a:solidFill>
                <a:schemeClr val="tx1"/>
              </a:solidFill>
              <a:latin typeface="+mn-ea"/>
              <a:ea typeface="+mn-ea"/>
            </a:endParaRPr>
          </a:p>
        </p:txBody>
      </p:sp>
      <p:sp>
        <p:nvSpPr>
          <p:cNvPr id="30724" name="Rectangle 3">
            <a:extLst>
              <a:ext uri="{FF2B5EF4-FFF2-40B4-BE49-F238E27FC236}">
                <a16:creationId xmlns:a16="http://schemas.microsoft.com/office/drawing/2014/main" id="{EDB1B5B4-EAFD-4431-A936-C8E4B5BCC4BC}"/>
              </a:ext>
            </a:extLst>
          </p:cNvPr>
          <p:cNvSpPr>
            <a:spLocks noGrp="1" noChangeArrowheads="1"/>
          </p:cNvSpPr>
          <p:nvPr>
            <p:ph type="body" idx="4294967295"/>
          </p:nvPr>
        </p:nvSpPr>
        <p:spPr>
          <a:xfrm>
            <a:off x="328613" y="2100263"/>
            <a:ext cx="8486775" cy="4143375"/>
          </a:xfrm>
        </p:spPr>
        <p:txBody>
          <a:bodyPr lIns="92075" tIns="46038" rIns="92075" bIns="46038"/>
          <a:lstStyle/>
          <a:p>
            <a:pPr marL="0" indent="0">
              <a:buFont typeface="Wingdings" panose="05000000000000000000" pitchFamily="2" charset="2"/>
              <a:buNone/>
              <a:defRPr/>
            </a:pPr>
            <a:r>
              <a:rPr lang="ja-JP" altLang="en-US" dirty="0">
                <a:latin typeface="+mn-ea"/>
              </a:rPr>
              <a:t>消費額調査</a:t>
            </a:r>
            <a:r>
              <a:rPr lang="en-US" altLang="ja-JP" dirty="0">
                <a:latin typeface="+mn-ea"/>
              </a:rPr>
              <a:t>(</a:t>
            </a:r>
            <a:r>
              <a:rPr lang="ja-JP" altLang="en-US" dirty="0">
                <a:latin typeface="+mn-ea"/>
              </a:rPr>
              <a:t>金額データ：客観的）</a:t>
            </a:r>
            <a:endParaRPr lang="ja-JP" altLang="ja-JP" dirty="0">
              <a:latin typeface="+mn-ea"/>
            </a:endParaRPr>
          </a:p>
        </p:txBody>
      </p:sp>
      <p:sp>
        <p:nvSpPr>
          <p:cNvPr id="2" name="スライド番号プレースホルダー 1">
            <a:extLst>
              <a:ext uri="{FF2B5EF4-FFF2-40B4-BE49-F238E27FC236}">
                <a16:creationId xmlns:a16="http://schemas.microsoft.com/office/drawing/2014/main" id="{290D5A6D-7ABF-4D77-BD9F-44DAC9A62D62}"/>
              </a:ext>
            </a:extLst>
          </p:cNvPr>
          <p:cNvSpPr>
            <a:spLocks noGrp="1"/>
          </p:cNvSpPr>
          <p:nvPr>
            <p:ph type="sldNum" sz="quarter" idx="12"/>
          </p:nvPr>
        </p:nvSpPr>
        <p:spPr/>
        <p:txBody>
          <a:bodyPr/>
          <a:lstStyle/>
          <a:p>
            <a:fld id="{F5264473-429C-4ECD-B93F-631579930F52}" type="slidenum">
              <a:rPr lang="ja-JP" altLang="en-US" smtClean="0"/>
              <a:pPr/>
              <a:t>14</a:t>
            </a:fld>
            <a:endParaRPr lang="en-US" altLang="ja-JP"/>
          </a:p>
        </p:txBody>
      </p:sp>
      <p:pic>
        <p:nvPicPr>
          <p:cNvPr id="4" name="図 3">
            <a:extLst>
              <a:ext uri="{FF2B5EF4-FFF2-40B4-BE49-F238E27FC236}">
                <a16:creationId xmlns:a16="http://schemas.microsoft.com/office/drawing/2014/main" id="{BCAC0CF6-5910-4245-AA7F-4F8E7EC777F6}"/>
              </a:ext>
            </a:extLst>
          </p:cNvPr>
          <p:cNvPicPr>
            <a:picLocks noChangeAspect="1"/>
          </p:cNvPicPr>
          <p:nvPr/>
        </p:nvPicPr>
        <p:blipFill>
          <a:blip r:embed="rId3"/>
          <a:stretch>
            <a:fillRect/>
          </a:stretch>
        </p:blipFill>
        <p:spPr>
          <a:xfrm>
            <a:off x="755575" y="2813304"/>
            <a:ext cx="7860575" cy="3279992"/>
          </a:xfrm>
          <a:prstGeom prst="rect">
            <a:avLst/>
          </a:prstGeom>
        </p:spPr>
      </p:pic>
    </p:spTree>
  </p:cSld>
  <p:clrMapOvr>
    <a:masterClrMapping/>
  </p:clrMapOvr>
  <p:transition spd="med">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a:extLst>
              <a:ext uri="{FF2B5EF4-FFF2-40B4-BE49-F238E27FC236}">
                <a16:creationId xmlns:a16="http://schemas.microsoft.com/office/drawing/2014/main" id="{7D363205-8561-4411-AA4B-8D3F67CD400E}"/>
              </a:ext>
            </a:extLst>
          </p:cNvPr>
          <p:cNvSpPr>
            <a:spLocks noGrp="1" noChangeArrowheads="1"/>
          </p:cNvSpPr>
          <p:nvPr>
            <p:ph type="title" idx="4294967295"/>
          </p:nvPr>
        </p:nvSpPr>
        <p:spPr/>
        <p:txBody>
          <a:bodyPr lIns="92075" tIns="46038" rIns="92075" bIns="46038"/>
          <a:lstStyle/>
          <a:p>
            <a:pPr eaLnBrk="1" hangingPunct="1">
              <a:defRPr/>
            </a:pPr>
            <a:r>
              <a:rPr lang="ja-JP" altLang="en-US" sz="4000" dirty="0">
                <a:solidFill>
                  <a:schemeClr val="tx1"/>
                </a:solidFill>
                <a:latin typeface="+mn-ea"/>
                <a:ea typeface="+mn-ea"/>
              </a:rPr>
              <a:t>アンケート調査票例３</a:t>
            </a:r>
            <a:endParaRPr lang="ja-JP" altLang="ja-JP" sz="3600" dirty="0">
              <a:solidFill>
                <a:schemeClr val="tx1"/>
              </a:solidFill>
              <a:latin typeface="+mn-ea"/>
              <a:ea typeface="+mn-ea"/>
            </a:endParaRPr>
          </a:p>
        </p:txBody>
      </p:sp>
      <p:sp>
        <p:nvSpPr>
          <p:cNvPr id="30724" name="Rectangle 3">
            <a:extLst>
              <a:ext uri="{FF2B5EF4-FFF2-40B4-BE49-F238E27FC236}">
                <a16:creationId xmlns:a16="http://schemas.microsoft.com/office/drawing/2014/main" id="{E039AA04-50BC-4568-8FC5-1184455B8E2C}"/>
              </a:ext>
            </a:extLst>
          </p:cNvPr>
          <p:cNvSpPr>
            <a:spLocks noGrp="1" noChangeArrowheads="1"/>
          </p:cNvSpPr>
          <p:nvPr>
            <p:ph type="body" idx="4294967295"/>
          </p:nvPr>
        </p:nvSpPr>
        <p:spPr>
          <a:xfrm>
            <a:off x="328612" y="1888331"/>
            <a:ext cx="8486775" cy="4143375"/>
          </a:xfrm>
        </p:spPr>
        <p:txBody>
          <a:bodyPr lIns="92075" tIns="46038" rIns="92075" bIns="46038"/>
          <a:lstStyle/>
          <a:p>
            <a:pPr marL="0" indent="0">
              <a:buFont typeface="Wingdings" panose="05000000000000000000" pitchFamily="2" charset="2"/>
              <a:buNone/>
              <a:defRPr/>
            </a:pPr>
            <a:r>
              <a:rPr lang="ja-JP" altLang="en-US" dirty="0">
                <a:latin typeface="+mn-ea"/>
              </a:rPr>
              <a:t>満足度調査</a:t>
            </a:r>
            <a:r>
              <a:rPr lang="en-US" altLang="ja-JP" dirty="0">
                <a:latin typeface="+mn-ea"/>
              </a:rPr>
              <a:t>(</a:t>
            </a:r>
            <a:r>
              <a:rPr lang="ja-JP" altLang="en-US" dirty="0">
                <a:latin typeface="+mn-ea"/>
              </a:rPr>
              <a:t>カテゴリデータ：主観的）</a:t>
            </a:r>
            <a:endParaRPr lang="ja-JP" altLang="ja-JP" dirty="0">
              <a:latin typeface="+mn-ea"/>
            </a:endParaRPr>
          </a:p>
        </p:txBody>
      </p:sp>
      <p:sp>
        <p:nvSpPr>
          <p:cNvPr id="3" name="スライド番号プレースホルダー 2">
            <a:extLst>
              <a:ext uri="{FF2B5EF4-FFF2-40B4-BE49-F238E27FC236}">
                <a16:creationId xmlns:a16="http://schemas.microsoft.com/office/drawing/2014/main" id="{2FB2B92F-B745-4777-BCAA-CEBE1D24C45D}"/>
              </a:ext>
            </a:extLst>
          </p:cNvPr>
          <p:cNvSpPr>
            <a:spLocks noGrp="1"/>
          </p:cNvSpPr>
          <p:nvPr>
            <p:ph type="sldNum" sz="quarter" idx="12"/>
          </p:nvPr>
        </p:nvSpPr>
        <p:spPr/>
        <p:txBody>
          <a:bodyPr/>
          <a:lstStyle/>
          <a:p>
            <a:fld id="{F5264473-429C-4ECD-B93F-631579930F52}" type="slidenum">
              <a:rPr lang="ja-JP" altLang="en-US" smtClean="0"/>
              <a:pPr/>
              <a:t>15</a:t>
            </a:fld>
            <a:endParaRPr lang="en-US" altLang="ja-JP"/>
          </a:p>
        </p:txBody>
      </p:sp>
      <p:pic>
        <p:nvPicPr>
          <p:cNvPr id="2" name="図 1">
            <a:extLst>
              <a:ext uri="{FF2B5EF4-FFF2-40B4-BE49-F238E27FC236}">
                <a16:creationId xmlns:a16="http://schemas.microsoft.com/office/drawing/2014/main" id="{72EE528F-A1A5-4E1E-A861-C2DBC8FC4131}"/>
              </a:ext>
            </a:extLst>
          </p:cNvPr>
          <p:cNvPicPr>
            <a:picLocks noChangeAspect="1"/>
          </p:cNvPicPr>
          <p:nvPr/>
        </p:nvPicPr>
        <p:blipFill>
          <a:blip r:embed="rId3"/>
          <a:stretch>
            <a:fillRect/>
          </a:stretch>
        </p:blipFill>
        <p:spPr>
          <a:xfrm>
            <a:off x="539551" y="2531374"/>
            <a:ext cx="8225427" cy="3849954"/>
          </a:xfrm>
          <a:prstGeom prst="rect">
            <a:avLst/>
          </a:prstGeom>
        </p:spPr>
      </p:pic>
    </p:spTree>
  </p:cSld>
  <p:clrMapOvr>
    <a:masterClrMapping/>
  </p:clrMapOvr>
  <p:transition spd="med">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a:extLst>
              <a:ext uri="{FF2B5EF4-FFF2-40B4-BE49-F238E27FC236}">
                <a16:creationId xmlns:a16="http://schemas.microsoft.com/office/drawing/2014/main" id="{DF9B4A89-BF47-41C8-B4C5-543FE6A1A3D1}"/>
              </a:ext>
            </a:extLst>
          </p:cNvPr>
          <p:cNvSpPr>
            <a:spLocks noGrp="1" noChangeArrowheads="1"/>
          </p:cNvSpPr>
          <p:nvPr>
            <p:ph type="title" idx="4294967295"/>
          </p:nvPr>
        </p:nvSpPr>
        <p:spPr>
          <a:xfrm>
            <a:off x="1154113" y="200689"/>
            <a:ext cx="7793037" cy="1462087"/>
          </a:xfrm>
        </p:spPr>
        <p:txBody>
          <a:bodyPr lIns="92075" tIns="46038" rIns="92075" bIns="46038"/>
          <a:lstStyle/>
          <a:p>
            <a:pPr eaLnBrk="1" hangingPunct="1">
              <a:defRPr/>
            </a:pPr>
            <a:r>
              <a:rPr lang="ja-JP" altLang="en-US" sz="4000" dirty="0">
                <a:solidFill>
                  <a:schemeClr val="tx1"/>
                </a:solidFill>
                <a:latin typeface="+mn-ea"/>
                <a:ea typeface="+mn-ea"/>
              </a:rPr>
              <a:t>アンケート調査票例４</a:t>
            </a:r>
            <a:br>
              <a:rPr lang="en-US" altLang="ja-JP" sz="4000" dirty="0">
                <a:solidFill>
                  <a:schemeClr val="tx1"/>
                </a:solidFill>
                <a:latin typeface="+mn-ea"/>
                <a:ea typeface="+mn-ea"/>
              </a:rPr>
            </a:br>
            <a:r>
              <a:rPr lang="ja-JP" altLang="en-US" sz="2800" dirty="0">
                <a:solidFill>
                  <a:schemeClr val="tx1"/>
                </a:solidFill>
                <a:latin typeface="+mn-ea"/>
                <a:ea typeface="+mn-ea"/>
              </a:rPr>
              <a:t>自由回答　感想、メッセージなど</a:t>
            </a:r>
            <a:endParaRPr lang="ja-JP" altLang="ja-JP" sz="2800" dirty="0">
              <a:solidFill>
                <a:schemeClr val="tx1"/>
              </a:solidFill>
              <a:latin typeface="+mn-ea"/>
              <a:ea typeface="+mn-ea"/>
            </a:endParaRPr>
          </a:p>
        </p:txBody>
      </p:sp>
      <p:sp>
        <p:nvSpPr>
          <p:cNvPr id="30724" name="Rectangle 3">
            <a:extLst>
              <a:ext uri="{FF2B5EF4-FFF2-40B4-BE49-F238E27FC236}">
                <a16:creationId xmlns:a16="http://schemas.microsoft.com/office/drawing/2014/main" id="{B9EB2603-6DFA-4FA4-9BA8-8BAD37FFC976}"/>
              </a:ext>
            </a:extLst>
          </p:cNvPr>
          <p:cNvSpPr>
            <a:spLocks noGrp="1" noChangeArrowheads="1"/>
          </p:cNvSpPr>
          <p:nvPr>
            <p:ph type="body" idx="4294967295"/>
          </p:nvPr>
        </p:nvSpPr>
        <p:spPr>
          <a:xfrm>
            <a:off x="328612" y="1913418"/>
            <a:ext cx="8486775" cy="4143375"/>
          </a:xfrm>
        </p:spPr>
        <p:txBody>
          <a:bodyPr lIns="92075" tIns="46038" rIns="92075" bIns="46038"/>
          <a:lstStyle/>
          <a:p>
            <a:pPr marL="0" indent="0">
              <a:buFont typeface="Wingdings" panose="05000000000000000000" pitchFamily="2" charset="2"/>
              <a:buNone/>
              <a:defRPr/>
            </a:pPr>
            <a:r>
              <a:rPr lang="ja-JP" altLang="en-US" dirty="0">
                <a:latin typeface="+mn-ea"/>
              </a:rPr>
              <a:t>自由回答</a:t>
            </a:r>
            <a:endParaRPr lang="ja-JP" altLang="ja-JP" dirty="0">
              <a:latin typeface="+mn-ea"/>
            </a:endParaRPr>
          </a:p>
        </p:txBody>
      </p:sp>
      <p:sp>
        <p:nvSpPr>
          <p:cNvPr id="2" name="スライド番号プレースホルダー 1">
            <a:extLst>
              <a:ext uri="{FF2B5EF4-FFF2-40B4-BE49-F238E27FC236}">
                <a16:creationId xmlns:a16="http://schemas.microsoft.com/office/drawing/2014/main" id="{D0F88F09-9F18-4B1A-9EB4-4C2CED09E97E}"/>
              </a:ext>
            </a:extLst>
          </p:cNvPr>
          <p:cNvSpPr>
            <a:spLocks noGrp="1"/>
          </p:cNvSpPr>
          <p:nvPr>
            <p:ph type="sldNum" sz="quarter" idx="12"/>
          </p:nvPr>
        </p:nvSpPr>
        <p:spPr/>
        <p:txBody>
          <a:bodyPr/>
          <a:lstStyle/>
          <a:p>
            <a:fld id="{F5264473-429C-4ECD-B93F-631579930F52}" type="slidenum">
              <a:rPr lang="ja-JP" altLang="en-US" smtClean="0"/>
              <a:pPr/>
              <a:t>16</a:t>
            </a:fld>
            <a:endParaRPr lang="en-US" altLang="ja-JP"/>
          </a:p>
        </p:txBody>
      </p:sp>
      <p:pic>
        <p:nvPicPr>
          <p:cNvPr id="3" name="図 2">
            <a:extLst>
              <a:ext uri="{FF2B5EF4-FFF2-40B4-BE49-F238E27FC236}">
                <a16:creationId xmlns:a16="http://schemas.microsoft.com/office/drawing/2014/main" id="{8A23D514-A7EC-403A-8F45-1A341357823D}"/>
              </a:ext>
            </a:extLst>
          </p:cNvPr>
          <p:cNvPicPr>
            <a:picLocks noChangeAspect="1"/>
          </p:cNvPicPr>
          <p:nvPr/>
        </p:nvPicPr>
        <p:blipFill>
          <a:blip r:embed="rId3"/>
          <a:stretch>
            <a:fillRect/>
          </a:stretch>
        </p:blipFill>
        <p:spPr>
          <a:xfrm>
            <a:off x="328612" y="2443638"/>
            <a:ext cx="7981812" cy="1417785"/>
          </a:xfrm>
          <a:prstGeom prst="rect">
            <a:avLst/>
          </a:prstGeom>
        </p:spPr>
      </p:pic>
      <p:sp>
        <p:nvSpPr>
          <p:cNvPr id="4" name="テキスト ボックス 3">
            <a:extLst>
              <a:ext uri="{FF2B5EF4-FFF2-40B4-BE49-F238E27FC236}">
                <a16:creationId xmlns:a16="http://schemas.microsoft.com/office/drawing/2014/main" id="{19D70349-3429-4AC1-A1E0-6E3C03DA271B}"/>
              </a:ext>
            </a:extLst>
          </p:cNvPr>
          <p:cNvSpPr txBox="1"/>
          <p:nvPr/>
        </p:nvSpPr>
        <p:spPr>
          <a:xfrm>
            <a:off x="539552" y="4066110"/>
            <a:ext cx="7981812" cy="2246769"/>
          </a:xfrm>
          <a:prstGeom prst="rect">
            <a:avLst/>
          </a:prstGeom>
          <a:noFill/>
        </p:spPr>
        <p:txBody>
          <a:bodyPr wrap="square" rtlCol="0">
            <a:spAutoFit/>
          </a:bodyPr>
          <a:lstStyle/>
          <a:p>
            <a:r>
              <a:rPr lang="ja-JP" altLang="en-US" sz="2000" dirty="0">
                <a:latin typeface="+mn-ea"/>
                <a:ea typeface="+mn-ea"/>
              </a:rPr>
              <a:t>回答まとめ例</a:t>
            </a:r>
            <a:endParaRPr lang="en-US" altLang="ja-JP" sz="2000" dirty="0">
              <a:latin typeface="+mn-ea"/>
              <a:ea typeface="+mn-ea"/>
            </a:endParaRPr>
          </a:p>
          <a:p>
            <a:r>
              <a:rPr lang="ja-JP" altLang="ja-JP" sz="2000" dirty="0">
                <a:latin typeface="+mn-ea"/>
                <a:ea typeface="+mn-ea"/>
              </a:rPr>
              <a:t>・家族でも楽しむことのできる町そしてマラソンだったので、とても良かったです（男、</a:t>
            </a:r>
            <a:r>
              <a:rPr lang="en-US" altLang="ja-JP" sz="2000" dirty="0">
                <a:latin typeface="+mn-ea"/>
                <a:ea typeface="+mn-ea"/>
              </a:rPr>
              <a:t>50</a:t>
            </a:r>
            <a:r>
              <a:rPr lang="ja-JP" altLang="ja-JP" sz="2000" dirty="0">
                <a:latin typeface="+mn-ea"/>
                <a:ea typeface="+mn-ea"/>
              </a:rPr>
              <a:t>代）</a:t>
            </a:r>
          </a:p>
          <a:p>
            <a:r>
              <a:rPr lang="ja-JP" altLang="ja-JP" sz="2000" dirty="0">
                <a:latin typeface="+mn-ea"/>
                <a:ea typeface="+mn-ea"/>
              </a:rPr>
              <a:t>・神戸という文化のある街で、地域を生かしながらマラソンを行っているのでとても素晴らしいと思います。（女、</a:t>
            </a:r>
            <a:r>
              <a:rPr lang="en-US" altLang="ja-JP" sz="2000" dirty="0">
                <a:latin typeface="+mn-ea"/>
                <a:ea typeface="+mn-ea"/>
              </a:rPr>
              <a:t>30</a:t>
            </a:r>
            <a:r>
              <a:rPr lang="ja-JP" altLang="ja-JP" sz="2000" dirty="0">
                <a:latin typeface="+mn-ea"/>
                <a:ea typeface="+mn-ea"/>
              </a:rPr>
              <a:t>代）</a:t>
            </a:r>
          </a:p>
          <a:p>
            <a:r>
              <a:rPr lang="ja-JP" altLang="ja-JP" sz="2000" dirty="0">
                <a:latin typeface="+mn-ea"/>
                <a:ea typeface="+mn-ea"/>
              </a:rPr>
              <a:t>・初めて参加しましたが、頑張っているランナーももちろん、他の人が応援している姿も見てとても感動いたしました。（女、</a:t>
            </a:r>
            <a:r>
              <a:rPr lang="en-US" altLang="ja-JP" sz="2000" dirty="0">
                <a:latin typeface="+mn-ea"/>
                <a:ea typeface="+mn-ea"/>
              </a:rPr>
              <a:t>40</a:t>
            </a:r>
            <a:r>
              <a:rPr lang="ja-JP" altLang="ja-JP" sz="2000" dirty="0">
                <a:latin typeface="+mn-ea"/>
                <a:ea typeface="+mn-ea"/>
              </a:rPr>
              <a:t>代）</a:t>
            </a:r>
          </a:p>
        </p:txBody>
      </p:sp>
    </p:spTree>
  </p:cSld>
  <p:clrMapOvr>
    <a:masterClrMapping/>
  </p:clrMapOvr>
  <p:transition spd="med">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E49ABD4D-6ADA-4A0E-AE5C-A0CEF914EF3E}"/>
              </a:ext>
            </a:extLst>
          </p:cNvPr>
          <p:cNvSpPr>
            <a:spLocks noGrp="1" noChangeArrowheads="1"/>
          </p:cNvSpPr>
          <p:nvPr>
            <p:ph type="title"/>
          </p:nvPr>
        </p:nvSpPr>
        <p:spPr>
          <a:xfrm>
            <a:off x="899592" y="-315416"/>
            <a:ext cx="7793037" cy="1462087"/>
          </a:xfrm>
        </p:spPr>
        <p:txBody>
          <a:bodyPr/>
          <a:lstStyle/>
          <a:p>
            <a:pPr eaLnBrk="1" hangingPunct="1">
              <a:defRPr/>
            </a:pPr>
            <a:r>
              <a:rPr lang="ja-JP" altLang="en-US" sz="4000" dirty="0">
                <a:solidFill>
                  <a:schemeClr val="tx1"/>
                </a:solidFill>
                <a:latin typeface="+mn-ea"/>
                <a:ea typeface="+mn-ea"/>
              </a:rPr>
              <a:t>試験調査の概要</a:t>
            </a:r>
            <a:endParaRPr lang="ja-JP" altLang="ja-JP" sz="4000" dirty="0">
              <a:solidFill>
                <a:schemeClr val="tx1"/>
              </a:solidFill>
              <a:latin typeface="+mn-ea"/>
              <a:ea typeface="+mn-ea"/>
            </a:endParaRPr>
          </a:p>
        </p:txBody>
      </p:sp>
      <p:sp>
        <p:nvSpPr>
          <p:cNvPr id="90115" name="Rectangle 3">
            <a:extLst>
              <a:ext uri="{FF2B5EF4-FFF2-40B4-BE49-F238E27FC236}">
                <a16:creationId xmlns:a16="http://schemas.microsoft.com/office/drawing/2014/main" id="{BBE950A3-E403-4FE6-AA1B-0A32A04F8988}"/>
              </a:ext>
            </a:extLst>
          </p:cNvPr>
          <p:cNvSpPr>
            <a:spLocks noGrp="1" noChangeArrowheads="1"/>
          </p:cNvSpPr>
          <p:nvPr>
            <p:ph type="body" idx="1"/>
          </p:nvPr>
        </p:nvSpPr>
        <p:spPr>
          <a:xfrm>
            <a:off x="-11124" y="1628800"/>
            <a:ext cx="9144000" cy="3892550"/>
          </a:xfrm>
        </p:spPr>
        <p:txBody>
          <a:bodyPr/>
          <a:lstStyle/>
          <a:p>
            <a:pPr eaLnBrk="1" hangingPunct="1">
              <a:buFont typeface="Wingdings" panose="05000000000000000000" pitchFamily="2" charset="2"/>
              <a:buNone/>
              <a:defRPr/>
            </a:pPr>
            <a:r>
              <a:rPr lang="ja-JP" altLang="en-US" dirty="0">
                <a:latin typeface="+mn-ea"/>
              </a:rPr>
              <a:t>・目的：調査票の質問文、選択肢の確認</a:t>
            </a:r>
            <a:endParaRPr lang="en-US" altLang="ja-JP" dirty="0">
              <a:latin typeface="+mn-ea"/>
            </a:endParaRPr>
          </a:p>
          <a:p>
            <a:pPr eaLnBrk="1" hangingPunct="1">
              <a:buFont typeface="Wingdings" panose="05000000000000000000" pitchFamily="2" charset="2"/>
              <a:buNone/>
              <a:defRPr/>
            </a:pPr>
            <a:r>
              <a:rPr lang="ja-JP" altLang="en-US" dirty="0">
                <a:latin typeface="+mn-ea"/>
              </a:rPr>
              <a:t>・内容</a:t>
            </a:r>
            <a:endParaRPr lang="en-US" altLang="ja-JP" dirty="0">
              <a:latin typeface="+mn-ea"/>
            </a:endParaRPr>
          </a:p>
          <a:p>
            <a:pPr eaLnBrk="1" hangingPunct="1">
              <a:buFont typeface="Wingdings" panose="05000000000000000000" pitchFamily="2" charset="2"/>
              <a:buNone/>
              <a:defRPr/>
            </a:pPr>
            <a:r>
              <a:rPr lang="ja-JP" altLang="en-US" dirty="0">
                <a:latin typeface="+mn-ea"/>
              </a:rPr>
              <a:t>　</a:t>
            </a:r>
            <a:r>
              <a:rPr lang="ja-JP" altLang="en-US" sz="2800" dirty="0">
                <a:latin typeface="+mn-ea"/>
              </a:rPr>
              <a:t>対象者により異なる意味の解釈、紛らわしい表現がないか</a:t>
            </a:r>
            <a:endParaRPr lang="en-US" altLang="ja-JP" sz="2800" dirty="0">
              <a:latin typeface="+mn-ea"/>
            </a:endParaRPr>
          </a:p>
          <a:p>
            <a:pPr eaLnBrk="1" hangingPunct="1">
              <a:buFont typeface="Wingdings" panose="05000000000000000000" pitchFamily="2" charset="2"/>
              <a:buNone/>
              <a:defRPr/>
            </a:pPr>
            <a:r>
              <a:rPr lang="ja-JP" altLang="en-US" sz="2800" dirty="0">
                <a:latin typeface="+mn-ea"/>
              </a:rPr>
              <a:t>　対象者が専門用語など難しい言葉が使用されていないか</a:t>
            </a:r>
            <a:endParaRPr lang="en-US" altLang="ja-JP" sz="2800" dirty="0">
              <a:latin typeface="+mn-ea"/>
            </a:endParaRPr>
          </a:p>
          <a:p>
            <a:pPr eaLnBrk="1" hangingPunct="1">
              <a:buFont typeface="Wingdings" panose="05000000000000000000" pitchFamily="2" charset="2"/>
              <a:buNone/>
              <a:defRPr/>
            </a:pPr>
            <a:r>
              <a:rPr lang="ja-JP" altLang="en-US" dirty="0">
                <a:latin typeface="+mn-ea"/>
              </a:rPr>
              <a:t>・質問文に対する回答選択肢の検討</a:t>
            </a:r>
            <a:endParaRPr lang="en-US" altLang="ja-JP" dirty="0">
              <a:latin typeface="+mn-ea"/>
            </a:endParaRPr>
          </a:p>
          <a:p>
            <a:pPr eaLnBrk="1" hangingPunct="1">
              <a:buFont typeface="Wingdings" panose="05000000000000000000" pitchFamily="2" charset="2"/>
              <a:buNone/>
              <a:defRPr/>
            </a:pPr>
            <a:r>
              <a:rPr lang="ja-JP" altLang="en-US" dirty="0">
                <a:latin typeface="+mn-ea"/>
              </a:rPr>
              <a:t>　</a:t>
            </a:r>
            <a:r>
              <a:rPr lang="ja-JP" altLang="en-US" sz="2800" dirty="0">
                <a:latin typeface="+mn-ea"/>
              </a:rPr>
              <a:t>選択肢の数、選択肢の抜け落ちの確認</a:t>
            </a:r>
            <a:endParaRPr lang="en-US" altLang="ja-JP" sz="2800" dirty="0">
              <a:latin typeface="+mn-ea"/>
            </a:endParaRPr>
          </a:p>
          <a:p>
            <a:pPr eaLnBrk="1" hangingPunct="1">
              <a:buFont typeface="Wingdings" panose="05000000000000000000" pitchFamily="2" charset="2"/>
              <a:buNone/>
              <a:defRPr/>
            </a:pPr>
            <a:r>
              <a:rPr lang="ja-JP" altLang="en-US" sz="2800" dirty="0">
                <a:latin typeface="+mn-ea"/>
              </a:rPr>
              <a:t>　回答分布を確認し、選択肢の修正、削除</a:t>
            </a:r>
            <a:endParaRPr lang="en-US" altLang="ja-JP" sz="2800" dirty="0">
              <a:latin typeface="+mn-ea"/>
            </a:endParaRPr>
          </a:p>
          <a:p>
            <a:pPr eaLnBrk="1" hangingPunct="1">
              <a:buFont typeface="Wingdings" panose="05000000000000000000" pitchFamily="2" charset="2"/>
              <a:buNone/>
              <a:defRPr/>
            </a:pPr>
            <a:r>
              <a:rPr lang="ja-JP" altLang="en-US" sz="2800" dirty="0">
                <a:latin typeface="+mn-ea"/>
              </a:rPr>
              <a:t>　質問の順序の確認、回答時間の計測</a:t>
            </a:r>
            <a:r>
              <a:rPr lang="en-US" altLang="ja-JP" sz="2800" dirty="0">
                <a:latin typeface="+mn-ea"/>
              </a:rPr>
              <a:t>(10</a:t>
            </a:r>
            <a:r>
              <a:rPr lang="ja-JP" altLang="en-US" sz="2800" dirty="0">
                <a:latin typeface="+mn-ea"/>
              </a:rPr>
              <a:t>分以内）</a:t>
            </a:r>
            <a:endParaRPr lang="en-US" altLang="ja-JP" sz="2800" dirty="0">
              <a:latin typeface="+mn-ea"/>
            </a:endParaRPr>
          </a:p>
          <a:p>
            <a:pPr eaLnBrk="1" hangingPunct="1">
              <a:buNone/>
              <a:defRPr/>
            </a:pPr>
            <a:r>
              <a:rPr kumimoji="0" lang="ja-JP" altLang="en-US" dirty="0">
                <a:solidFill>
                  <a:srgbClr val="000000"/>
                </a:solidFill>
                <a:latin typeface="ＭＳ Ｐゴシック" panose="020B0600070205080204" pitchFamily="50" charset="-128"/>
              </a:rPr>
              <a:t>・サンプル</a:t>
            </a:r>
            <a:r>
              <a:rPr kumimoji="0" lang="ja-JP" altLang="ja-JP" sz="3200" dirty="0">
                <a:solidFill>
                  <a:srgbClr val="000000"/>
                </a:solidFill>
                <a:latin typeface="ＭＳ Ｐゴシック" panose="020B0600070205080204" pitchFamily="50" charset="-128"/>
              </a:rPr>
              <a:t>　</a:t>
            </a:r>
            <a:r>
              <a:rPr kumimoji="0" lang="en-US" altLang="ja-JP" sz="3200" dirty="0">
                <a:solidFill>
                  <a:srgbClr val="000000"/>
                </a:solidFill>
                <a:latin typeface="ＭＳ Ｐゴシック" panose="020B0600070205080204" pitchFamily="50" charset="-128"/>
              </a:rPr>
              <a:t>25×2</a:t>
            </a:r>
            <a:r>
              <a:rPr kumimoji="0" lang="ja-JP" altLang="ja-JP" sz="3200" dirty="0">
                <a:solidFill>
                  <a:srgbClr val="000000"/>
                </a:solidFill>
                <a:latin typeface="ＭＳ Ｐゴシック" panose="020B0600070205080204" pitchFamily="50" charset="-128"/>
              </a:rPr>
              <a:t>（</a:t>
            </a:r>
            <a:r>
              <a:rPr kumimoji="0" lang="en-US" altLang="ja-JP" sz="3200" dirty="0">
                <a:solidFill>
                  <a:srgbClr val="000000"/>
                </a:solidFill>
                <a:latin typeface="ＭＳ Ｐゴシック" panose="020B0600070205080204" pitchFamily="50" charset="-128"/>
              </a:rPr>
              <a:t>50</a:t>
            </a:r>
            <a:r>
              <a:rPr kumimoji="0" lang="ja-JP" altLang="ja-JP" sz="3200" dirty="0">
                <a:solidFill>
                  <a:srgbClr val="000000"/>
                </a:solidFill>
                <a:latin typeface="ＭＳ Ｐゴシック" panose="020B0600070205080204" pitchFamily="50" charset="-128"/>
              </a:rPr>
              <a:t>サンプル 関係者、一般）</a:t>
            </a:r>
          </a:p>
          <a:p>
            <a:pPr eaLnBrk="1" hangingPunct="1">
              <a:buFont typeface="Wingdings" panose="05000000000000000000" pitchFamily="2" charset="2"/>
              <a:buNone/>
              <a:defRPr/>
            </a:pPr>
            <a:endParaRPr lang="ja-JP" altLang="ja-JP" dirty="0">
              <a:latin typeface="+mn-ea"/>
            </a:endParaRPr>
          </a:p>
        </p:txBody>
      </p:sp>
      <p:sp>
        <p:nvSpPr>
          <p:cNvPr id="2" name="スライド番号プレースホルダー 1">
            <a:extLst>
              <a:ext uri="{FF2B5EF4-FFF2-40B4-BE49-F238E27FC236}">
                <a16:creationId xmlns:a16="http://schemas.microsoft.com/office/drawing/2014/main" id="{1A839F26-EFC7-497D-A947-279378EC3186}"/>
              </a:ext>
            </a:extLst>
          </p:cNvPr>
          <p:cNvSpPr>
            <a:spLocks noGrp="1"/>
          </p:cNvSpPr>
          <p:nvPr>
            <p:ph type="sldNum" sz="quarter" idx="12"/>
          </p:nvPr>
        </p:nvSpPr>
        <p:spPr/>
        <p:txBody>
          <a:bodyPr/>
          <a:lstStyle/>
          <a:p>
            <a:fld id="{30E603D2-EBAF-4203-8666-F3A49BFE91DF}" type="slidenum">
              <a:rPr lang="ja-JP" altLang="en-US" smtClean="0"/>
              <a:pPr/>
              <a:t>17</a:t>
            </a:fld>
            <a:endParaRPr lang="en-US" altLang="ja-JP"/>
          </a:p>
        </p:txBody>
      </p:sp>
    </p:spTree>
    <p:extLst>
      <p:ext uri="{BB962C8B-B14F-4D97-AF65-F5344CB8AC3E}">
        <p14:creationId xmlns:p14="http://schemas.microsoft.com/office/powerpoint/2010/main" val="21840810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a:extLst>
              <a:ext uri="{FF2B5EF4-FFF2-40B4-BE49-F238E27FC236}">
                <a16:creationId xmlns:a16="http://schemas.microsoft.com/office/drawing/2014/main" id="{44EDF404-B3D8-4B33-9761-E9B2D3175D7D}"/>
              </a:ext>
            </a:extLst>
          </p:cNvPr>
          <p:cNvSpPr>
            <a:spLocks noGrp="1" noChangeArrowheads="1"/>
          </p:cNvSpPr>
          <p:nvPr>
            <p:ph type="title" idx="4294967295"/>
          </p:nvPr>
        </p:nvSpPr>
        <p:spPr/>
        <p:txBody>
          <a:bodyPr/>
          <a:lstStyle/>
          <a:p>
            <a:pPr eaLnBrk="1" hangingPunct="1"/>
            <a:r>
              <a:rPr lang="ja-JP" altLang="en-US" sz="4000" dirty="0">
                <a:solidFill>
                  <a:schemeClr val="tx1"/>
                </a:solidFill>
                <a:latin typeface="ＭＳ Ｐゴシック" panose="020B0600070205080204" pitchFamily="50" charset="-128"/>
              </a:rPr>
              <a:t>調査データの審査ポイント</a:t>
            </a:r>
            <a:endParaRPr lang="ja-JP" altLang="ja-JP" sz="4000" dirty="0">
              <a:solidFill>
                <a:schemeClr val="tx1"/>
              </a:solidFill>
              <a:latin typeface="ＭＳ Ｐゴシック" panose="020B0600070205080204" pitchFamily="50" charset="-128"/>
            </a:endParaRPr>
          </a:p>
        </p:txBody>
      </p:sp>
      <p:sp>
        <p:nvSpPr>
          <p:cNvPr id="27652" name="Rectangle 3">
            <a:extLst>
              <a:ext uri="{FF2B5EF4-FFF2-40B4-BE49-F238E27FC236}">
                <a16:creationId xmlns:a16="http://schemas.microsoft.com/office/drawing/2014/main" id="{FB22583A-DD4E-40EE-AB7C-116C09E577CD}"/>
              </a:ext>
            </a:extLst>
          </p:cNvPr>
          <p:cNvSpPr>
            <a:spLocks noGrp="1" noChangeArrowheads="1"/>
          </p:cNvSpPr>
          <p:nvPr>
            <p:ph type="body" idx="4294967295"/>
          </p:nvPr>
        </p:nvSpPr>
        <p:spPr>
          <a:xfrm>
            <a:off x="323528" y="2084356"/>
            <a:ext cx="8275638" cy="4403725"/>
          </a:xfrm>
        </p:spPr>
        <p:txBody>
          <a:bodyPr/>
          <a:lstStyle/>
          <a:p>
            <a:pPr eaLnBrk="1" hangingPunct="1">
              <a:buFont typeface="Wingdings" panose="05000000000000000000" pitchFamily="2" charset="2"/>
              <a:buNone/>
            </a:pPr>
            <a:r>
              <a:rPr lang="ja-JP" altLang="en-US" dirty="0">
                <a:latin typeface="ＭＳ Ｐゴシック" panose="020B0600070205080204" pitchFamily="50" charset="-128"/>
              </a:rPr>
              <a:t>・記入漏れのチェック</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　無回答か、記入漏れか、非該当か</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・記入状況のチェック</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　回答形式との整合性があるか</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・有効票のチェック　</a:t>
            </a:r>
            <a:r>
              <a:rPr lang="en-US" altLang="ja-JP" dirty="0">
                <a:latin typeface="ＭＳ Ｐゴシック" panose="020B0600070205080204" pitchFamily="50" charset="-128"/>
              </a:rPr>
              <a:t>※</a:t>
            </a:r>
            <a:r>
              <a:rPr lang="ja-JP" altLang="en-US" dirty="0">
                <a:latin typeface="ＭＳ Ｐゴシック" panose="020B0600070205080204" pitchFamily="50" charset="-128"/>
              </a:rPr>
              <a:t>売上額記入の有無</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　データの集計・分析に使える調査票はどれか</a:t>
            </a:r>
          </a:p>
        </p:txBody>
      </p:sp>
      <p:sp>
        <p:nvSpPr>
          <p:cNvPr id="2" name="スライド番号プレースホルダー 1">
            <a:extLst>
              <a:ext uri="{FF2B5EF4-FFF2-40B4-BE49-F238E27FC236}">
                <a16:creationId xmlns:a16="http://schemas.microsoft.com/office/drawing/2014/main" id="{DDD1EE27-A3D7-4EDE-9CD3-8283DB6EC902}"/>
              </a:ext>
            </a:extLst>
          </p:cNvPr>
          <p:cNvSpPr>
            <a:spLocks noGrp="1"/>
          </p:cNvSpPr>
          <p:nvPr>
            <p:ph type="sldNum" sz="quarter" idx="12"/>
          </p:nvPr>
        </p:nvSpPr>
        <p:spPr/>
        <p:txBody>
          <a:bodyPr/>
          <a:lstStyle/>
          <a:p>
            <a:fld id="{F5264473-429C-4ECD-B93F-631579930F52}" type="slidenum">
              <a:rPr lang="ja-JP" altLang="en-US" smtClean="0"/>
              <a:pPr/>
              <a:t>18</a:t>
            </a:fld>
            <a:endParaRPr lang="en-US" altLang="ja-JP"/>
          </a:p>
        </p:txBody>
      </p:sp>
    </p:spTree>
    <p:extLst>
      <p:ext uri="{BB962C8B-B14F-4D97-AF65-F5344CB8AC3E}">
        <p14:creationId xmlns:p14="http://schemas.microsoft.com/office/powerpoint/2010/main" val="25703458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E5F31E91-18E2-4AE8-96AD-FE96329EF34F}"/>
              </a:ext>
            </a:extLst>
          </p:cNvPr>
          <p:cNvSpPr>
            <a:spLocks noGrp="1" noChangeArrowheads="1"/>
          </p:cNvSpPr>
          <p:nvPr>
            <p:ph type="title"/>
          </p:nvPr>
        </p:nvSpPr>
        <p:spPr/>
        <p:txBody>
          <a:bodyPr/>
          <a:lstStyle/>
          <a:p>
            <a:pPr eaLnBrk="1" hangingPunct="1">
              <a:defRPr/>
            </a:pPr>
            <a:r>
              <a:rPr lang="ja-JP" altLang="en-US" sz="4000" dirty="0">
                <a:solidFill>
                  <a:schemeClr val="tx1"/>
                </a:solidFill>
                <a:latin typeface="+mn-ea"/>
                <a:ea typeface="+mn-ea"/>
              </a:rPr>
              <a:t>無回答への対処方法</a:t>
            </a:r>
            <a:endParaRPr lang="ja-JP" altLang="ja-JP" sz="4000" dirty="0">
              <a:solidFill>
                <a:schemeClr val="tx1"/>
              </a:solidFill>
              <a:latin typeface="+mn-ea"/>
              <a:ea typeface="+mn-ea"/>
            </a:endParaRPr>
          </a:p>
        </p:txBody>
      </p:sp>
      <p:sp>
        <p:nvSpPr>
          <p:cNvPr id="90115" name="Rectangle 3">
            <a:extLst>
              <a:ext uri="{FF2B5EF4-FFF2-40B4-BE49-F238E27FC236}">
                <a16:creationId xmlns:a16="http://schemas.microsoft.com/office/drawing/2014/main" id="{87060937-F816-4358-BDF5-3BEE8EA316C8}"/>
              </a:ext>
            </a:extLst>
          </p:cNvPr>
          <p:cNvSpPr>
            <a:spLocks noGrp="1" noChangeArrowheads="1"/>
          </p:cNvSpPr>
          <p:nvPr>
            <p:ph type="body" idx="1"/>
          </p:nvPr>
        </p:nvSpPr>
        <p:spPr>
          <a:xfrm>
            <a:off x="184150" y="2032000"/>
            <a:ext cx="8959850" cy="3892550"/>
          </a:xfrm>
        </p:spPr>
        <p:txBody>
          <a:bodyPr/>
          <a:lstStyle/>
          <a:p>
            <a:pPr eaLnBrk="1" hangingPunct="1">
              <a:buFont typeface="Wingdings" panose="05000000000000000000" pitchFamily="2" charset="2"/>
              <a:buNone/>
              <a:defRPr/>
            </a:pPr>
            <a:r>
              <a:rPr lang="ja-JP" altLang="en-US" dirty="0">
                <a:latin typeface="+mn-ea"/>
              </a:rPr>
              <a:t>・補完（補定・代入）</a:t>
            </a:r>
          </a:p>
          <a:p>
            <a:pPr eaLnBrk="1" hangingPunct="1">
              <a:buFont typeface="Wingdings" panose="05000000000000000000" pitchFamily="2" charset="2"/>
              <a:buNone/>
              <a:defRPr/>
            </a:pPr>
            <a:r>
              <a:rPr lang="ja-JP" altLang="en-US" dirty="0">
                <a:latin typeface="+mn-ea"/>
              </a:rPr>
              <a:t>　回答標本の平均値を補完値とする</a:t>
            </a:r>
          </a:p>
          <a:p>
            <a:pPr eaLnBrk="1" hangingPunct="1">
              <a:buFont typeface="Wingdings" panose="05000000000000000000" pitchFamily="2" charset="2"/>
              <a:buNone/>
              <a:defRPr/>
            </a:pPr>
            <a:r>
              <a:rPr lang="ja-JP" altLang="en-US" dirty="0">
                <a:latin typeface="+mn-ea"/>
              </a:rPr>
              <a:t>　似た要素の回答標本を探し代入する</a:t>
            </a:r>
          </a:p>
          <a:p>
            <a:pPr eaLnBrk="1" hangingPunct="1">
              <a:buFont typeface="Wingdings" panose="05000000000000000000" pitchFamily="2" charset="2"/>
              <a:buNone/>
              <a:defRPr/>
            </a:pPr>
            <a:r>
              <a:rPr lang="ja-JP" altLang="en-US" dirty="0">
                <a:latin typeface="+mn-ea"/>
              </a:rPr>
              <a:t>・ウエイト調整</a:t>
            </a:r>
            <a:endParaRPr lang="en-US" altLang="ja-JP" dirty="0">
              <a:latin typeface="+mn-ea"/>
            </a:endParaRPr>
          </a:p>
          <a:p>
            <a:pPr eaLnBrk="1" hangingPunct="1">
              <a:buFont typeface="Wingdings" panose="05000000000000000000" pitchFamily="2" charset="2"/>
              <a:buNone/>
              <a:defRPr/>
            </a:pPr>
            <a:r>
              <a:rPr lang="en-US" altLang="ja-JP" dirty="0">
                <a:latin typeface="+mn-ea"/>
              </a:rPr>
              <a:t>※</a:t>
            </a:r>
            <a:r>
              <a:rPr lang="ja-JP" altLang="en-US" dirty="0">
                <a:latin typeface="+mn-ea"/>
              </a:rPr>
              <a:t>ウエイトバック集計：回収されたサンプル（標本）を母集団の構成にあわせて集計する方法</a:t>
            </a:r>
          </a:p>
          <a:p>
            <a:pPr eaLnBrk="1" hangingPunct="1">
              <a:buFont typeface="Wingdings" panose="05000000000000000000" pitchFamily="2" charset="2"/>
              <a:buNone/>
              <a:defRPr/>
            </a:pPr>
            <a:r>
              <a:rPr lang="ja-JP" altLang="en-US" dirty="0">
                <a:latin typeface="+mn-ea"/>
              </a:rPr>
              <a:t>　母集団構成の数値に補正した結果を得る</a:t>
            </a:r>
          </a:p>
          <a:p>
            <a:pPr eaLnBrk="1" hangingPunct="1">
              <a:buFont typeface="Wingdings" panose="05000000000000000000" pitchFamily="2" charset="2"/>
              <a:buNone/>
              <a:defRPr/>
            </a:pPr>
            <a:r>
              <a:rPr lang="ja-JP" altLang="en-US" dirty="0">
                <a:latin typeface="+mn-ea"/>
              </a:rPr>
              <a:t>　</a:t>
            </a:r>
          </a:p>
          <a:p>
            <a:pPr eaLnBrk="1" hangingPunct="1">
              <a:buFont typeface="Wingdings" panose="05000000000000000000" pitchFamily="2" charset="2"/>
              <a:buNone/>
              <a:defRPr/>
            </a:pPr>
            <a:endParaRPr lang="ja-JP" altLang="ja-JP" dirty="0">
              <a:latin typeface="+mn-ea"/>
            </a:endParaRPr>
          </a:p>
        </p:txBody>
      </p:sp>
      <p:sp>
        <p:nvSpPr>
          <p:cNvPr id="2" name="スライド番号プレースホルダー 1">
            <a:extLst>
              <a:ext uri="{FF2B5EF4-FFF2-40B4-BE49-F238E27FC236}">
                <a16:creationId xmlns:a16="http://schemas.microsoft.com/office/drawing/2014/main" id="{46C8B98A-AF90-499D-BCEE-6E2315590295}"/>
              </a:ext>
            </a:extLst>
          </p:cNvPr>
          <p:cNvSpPr>
            <a:spLocks noGrp="1"/>
          </p:cNvSpPr>
          <p:nvPr>
            <p:ph type="sldNum" sz="quarter" idx="12"/>
          </p:nvPr>
        </p:nvSpPr>
        <p:spPr/>
        <p:txBody>
          <a:bodyPr/>
          <a:lstStyle/>
          <a:p>
            <a:fld id="{30E603D2-EBAF-4203-8666-F3A49BFE91DF}" type="slidenum">
              <a:rPr lang="ja-JP" altLang="en-US" smtClean="0"/>
              <a:pPr/>
              <a:t>19</a:t>
            </a:fld>
            <a:endParaRPr lang="en-US" altLang="ja-JP"/>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36C13A86-68CD-427A-AE91-D096CC03DF01}"/>
              </a:ext>
            </a:extLst>
          </p:cNvPr>
          <p:cNvSpPr>
            <a:spLocks noGrp="1" noChangeArrowheads="1"/>
          </p:cNvSpPr>
          <p:nvPr>
            <p:ph type="title"/>
          </p:nvPr>
        </p:nvSpPr>
        <p:spPr/>
        <p:txBody>
          <a:bodyPr lIns="92075" tIns="46038" rIns="92075" bIns="46038"/>
          <a:lstStyle/>
          <a:p>
            <a:pPr eaLnBrk="1" hangingPunct="1">
              <a:defRPr/>
            </a:pPr>
            <a:r>
              <a:rPr lang="ja-JP" altLang="ja-JP" sz="4000" dirty="0">
                <a:solidFill>
                  <a:schemeClr val="tx1"/>
                </a:solidFill>
                <a:latin typeface="+mn-ea"/>
                <a:ea typeface="+mn-ea"/>
              </a:rPr>
              <a:t>報告のあらまし</a:t>
            </a:r>
          </a:p>
        </p:txBody>
      </p:sp>
      <p:sp>
        <p:nvSpPr>
          <p:cNvPr id="8195" name="Rectangle 3">
            <a:extLst>
              <a:ext uri="{FF2B5EF4-FFF2-40B4-BE49-F238E27FC236}">
                <a16:creationId xmlns:a16="http://schemas.microsoft.com/office/drawing/2014/main" id="{0F9C7EDF-C06D-4B70-BF37-E0BED0EB147A}"/>
              </a:ext>
            </a:extLst>
          </p:cNvPr>
          <p:cNvSpPr>
            <a:spLocks noGrp="1" noChangeArrowheads="1"/>
          </p:cNvSpPr>
          <p:nvPr>
            <p:ph type="body" idx="1"/>
          </p:nvPr>
        </p:nvSpPr>
        <p:spPr>
          <a:xfrm>
            <a:off x="539750" y="2017713"/>
            <a:ext cx="8415338" cy="4114800"/>
          </a:xfrm>
        </p:spPr>
        <p:txBody>
          <a:bodyPr lIns="92075" tIns="46038" rIns="92075" bIns="46038"/>
          <a:lstStyle/>
          <a:p>
            <a:pPr marL="812800" indent="-812800" eaLnBrk="1" hangingPunct="1">
              <a:buFont typeface="Wingdings" panose="05000000000000000000" pitchFamily="2" charset="2"/>
              <a:buNone/>
              <a:defRPr/>
            </a:pPr>
            <a:r>
              <a:rPr lang="ja-JP" altLang="en-US" sz="4000" dirty="0">
                <a:latin typeface="+mn-ea"/>
              </a:rPr>
              <a:t>１ 統計調査の方法</a:t>
            </a:r>
            <a:endParaRPr lang="en-US" altLang="ja-JP" sz="4000" dirty="0">
              <a:latin typeface="+mn-ea"/>
            </a:endParaRPr>
          </a:p>
          <a:p>
            <a:pPr marL="812800" indent="-812800" eaLnBrk="1" hangingPunct="1">
              <a:buFont typeface="Wingdings" panose="05000000000000000000" pitchFamily="2" charset="2"/>
              <a:buNone/>
              <a:defRPr/>
            </a:pPr>
            <a:r>
              <a:rPr lang="ja-JP" altLang="en-US" sz="4000" dirty="0">
                <a:latin typeface="+mn-ea"/>
              </a:rPr>
              <a:t>２</a:t>
            </a:r>
            <a:r>
              <a:rPr lang="en-US" altLang="ja-JP" sz="4000" dirty="0">
                <a:latin typeface="+mn-ea"/>
              </a:rPr>
              <a:t> </a:t>
            </a:r>
            <a:r>
              <a:rPr lang="ja-JP" altLang="en-US" sz="4000" dirty="0">
                <a:latin typeface="+mn-ea"/>
              </a:rPr>
              <a:t>調査票の設計・審査・集計</a:t>
            </a:r>
          </a:p>
          <a:p>
            <a:pPr marL="812800" indent="-812800" eaLnBrk="1" hangingPunct="1">
              <a:buFont typeface="Wingdings" panose="05000000000000000000" pitchFamily="2" charset="2"/>
              <a:buNone/>
              <a:defRPr/>
            </a:pPr>
            <a:r>
              <a:rPr lang="ja-JP" altLang="en-US" sz="4000" dirty="0">
                <a:latin typeface="+mn-ea"/>
              </a:rPr>
              <a:t>３ 標本調査の方法と誤差</a:t>
            </a:r>
            <a:endParaRPr lang="en-US" altLang="ja-JP" sz="4000" dirty="0">
              <a:latin typeface="+mn-ea"/>
            </a:endParaRPr>
          </a:p>
          <a:p>
            <a:pPr marL="812800" indent="-812800" eaLnBrk="1" hangingPunct="1">
              <a:buFont typeface="Wingdings" panose="05000000000000000000" pitchFamily="2" charset="2"/>
              <a:buNone/>
              <a:defRPr/>
            </a:pPr>
            <a:r>
              <a:rPr lang="ja-JP" altLang="en-US" sz="4000" dirty="0">
                <a:latin typeface="+mn-ea"/>
              </a:rPr>
              <a:t>４ インターネット調査の概要と事例</a:t>
            </a:r>
            <a:endParaRPr lang="en-US" altLang="ja-JP" sz="4000" dirty="0">
              <a:latin typeface="+mn-ea"/>
            </a:endParaRPr>
          </a:p>
          <a:p>
            <a:pPr marL="812800" indent="-812800" eaLnBrk="1" hangingPunct="1">
              <a:buFont typeface="Wingdings" panose="05000000000000000000" pitchFamily="2" charset="2"/>
              <a:buNone/>
              <a:defRPr/>
            </a:pPr>
            <a:endParaRPr lang="ja-JP" altLang="ja-JP" dirty="0">
              <a:latin typeface="+mn-ea"/>
            </a:endParaRPr>
          </a:p>
        </p:txBody>
      </p:sp>
      <p:sp>
        <p:nvSpPr>
          <p:cNvPr id="2" name="スライド番号プレースホルダー 1">
            <a:extLst>
              <a:ext uri="{FF2B5EF4-FFF2-40B4-BE49-F238E27FC236}">
                <a16:creationId xmlns:a16="http://schemas.microsoft.com/office/drawing/2014/main" id="{A7ECB2C8-8497-43DE-8952-297DE95D3573}"/>
              </a:ext>
            </a:extLst>
          </p:cNvPr>
          <p:cNvSpPr>
            <a:spLocks noGrp="1"/>
          </p:cNvSpPr>
          <p:nvPr>
            <p:ph type="sldNum" sz="quarter" idx="12"/>
          </p:nvPr>
        </p:nvSpPr>
        <p:spPr/>
        <p:txBody>
          <a:bodyPr/>
          <a:lstStyle/>
          <a:p>
            <a:fld id="{30E603D2-EBAF-4203-8666-F3A49BFE91DF}" type="slidenum">
              <a:rPr lang="ja-JP" altLang="en-US" smtClean="0"/>
              <a:pPr/>
              <a:t>2</a:t>
            </a:fld>
            <a:endParaRPr lang="en-US" altLang="ja-JP"/>
          </a:p>
        </p:txBody>
      </p:sp>
    </p:spTree>
  </p:cSld>
  <p:clrMapOvr>
    <a:masterClrMapping/>
  </p:clrMapOvr>
  <p:transition spd="med">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E48DBB7A-2865-4528-B219-E1F3818CBA7A}"/>
              </a:ext>
            </a:extLst>
          </p:cNvPr>
          <p:cNvSpPr>
            <a:spLocks noGrp="1" noChangeArrowheads="1"/>
          </p:cNvSpPr>
          <p:nvPr>
            <p:ph type="title"/>
          </p:nvPr>
        </p:nvSpPr>
        <p:spPr/>
        <p:txBody>
          <a:bodyPr/>
          <a:lstStyle/>
          <a:p>
            <a:pPr eaLnBrk="1" hangingPunct="1">
              <a:defRPr/>
            </a:pPr>
            <a:r>
              <a:rPr lang="ja-JP" altLang="en-US" sz="4000" dirty="0">
                <a:solidFill>
                  <a:schemeClr val="tx1"/>
                </a:solidFill>
                <a:latin typeface="+mn-ea"/>
                <a:ea typeface="+mn-ea"/>
              </a:rPr>
              <a:t>外れ値の確認</a:t>
            </a:r>
            <a:endParaRPr lang="ja-JP" altLang="ja-JP" sz="4000" dirty="0">
              <a:solidFill>
                <a:schemeClr val="tx1"/>
              </a:solidFill>
              <a:latin typeface="+mn-ea"/>
              <a:ea typeface="+mn-ea"/>
            </a:endParaRPr>
          </a:p>
        </p:txBody>
      </p:sp>
      <p:sp>
        <p:nvSpPr>
          <p:cNvPr id="90115" name="Rectangle 3">
            <a:extLst>
              <a:ext uri="{FF2B5EF4-FFF2-40B4-BE49-F238E27FC236}">
                <a16:creationId xmlns:a16="http://schemas.microsoft.com/office/drawing/2014/main" id="{C8E45BB5-BAAB-46A7-AD26-5131B2D5B99B}"/>
              </a:ext>
            </a:extLst>
          </p:cNvPr>
          <p:cNvSpPr>
            <a:spLocks noGrp="1" noChangeArrowheads="1"/>
          </p:cNvSpPr>
          <p:nvPr>
            <p:ph type="body" idx="1"/>
          </p:nvPr>
        </p:nvSpPr>
        <p:spPr>
          <a:xfrm>
            <a:off x="184150" y="2032000"/>
            <a:ext cx="8959850" cy="3892550"/>
          </a:xfrm>
        </p:spPr>
        <p:txBody>
          <a:bodyPr/>
          <a:lstStyle/>
          <a:p>
            <a:pPr eaLnBrk="1" hangingPunct="1">
              <a:buFont typeface="Wingdings" panose="05000000000000000000" pitchFamily="2" charset="2"/>
              <a:buNone/>
              <a:defRPr/>
            </a:pPr>
            <a:r>
              <a:rPr lang="ja-JP" altLang="en-US" dirty="0">
                <a:latin typeface="+mn-ea"/>
              </a:rPr>
              <a:t>　他の観測値から大きく外れた観測値</a:t>
            </a:r>
            <a:endParaRPr lang="en-US" altLang="ja-JP" dirty="0">
              <a:latin typeface="+mn-ea"/>
            </a:endParaRPr>
          </a:p>
          <a:p>
            <a:pPr eaLnBrk="1" hangingPunct="1">
              <a:buFont typeface="Wingdings" panose="05000000000000000000" pitchFamily="2" charset="2"/>
              <a:buNone/>
              <a:defRPr/>
            </a:pPr>
            <a:r>
              <a:rPr lang="ja-JP" altLang="en-US" dirty="0">
                <a:latin typeface="+mn-ea"/>
              </a:rPr>
              <a:t>　</a:t>
            </a:r>
            <a:r>
              <a:rPr lang="en-US" altLang="ja-JP" sz="2585" dirty="0">
                <a:latin typeface="+mn-ea"/>
              </a:rPr>
              <a:t>※47</a:t>
            </a:r>
            <a:r>
              <a:rPr lang="ja-JP" altLang="en-US" sz="2585" dirty="0">
                <a:latin typeface="+mn-ea"/>
              </a:rPr>
              <a:t>都道府県データ：東京都が該当する場合が多い</a:t>
            </a:r>
          </a:p>
          <a:p>
            <a:pPr eaLnBrk="1" hangingPunct="1">
              <a:buFont typeface="Wingdings" panose="05000000000000000000" pitchFamily="2" charset="2"/>
              <a:buNone/>
              <a:defRPr/>
            </a:pPr>
            <a:r>
              <a:rPr lang="ja-JP" altLang="en-US" dirty="0">
                <a:latin typeface="+mn-ea"/>
              </a:rPr>
              <a:t>・数値の転記、単位の誤り</a:t>
            </a:r>
          </a:p>
          <a:p>
            <a:pPr eaLnBrk="1" hangingPunct="1">
              <a:buFont typeface="Wingdings" panose="05000000000000000000" pitchFamily="2" charset="2"/>
              <a:buNone/>
              <a:defRPr/>
            </a:pPr>
            <a:r>
              <a:rPr lang="ja-JP" altLang="en-US" dirty="0">
                <a:latin typeface="+mn-ea"/>
              </a:rPr>
              <a:t>・測定機器の故障・操作の誤り、計器の読み間違い</a:t>
            </a:r>
          </a:p>
          <a:p>
            <a:pPr eaLnBrk="1" hangingPunct="1">
              <a:buFont typeface="Wingdings" panose="05000000000000000000" pitchFamily="2" charset="2"/>
              <a:buNone/>
              <a:defRPr/>
            </a:pPr>
            <a:r>
              <a:rPr lang="ja-JP" altLang="en-US" dirty="0">
                <a:latin typeface="+mn-ea"/>
              </a:rPr>
              <a:t>・想定集団とは異なる観測値の混入</a:t>
            </a:r>
          </a:p>
          <a:p>
            <a:pPr eaLnBrk="1" hangingPunct="1">
              <a:buFont typeface="Wingdings" panose="05000000000000000000" pitchFamily="2" charset="2"/>
              <a:buNone/>
              <a:defRPr/>
            </a:pPr>
            <a:r>
              <a:rPr lang="ja-JP" altLang="en-US" dirty="0">
                <a:latin typeface="+mn-ea"/>
              </a:rPr>
              <a:t>・正しい観測値：家計消費支出、企業売上額、従業員数（調査客体に確認）</a:t>
            </a:r>
          </a:p>
          <a:p>
            <a:pPr eaLnBrk="1" hangingPunct="1">
              <a:buFont typeface="Wingdings" panose="05000000000000000000" pitchFamily="2" charset="2"/>
              <a:buNone/>
              <a:defRPr/>
            </a:pPr>
            <a:endParaRPr lang="ja-JP" altLang="ja-JP" dirty="0">
              <a:latin typeface="+mn-ea"/>
            </a:endParaRPr>
          </a:p>
        </p:txBody>
      </p:sp>
      <p:sp>
        <p:nvSpPr>
          <p:cNvPr id="2" name="スライド番号プレースホルダー 1">
            <a:extLst>
              <a:ext uri="{FF2B5EF4-FFF2-40B4-BE49-F238E27FC236}">
                <a16:creationId xmlns:a16="http://schemas.microsoft.com/office/drawing/2014/main" id="{B5A87F53-4F73-44CC-9774-D3A9CD013815}"/>
              </a:ext>
            </a:extLst>
          </p:cNvPr>
          <p:cNvSpPr>
            <a:spLocks noGrp="1"/>
          </p:cNvSpPr>
          <p:nvPr>
            <p:ph type="sldNum" sz="quarter" idx="12"/>
          </p:nvPr>
        </p:nvSpPr>
        <p:spPr/>
        <p:txBody>
          <a:bodyPr/>
          <a:lstStyle/>
          <a:p>
            <a:fld id="{30E603D2-EBAF-4203-8666-F3A49BFE91DF}" type="slidenum">
              <a:rPr lang="ja-JP" altLang="en-US" smtClean="0"/>
              <a:pPr/>
              <a:t>20</a:t>
            </a:fld>
            <a:endParaRPr lang="en-US" altLang="ja-JP"/>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7" name="Rectangle 2">
            <a:extLst>
              <a:ext uri="{FF2B5EF4-FFF2-40B4-BE49-F238E27FC236}">
                <a16:creationId xmlns:a16="http://schemas.microsoft.com/office/drawing/2014/main" id="{30A63F9F-332F-458E-BE05-362A0A31BD8C}"/>
              </a:ext>
            </a:extLst>
          </p:cNvPr>
          <p:cNvSpPr>
            <a:spLocks noGrp="1" noChangeArrowheads="1"/>
          </p:cNvSpPr>
          <p:nvPr>
            <p:ph type="title"/>
          </p:nvPr>
        </p:nvSpPr>
        <p:spPr/>
        <p:txBody>
          <a:bodyPr/>
          <a:lstStyle/>
          <a:p>
            <a:pPr eaLnBrk="1" hangingPunct="1">
              <a:defRPr/>
            </a:pPr>
            <a:r>
              <a:rPr lang="ja-JP" altLang="en-US" sz="4000" dirty="0">
                <a:solidFill>
                  <a:schemeClr val="tx1"/>
                </a:solidFill>
                <a:latin typeface="+mn-ea"/>
                <a:ea typeface="+mn-ea"/>
              </a:rPr>
              <a:t>欠測値補完の確認と事例　</a:t>
            </a:r>
          </a:p>
        </p:txBody>
      </p:sp>
      <p:sp>
        <p:nvSpPr>
          <p:cNvPr id="134148" name="Rectangle 3">
            <a:extLst>
              <a:ext uri="{FF2B5EF4-FFF2-40B4-BE49-F238E27FC236}">
                <a16:creationId xmlns:a16="http://schemas.microsoft.com/office/drawing/2014/main" id="{5FF6B054-39CB-46A3-9E33-0BCA4998FCC8}"/>
              </a:ext>
            </a:extLst>
          </p:cNvPr>
          <p:cNvSpPr>
            <a:spLocks noGrp="1" noChangeArrowheads="1"/>
          </p:cNvSpPr>
          <p:nvPr>
            <p:ph type="body" idx="1"/>
          </p:nvPr>
        </p:nvSpPr>
        <p:spPr>
          <a:xfrm>
            <a:off x="450850" y="1989138"/>
            <a:ext cx="8504238" cy="4143375"/>
          </a:xfrm>
        </p:spPr>
        <p:txBody>
          <a:bodyPr/>
          <a:lstStyle/>
          <a:p>
            <a:pPr marL="812800" indent="-812800" eaLnBrk="1" hangingPunct="1">
              <a:buFont typeface="Wingdings" panose="05000000000000000000" pitchFamily="2" charset="2"/>
              <a:buNone/>
              <a:defRPr/>
            </a:pPr>
            <a:r>
              <a:rPr lang="ja-JP" altLang="en-US" dirty="0">
                <a:latin typeface="+mn-ea"/>
              </a:rPr>
              <a:t>１ 欠測値（未回収個票）の補完</a:t>
            </a:r>
            <a:endParaRPr lang="en-US" altLang="ja-JP" dirty="0">
              <a:latin typeface="+mn-ea"/>
            </a:endParaRPr>
          </a:p>
          <a:p>
            <a:pPr marL="812800" indent="-812800" eaLnBrk="1" hangingPunct="1">
              <a:buFont typeface="Wingdings" panose="05000000000000000000" pitchFamily="2" charset="2"/>
              <a:buNone/>
              <a:defRPr/>
            </a:pPr>
            <a:r>
              <a:rPr lang="ja-JP" altLang="en-US" dirty="0">
                <a:latin typeface="+mn-ea"/>
              </a:rPr>
              <a:t>　横置き補完：前回結果を利用</a:t>
            </a:r>
            <a:endParaRPr lang="en-US" altLang="ja-JP" dirty="0">
              <a:latin typeface="+mn-ea"/>
            </a:endParaRPr>
          </a:p>
          <a:p>
            <a:pPr marL="812800" indent="-812800" eaLnBrk="1" hangingPunct="1">
              <a:buFont typeface="Wingdings" panose="05000000000000000000" pitchFamily="2" charset="2"/>
              <a:buNone/>
              <a:defRPr/>
            </a:pPr>
            <a:r>
              <a:rPr lang="ja-JP" altLang="en-US" dirty="0">
                <a:latin typeface="+mn-ea"/>
              </a:rPr>
              <a:t>２ 伸び率補完</a:t>
            </a:r>
            <a:endParaRPr lang="en-US" altLang="ja-JP" dirty="0">
              <a:latin typeface="+mn-ea"/>
            </a:endParaRPr>
          </a:p>
          <a:p>
            <a:pPr marL="812800" indent="-812800" eaLnBrk="1" hangingPunct="1">
              <a:buFont typeface="Wingdings" panose="05000000000000000000" pitchFamily="2" charset="2"/>
              <a:buNone/>
              <a:defRPr/>
            </a:pPr>
            <a:r>
              <a:rPr lang="ja-JP" altLang="en-US" dirty="0">
                <a:latin typeface="+mn-ea"/>
              </a:rPr>
              <a:t>　前回調査結果</a:t>
            </a:r>
            <a:r>
              <a:rPr lang="en-US" altLang="ja-JP" dirty="0">
                <a:latin typeface="+mn-ea"/>
              </a:rPr>
              <a:t>×</a:t>
            </a:r>
            <a:r>
              <a:rPr lang="ja-JP" altLang="en-US" dirty="0">
                <a:latin typeface="+mn-ea"/>
              </a:rPr>
              <a:t>前回調査からの変化率で推計</a:t>
            </a:r>
            <a:endParaRPr lang="en-US" altLang="ja-JP" dirty="0">
              <a:latin typeface="+mn-ea"/>
            </a:endParaRPr>
          </a:p>
          <a:p>
            <a:pPr marL="812800" indent="-812800" eaLnBrk="1" hangingPunct="1">
              <a:buFont typeface="Wingdings" panose="05000000000000000000" pitchFamily="2" charset="2"/>
              <a:buNone/>
              <a:defRPr/>
            </a:pPr>
            <a:r>
              <a:rPr lang="ja-JP" altLang="en-US" dirty="0">
                <a:latin typeface="+mn-ea"/>
              </a:rPr>
              <a:t>３ 平均値補完</a:t>
            </a:r>
            <a:endParaRPr lang="en-US" altLang="ja-JP" dirty="0">
              <a:latin typeface="+mn-ea"/>
            </a:endParaRPr>
          </a:p>
          <a:p>
            <a:pPr marL="812800" indent="-812800" eaLnBrk="1" hangingPunct="1">
              <a:buFont typeface="Wingdings" panose="05000000000000000000" pitchFamily="2" charset="2"/>
              <a:buNone/>
              <a:defRPr/>
            </a:pPr>
            <a:r>
              <a:rPr lang="ja-JP" altLang="en-US" dirty="0">
                <a:latin typeface="+mn-ea"/>
              </a:rPr>
              <a:t>　調査票を回収した標本の平均値代入</a:t>
            </a:r>
            <a:endParaRPr lang="en-US" altLang="ja-JP" dirty="0">
              <a:latin typeface="+mn-ea"/>
            </a:endParaRPr>
          </a:p>
          <a:p>
            <a:pPr marL="812800" indent="-812800" eaLnBrk="1" hangingPunct="1">
              <a:buFont typeface="Wingdings" panose="05000000000000000000" pitchFamily="2" charset="2"/>
              <a:buNone/>
              <a:defRPr/>
            </a:pPr>
            <a:r>
              <a:rPr lang="ja-JP" altLang="en-US" dirty="0">
                <a:latin typeface="+mn-ea"/>
              </a:rPr>
              <a:t>４ その他　層別チェック：産業分類</a:t>
            </a:r>
            <a:r>
              <a:rPr lang="en-US" altLang="ja-JP" dirty="0">
                <a:latin typeface="+mn-ea"/>
              </a:rPr>
              <a:t>×</a:t>
            </a:r>
            <a:r>
              <a:rPr lang="ja-JP" altLang="en-US" dirty="0">
                <a:latin typeface="+mn-ea"/>
              </a:rPr>
              <a:t>従業者規模</a:t>
            </a:r>
          </a:p>
        </p:txBody>
      </p:sp>
      <p:sp>
        <p:nvSpPr>
          <p:cNvPr id="2" name="スライド番号プレースホルダー 1">
            <a:extLst>
              <a:ext uri="{FF2B5EF4-FFF2-40B4-BE49-F238E27FC236}">
                <a16:creationId xmlns:a16="http://schemas.microsoft.com/office/drawing/2014/main" id="{3D0B69B3-EDBC-4E87-8503-DAC1CE32E924}"/>
              </a:ext>
            </a:extLst>
          </p:cNvPr>
          <p:cNvSpPr>
            <a:spLocks noGrp="1"/>
          </p:cNvSpPr>
          <p:nvPr>
            <p:ph type="sldNum" sz="quarter" idx="12"/>
          </p:nvPr>
        </p:nvSpPr>
        <p:spPr/>
        <p:txBody>
          <a:bodyPr/>
          <a:lstStyle/>
          <a:p>
            <a:fld id="{30E603D2-EBAF-4203-8666-F3A49BFE91DF}" type="slidenum">
              <a:rPr lang="ja-JP" altLang="en-US" smtClean="0"/>
              <a:pPr/>
              <a:t>21</a:t>
            </a:fld>
            <a:endParaRPr lang="en-US" altLang="ja-JP"/>
          </a:p>
        </p:txBody>
      </p:sp>
    </p:spTree>
    <p:extLst>
      <p:ext uri="{BB962C8B-B14F-4D97-AF65-F5344CB8AC3E}">
        <p14:creationId xmlns:p14="http://schemas.microsoft.com/office/powerpoint/2010/main" val="35501864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a:extLst>
              <a:ext uri="{FF2B5EF4-FFF2-40B4-BE49-F238E27FC236}">
                <a16:creationId xmlns:a16="http://schemas.microsoft.com/office/drawing/2014/main" id="{012796B2-65A4-4602-A859-24D730815F54}"/>
              </a:ext>
            </a:extLst>
          </p:cNvPr>
          <p:cNvSpPr>
            <a:spLocks noGrp="1" noChangeArrowheads="1"/>
          </p:cNvSpPr>
          <p:nvPr>
            <p:ph type="title"/>
          </p:nvPr>
        </p:nvSpPr>
        <p:spPr>
          <a:xfrm>
            <a:off x="974725" y="331788"/>
            <a:ext cx="7194550" cy="1349375"/>
          </a:xfrm>
        </p:spPr>
        <p:txBody>
          <a:bodyPr/>
          <a:lstStyle/>
          <a:p>
            <a:pPr eaLnBrk="1" hangingPunct="1">
              <a:defRPr/>
            </a:pPr>
            <a:br>
              <a:rPr lang="en-US" altLang="ja-JP" sz="3692" dirty="0"/>
            </a:br>
            <a:br>
              <a:rPr lang="en-US" altLang="ja-JP" sz="3692" dirty="0"/>
            </a:br>
            <a:br>
              <a:rPr lang="en-US" altLang="ja-JP" sz="3692" dirty="0"/>
            </a:br>
            <a:r>
              <a:rPr lang="ja-JP" altLang="en-US" sz="4000" dirty="0">
                <a:latin typeface="+mn-ea"/>
                <a:ea typeface="+mn-ea"/>
              </a:rPr>
              <a:t>データの集計と表現方法</a:t>
            </a:r>
            <a:br>
              <a:rPr lang="en-US" altLang="ja-JP" sz="3692" dirty="0">
                <a:latin typeface="+mn-ea"/>
                <a:ea typeface="+mn-ea"/>
              </a:rPr>
            </a:br>
            <a:r>
              <a:rPr lang="ja-JP" altLang="en-US" sz="3323" dirty="0">
                <a:latin typeface="+mn-ea"/>
                <a:ea typeface="+mn-ea"/>
              </a:rPr>
              <a:t>単純集計とクロス集計</a:t>
            </a:r>
            <a:endParaRPr lang="ja-JP" altLang="ja-JP" sz="3323" dirty="0">
              <a:latin typeface="+mn-ea"/>
              <a:ea typeface="+mn-ea"/>
            </a:endParaRPr>
          </a:p>
        </p:txBody>
      </p:sp>
      <p:sp>
        <p:nvSpPr>
          <p:cNvPr id="114691" name="Rectangle 3">
            <a:extLst>
              <a:ext uri="{FF2B5EF4-FFF2-40B4-BE49-F238E27FC236}">
                <a16:creationId xmlns:a16="http://schemas.microsoft.com/office/drawing/2014/main" id="{F53F600A-1AE9-4D90-8592-DBA2D53F3133}"/>
              </a:ext>
            </a:extLst>
          </p:cNvPr>
          <p:cNvSpPr>
            <a:spLocks noGrp="1" noChangeArrowheads="1"/>
          </p:cNvSpPr>
          <p:nvPr>
            <p:ph type="body" idx="1"/>
          </p:nvPr>
        </p:nvSpPr>
        <p:spPr>
          <a:xfrm>
            <a:off x="251520" y="1961356"/>
            <a:ext cx="8695630" cy="2935287"/>
          </a:xfrm>
        </p:spPr>
        <p:txBody>
          <a:bodyPr/>
          <a:lstStyle/>
          <a:p>
            <a:pPr eaLnBrk="1" hangingPunct="1">
              <a:buFont typeface="Wingdings" panose="05000000000000000000" pitchFamily="2" charset="2"/>
              <a:buNone/>
            </a:pPr>
            <a:r>
              <a:rPr lang="ja-JP" altLang="en-US" dirty="0">
                <a:latin typeface="ＭＳ Ｐゴシック" panose="020B0600070205080204" pitchFamily="50" charset="-128"/>
              </a:rPr>
              <a:t>・単純集計</a:t>
            </a:r>
            <a:r>
              <a:rPr lang="en-US" altLang="ja-JP" dirty="0">
                <a:latin typeface="ＭＳ Ｐゴシック" panose="020B0600070205080204" pitchFamily="50" charset="-128"/>
              </a:rPr>
              <a:t>:</a:t>
            </a:r>
            <a:r>
              <a:rPr lang="ja-JP" altLang="en-US" sz="2800" dirty="0">
                <a:latin typeface="ＭＳ Ｐゴシック" panose="020B0600070205080204" pitchFamily="50" charset="-128"/>
              </a:rPr>
              <a:t>調査結果から全体の傾向を知るための基本的な集計</a:t>
            </a:r>
            <a:endParaRPr lang="en-US" altLang="ja-JP" sz="2800" dirty="0">
              <a:latin typeface="ＭＳ Ｐゴシック" panose="020B0600070205080204" pitchFamily="50" charset="-128"/>
            </a:endParaRPr>
          </a:p>
          <a:p>
            <a:pPr eaLnBrk="1" hangingPunct="1">
              <a:buFont typeface="Wingdings" panose="05000000000000000000" pitchFamily="2" charset="2"/>
              <a:buNone/>
            </a:pPr>
            <a:r>
              <a:rPr lang="ja-JP" altLang="en-US" sz="2800" dirty="0">
                <a:latin typeface="ＭＳ Ｐゴシック" panose="020B0600070205080204" pitchFamily="50" charset="-128"/>
              </a:rPr>
              <a:t>　例）カテゴリごとの回答数と割合</a:t>
            </a:r>
            <a:endParaRPr lang="en-US" altLang="ja-JP" sz="2800" dirty="0">
              <a:latin typeface="ＭＳ Ｐゴシック" panose="020B0600070205080204" pitchFamily="50" charset="-128"/>
            </a:endParaRPr>
          </a:p>
          <a:p>
            <a:pPr eaLnBrk="1" hangingPunct="1">
              <a:buFont typeface="Wingdings" panose="05000000000000000000" pitchFamily="2" charset="2"/>
              <a:buNone/>
            </a:pPr>
            <a:r>
              <a:rPr lang="ja-JP" altLang="en-US" sz="2800" dirty="0">
                <a:latin typeface="ＭＳ Ｐゴシック" panose="020B0600070205080204" pitchFamily="50" charset="-128"/>
              </a:rPr>
              <a:t>　　　基本統計量：平均、標準偏差等でデータの特徴把握</a:t>
            </a:r>
            <a:endParaRPr lang="en-US" altLang="ja-JP" sz="2800" dirty="0">
              <a:latin typeface="ＭＳ Ｐゴシック" panose="020B0600070205080204" pitchFamily="50" charset="-128"/>
            </a:endParaRPr>
          </a:p>
          <a:p>
            <a:pPr eaLnBrk="1" hangingPunct="1">
              <a:buNone/>
            </a:pPr>
            <a:r>
              <a:rPr lang="ja-JP" altLang="en-US" dirty="0">
                <a:latin typeface="ＭＳ Ｐゴシック" panose="020B0600070205080204" pitchFamily="50" charset="-128"/>
              </a:rPr>
              <a:t>クロス集計：</a:t>
            </a:r>
            <a:r>
              <a:rPr lang="ja-JP" altLang="en-US" sz="2800" dirty="0">
                <a:latin typeface="ＭＳ Ｐゴシック" panose="020B0600070205080204" pitchFamily="50" charset="-128"/>
              </a:rPr>
              <a:t>単純集計結果を細分化して把握</a:t>
            </a:r>
            <a:endParaRPr lang="en-US" altLang="ja-JP" sz="2800" dirty="0">
              <a:latin typeface="ＭＳ Ｐゴシック" panose="020B0600070205080204" pitchFamily="50" charset="-128"/>
            </a:endParaRPr>
          </a:p>
          <a:p>
            <a:pPr eaLnBrk="1" hangingPunct="1">
              <a:buNone/>
            </a:pPr>
            <a:r>
              <a:rPr lang="en-US" altLang="ja-JP" sz="2800" dirty="0">
                <a:latin typeface="ＭＳ Ｐゴシック" panose="020B0600070205080204" pitchFamily="50" charset="-128"/>
              </a:rPr>
              <a:t> </a:t>
            </a:r>
            <a:r>
              <a:rPr lang="ja-JP" altLang="en-US" sz="2800" dirty="0">
                <a:latin typeface="ＭＳ Ｐゴシック" panose="020B0600070205080204" pitchFamily="50" charset="-128"/>
              </a:rPr>
              <a:t>回答者の属性ごとの集計（属性</a:t>
            </a:r>
            <a:r>
              <a:rPr lang="en-US" altLang="ja-JP" sz="2800" dirty="0">
                <a:latin typeface="ＭＳ Ｐゴシック" panose="020B0600070205080204" pitchFamily="50" charset="-128"/>
              </a:rPr>
              <a:t>×</a:t>
            </a:r>
            <a:r>
              <a:rPr lang="ja-JP" altLang="en-US" sz="2800" dirty="0">
                <a:latin typeface="ＭＳ Ｐゴシック" panose="020B0600070205080204" pitchFamily="50" charset="-128"/>
              </a:rPr>
              <a:t>質問</a:t>
            </a:r>
            <a:r>
              <a:rPr lang="en-US" altLang="ja-JP" sz="2800" dirty="0">
                <a:latin typeface="ＭＳ Ｐゴシック" panose="020B0600070205080204" pitchFamily="50" charset="-128"/>
              </a:rPr>
              <a:t>)</a:t>
            </a:r>
          </a:p>
          <a:p>
            <a:pPr eaLnBrk="1" hangingPunct="1">
              <a:buNone/>
            </a:pPr>
            <a:r>
              <a:rPr lang="ja-JP" altLang="en-US" sz="2800" dirty="0">
                <a:latin typeface="ＭＳ Ｐゴシック" panose="020B0600070205080204" pitchFamily="50" charset="-128"/>
              </a:rPr>
              <a:t> 複数質問間の選択肢ごとに集計</a:t>
            </a:r>
            <a:r>
              <a:rPr lang="en-US" altLang="ja-JP" sz="2800" dirty="0">
                <a:latin typeface="ＭＳ Ｐゴシック" panose="020B0600070205080204" pitchFamily="50" charset="-128"/>
              </a:rPr>
              <a:t>(</a:t>
            </a:r>
            <a:r>
              <a:rPr lang="ja-JP" altLang="en-US" sz="2800" dirty="0">
                <a:latin typeface="ＭＳ Ｐゴシック" panose="020B0600070205080204" pitchFamily="50" charset="-128"/>
              </a:rPr>
              <a:t>質問</a:t>
            </a:r>
            <a:r>
              <a:rPr lang="en-US" altLang="ja-JP" sz="2800" dirty="0">
                <a:latin typeface="ＭＳ Ｐゴシック" panose="020B0600070205080204" pitchFamily="50" charset="-128"/>
              </a:rPr>
              <a:t>×</a:t>
            </a:r>
            <a:r>
              <a:rPr lang="ja-JP" altLang="en-US" sz="2800" dirty="0">
                <a:latin typeface="ＭＳ Ｐゴシック" panose="020B0600070205080204" pitchFamily="50" charset="-128"/>
              </a:rPr>
              <a:t>質問</a:t>
            </a:r>
            <a:r>
              <a:rPr lang="en-US" altLang="ja-JP" sz="2800" dirty="0">
                <a:latin typeface="ＭＳ Ｐゴシック" panose="020B0600070205080204" pitchFamily="50" charset="-128"/>
              </a:rPr>
              <a:t>)</a:t>
            </a:r>
          </a:p>
          <a:p>
            <a:pPr eaLnBrk="1" hangingPunct="1">
              <a:buNone/>
            </a:pPr>
            <a:r>
              <a:rPr lang="en-US" altLang="ja-JP" sz="2800" dirty="0">
                <a:latin typeface="ＭＳ Ｐゴシック" panose="020B0600070205080204" pitchFamily="50" charset="-128"/>
              </a:rPr>
              <a:t>※</a:t>
            </a:r>
            <a:r>
              <a:rPr lang="ja-JP" altLang="en-US" sz="2800" dirty="0">
                <a:latin typeface="ＭＳ Ｐゴシック" panose="020B0600070205080204" pitchFamily="50" charset="-128"/>
              </a:rPr>
              <a:t>単純集計で全体の傾向をとらえてから有効な組み合わせについて集計する</a:t>
            </a:r>
            <a:endParaRPr lang="en-US" altLang="ja-JP" sz="2800" dirty="0">
              <a:latin typeface="ＭＳ Ｐゴシック" panose="020B0600070205080204" pitchFamily="50" charset="-128"/>
            </a:endParaRPr>
          </a:p>
          <a:p>
            <a:pPr eaLnBrk="1" hangingPunct="1">
              <a:buFont typeface="Wingdings" panose="05000000000000000000" pitchFamily="2" charset="2"/>
              <a:buNone/>
            </a:pPr>
            <a:endParaRPr lang="en-US" altLang="ja-JP" dirty="0">
              <a:latin typeface="ＭＳ Ｐゴシック" panose="020B0600070205080204" pitchFamily="50" charset="-128"/>
            </a:endParaRPr>
          </a:p>
          <a:p>
            <a:pPr eaLnBrk="1" hangingPunct="1">
              <a:buFont typeface="Wingdings" panose="05000000000000000000" pitchFamily="2" charset="2"/>
              <a:buNone/>
            </a:pPr>
            <a:endParaRPr lang="ja-JP" altLang="ja-JP" dirty="0">
              <a:latin typeface="ＭＳ Ｐゴシック" panose="020B0600070205080204" pitchFamily="50" charset="-128"/>
            </a:endParaRPr>
          </a:p>
        </p:txBody>
      </p:sp>
      <p:sp>
        <p:nvSpPr>
          <p:cNvPr id="2" name="スライド番号プレースホルダー 1">
            <a:extLst>
              <a:ext uri="{FF2B5EF4-FFF2-40B4-BE49-F238E27FC236}">
                <a16:creationId xmlns:a16="http://schemas.microsoft.com/office/drawing/2014/main" id="{94FA6A85-2CCE-49BF-8830-649AB54251CA}"/>
              </a:ext>
            </a:extLst>
          </p:cNvPr>
          <p:cNvSpPr>
            <a:spLocks noGrp="1"/>
          </p:cNvSpPr>
          <p:nvPr>
            <p:ph type="sldNum" sz="quarter" idx="12"/>
          </p:nvPr>
        </p:nvSpPr>
        <p:spPr/>
        <p:txBody>
          <a:bodyPr/>
          <a:lstStyle/>
          <a:p>
            <a:fld id="{30E603D2-EBAF-4203-8666-F3A49BFE91DF}" type="slidenum">
              <a:rPr lang="ja-JP" altLang="en-US" smtClean="0"/>
              <a:pPr/>
              <a:t>22</a:t>
            </a:fld>
            <a:endParaRPr lang="en-US" altLang="ja-JP"/>
          </a:p>
        </p:txBody>
      </p:sp>
    </p:spTree>
    <p:extLst>
      <p:ext uri="{BB962C8B-B14F-4D97-AF65-F5344CB8AC3E}">
        <p14:creationId xmlns:p14="http://schemas.microsoft.com/office/powerpoint/2010/main" val="39547427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BF645BA1-7C1C-4081-8677-406C38C650B7}"/>
              </a:ext>
            </a:extLst>
          </p:cNvPr>
          <p:cNvSpPr>
            <a:spLocks noGrp="1" noChangeArrowheads="1"/>
          </p:cNvSpPr>
          <p:nvPr>
            <p:ph type="title"/>
          </p:nvPr>
        </p:nvSpPr>
        <p:spPr>
          <a:xfrm>
            <a:off x="899592" y="-20053"/>
            <a:ext cx="7793037" cy="1462087"/>
          </a:xfrm>
        </p:spPr>
        <p:txBody>
          <a:bodyPr/>
          <a:lstStyle/>
          <a:p>
            <a:pPr eaLnBrk="1" hangingPunct="1">
              <a:defRPr/>
            </a:pPr>
            <a:r>
              <a:rPr lang="ja-JP" altLang="en-US" sz="4000" dirty="0">
                <a:solidFill>
                  <a:schemeClr val="tx1"/>
                </a:solidFill>
                <a:latin typeface="+mn-ea"/>
                <a:ea typeface="+mn-ea"/>
              </a:rPr>
              <a:t>比推定の概要</a:t>
            </a:r>
            <a:br>
              <a:rPr lang="en-US" altLang="ja-JP" sz="3692" dirty="0">
                <a:solidFill>
                  <a:schemeClr val="tx1"/>
                </a:solidFill>
                <a:latin typeface="+mn-ea"/>
                <a:ea typeface="+mn-ea"/>
              </a:rPr>
            </a:br>
            <a:r>
              <a:rPr lang="ja-JP" altLang="en-US" sz="3692" dirty="0">
                <a:solidFill>
                  <a:schemeClr val="tx1"/>
                </a:solidFill>
                <a:latin typeface="+mn-ea"/>
                <a:ea typeface="+mn-ea"/>
              </a:rPr>
              <a:t>　</a:t>
            </a:r>
            <a:r>
              <a:rPr lang="ja-JP" altLang="en-US" sz="3600" dirty="0">
                <a:solidFill>
                  <a:schemeClr val="tx1"/>
                </a:solidFill>
                <a:latin typeface="+mn-ea"/>
                <a:ea typeface="+mn-ea"/>
              </a:rPr>
              <a:t>標本調査集計値で推計する</a:t>
            </a:r>
            <a:endParaRPr lang="ja-JP" altLang="ja-JP" sz="3600" dirty="0">
              <a:solidFill>
                <a:schemeClr val="tx1"/>
              </a:solidFill>
              <a:latin typeface="+mn-ea"/>
              <a:ea typeface="+mn-ea"/>
            </a:endParaRPr>
          </a:p>
        </p:txBody>
      </p:sp>
      <p:sp>
        <p:nvSpPr>
          <p:cNvPr id="90115" name="Rectangle 3">
            <a:extLst>
              <a:ext uri="{FF2B5EF4-FFF2-40B4-BE49-F238E27FC236}">
                <a16:creationId xmlns:a16="http://schemas.microsoft.com/office/drawing/2014/main" id="{9DD8FEE2-044D-4C56-AFC9-73DFCA4F4634}"/>
              </a:ext>
            </a:extLst>
          </p:cNvPr>
          <p:cNvSpPr>
            <a:spLocks noGrp="1" noChangeArrowheads="1"/>
          </p:cNvSpPr>
          <p:nvPr>
            <p:ph type="body" idx="1"/>
          </p:nvPr>
        </p:nvSpPr>
        <p:spPr>
          <a:xfrm>
            <a:off x="92075" y="1442034"/>
            <a:ext cx="8959850" cy="3892550"/>
          </a:xfrm>
        </p:spPr>
        <p:txBody>
          <a:bodyPr/>
          <a:lstStyle/>
          <a:p>
            <a:pPr eaLnBrk="1" hangingPunct="1">
              <a:buFont typeface="Wingdings" panose="05000000000000000000" pitchFamily="2" charset="2"/>
              <a:buNone/>
              <a:defRPr/>
            </a:pPr>
            <a:r>
              <a:rPr lang="ja-JP" altLang="en-US" dirty="0">
                <a:latin typeface="+mn-ea"/>
              </a:rPr>
              <a:t>・比推定：母集団の補助情報</a:t>
            </a:r>
          </a:p>
          <a:p>
            <a:pPr eaLnBrk="1" hangingPunct="1">
              <a:buFont typeface="Wingdings" panose="05000000000000000000" pitchFamily="2" charset="2"/>
              <a:buNone/>
              <a:defRPr/>
            </a:pPr>
            <a:r>
              <a:rPr lang="ja-JP" altLang="en-US" dirty="0">
                <a:latin typeface="+mn-ea"/>
              </a:rPr>
              <a:t>　</a:t>
            </a:r>
            <a:r>
              <a:rPr lang="ja-JP" altLang="en-US" sz="2800" dirty="0">
                <a:latin typeface="+mn-ea"/>
              </a:rPr>
              <a:t>比推定値：推定値の合計が集計値に一致するような比を線形推定値に乗じて求めた推定値</a:t>
            </a:r>
          </a:p>
          <a:p>
            <a:pPr eaLnBrk="1" hangingPunct="1">
              <a:buFont typeface="Wingdings" panose="05000000000000000000" pitchFamily="2" charset="2"/>
              <a:buNone/>
              <a:defRPr/>
            </a:pPr>
            <a:r>
              <a:rPr lang="ja-JP" altLang="en-US" dirty="0">
                <a:latin typeface="+mn-ea"/>
              </a:rPr>
              <a:t>・推計データ</a:t>
            </a:r>
            <a:endParaRPr lang="en-US" altLang="ja-JP" dirty="0">
              <a:latin typeface="+mn-ea"/>
            </a:endParaRPr>
          </a:p>
          <a:p>
            <a:pPr eaLnBrk="1" hangingPunct="1">
              <a:buFont typeface="Wingdings" panose="05000000000000000000" pitchFamily="2" charset="2"/>
              <a:buNone/>
              <a:defRPr/>
            </a:pPr>
            <a:r>
              <a:rPr lang="ja-JP" altLang="en-US" dirty="0">
                <a:latin typeface="+mn-ea"/>
              </a:rPr>
              <a:t>母集団：世帯、人口、調査世帯：総支出額、調査費目（食費等）</a:t>
            </a:r>
            <a:endParaRPr lang="en-US" altLang="ja-JP" dirty="0">
              <a:latin typeface="+mn-ea"/>
            </a:endParaRPr>
          </a:p>
          <a:p>
            <a:pPr eaLnBrk="1" hangingPunct="1">
              <a:buFont typeface="Wingdings" panose="05000000000000000000" pitchFamily="2" charset="2"/>
              <a:buNone/>
              <a:defRPr/>
            </a:pPr>
            <a:r>
              <a:rPr lang="ja-JP" altLang="en-US" dirty="0">
                <a:latin typeface="+mn-ea"/>
              </a:rPr>
              <a:t>・留意点</a:t>
            </a:r>
            <a:endParaRPr lang="en-US" altLang="ja-JP" dirty="0">
              <a:latin typeface="+mn-ea"/>
            </a:endParaRPr>
          </a:p>
          <a:p>
            <a:pPr eaLnBrk="1" hangingPunct="1">
              <a:buFont typeface="Wingdings" panose="05000000000000000000" pitchFamily="2" charset="2"/>
              <a:buNone/>
              <a:defRPr/>
            </a:pPr>
            <a:r>
              <a:rPr lang="ja-JP" altLang="en-US" sz="2800" dirty="0">
                <a:latin typeface="+mn-ea"/>
              </a:rPr>
              <a:t>比例関係に近いほどよい精度が得られる</a:t>
            </a:r>
            <a:endParaRPr lang="en-US" altLang="ja-JP" sz="2800" dirty="0">
              <a:latin typeface="+mn-ea"/>
            </a:endParaRPr>
          </a:p>
          <a:p>
            <a:pPr eaLnBrk="1" hangingPunct="1">
              <a:buFont typeface="Wingdings" panose="05000000000000000000" pitchFamily="2" charset="2"/>
              <a:buNone/>
              <a:defRPr/>
            </a:pPr>
            <a:r>
              <a:rPr lang="ja-JP" altLang="en-US" sz="2800" dirty="0">
                <a:latin typeface="+mn-ea"/>
              </a:rPr>
              <a:t>　そうでない場合、線形推定（抽出率の逆数による推計）より誤差が大きいデメリットがある</a:t>
            </a:r>
            <a:endParaRPr lang="ja-JP" altLang="ja-JP" sz="2800" dirty="0">
              <a:latin typeface="+mn-ea"/>
            </a:endParaRPr>
          </a:p>
        </p:txBody>
      </p:sp>
      <p:sp>
        <p:nvSpPr>
          <p:cNvPr id="2" name="スライド番号プレースホルダー 1">
            <a:extLst>
              <a:ext uri="{FF2B5EF4-FFF2-40B4-BE49-F238E27FC236}">
                <a16:creationId xmlns:a16="http://schemas.microsoft.com/office/drawing/2014/main" id="{880FD187-AC05-46D2-8EE8-2A61423C11AA}"/>
              </a:ext>
            </a:extLst>
          </p:cNvPr>
          <p:cNvSpPr>
            <a:spLocks noGrp="1"/>
          </p:cNvSpPr>
          <p:nvPr>
            <p:ph type="sldNum" sz="quarter" idx="12"/>
          </p:nvPr>
        </p:nvSpPr>
        <p:spPr/>
        <p:txBody>
          <a:bodyPr/>
          <a:lstStyle/>
          <a:p>
            <a:fld id="{30E603D2-EBAF-4203-8666-F3A49BFE91DF}" type="slidenum">
              <a:rPr lang="ja-JP" altLang="en-US" smtClean="0"/>
              <a:pPr/>
              <a:t>23</a:t>
            </a:fld>
            <a:endParaRPr lang="en-US" altLang="ja-JP"/>
          </a:p>
        </p:txBody>
      </p:sp>
    </p:spTree>
    <p:extLst>
      <p:ext uri="{BB962C8B-B14F-4D97-AF65-F5344CB8AC3E}">
        <p14:creationId xmlns:p14="http://schemas.microsoft.com/office/powerpoint/2010/main" val="31546121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A8B2D948-AAED-4AD8-B9A3-6EF5E173283A}"/>
              </a:ext>
            </a:extLst>
          </p:cNvPr>
          <p:cNvSpPr>
            <a:spLocks noGrp="1" noChangeArrowheads="1"/>
          </p:cNvSpPr>
          <p:nvPr>
            <p:ph type="ctrTitle"/>
          </p:nvPr>
        </p:nvSpPr>
        <p:spPr>
          <a:xfrm>
            <a:off x="252413" y="771525"/>
            <a:ext cx="8639175" cy="1393825"/>
          </a:xfrm>
        </p:spPr>
        <p:txBody>
          <a:bodyPr/>
          <a:lstStyle/>
          <a:p>
            <a:pPr eaLnBrk="1" hangingPunct="1">
              <a:defRPr/>
            </a:pPr>
            <a:br>
              <a:rPr lang="en-US" altLang="ja-JP" sz="3692" dirty="0">
                <a:solidFill>
                  <a:schemeClr val="tx2">
                    <a:lumMod val="75000"/>
                  </a:schemeClr>
                </a:solidFill>
                <a:latin typeface="+mn-ea"/>
                <a:ea typeface="+mn-ea"/>
              </a:rPr>
            </a:br>
            <a:r>
              <a:rPr lang="ja-JP" altLang="en-US" sz="4000" dirty="0">
                <a:solidFill>
                  <a:schemeClr val="tx2">
                    <a:lumMod val="75000"/>
                  </a:schemeClr>
                </a:solidFill>
                <a:latin typeface="+mn-ea"/>
                <a:ea typeface="+mn-ea"/>
              </a:rPr>
              <a:t>３ </a:t>
            </a:r>
            <a:r>
              <a:rPr lang="ja-JP" altLang="en-US" sz="4000" dirty="0">
                <a:latin typeface="+mn-ea"/>
              </a:rPr>
              <a:t>標本調査の方法と誤差</a:t>
            </a:r>
            <a:br>
              <a:rPr lang="en-US" altLang="ja-JP" sz="3692" dirty="0">
                <a:solidFill>
                  <a:schemeClr val="tx2">
                    <a:lumMod val="75000"/>
                  </a:schemeClr>
                </a:solidFill>
                <a:latin typeface="+mn-ea"/>
                <a:ea typeface="+mn-ea"/>
              </a:rPr>
            </a:br>
            <a:r>
              <a:rPr lang="ja-JP" altLang="en-US" sz="3600" dirty="0">
                <a:solidFill>
                  <a:schemeClr val="tx2">
                    <a:lumMod val="75000"/>
                  </a:schemeClr>
                </a:solidFill>
                <a:latin typeface="+mn-ea"/>
                <a:ea typeface="+mn-ea"/>
              </a:rPr>
              <a:t>母集団（調査対象）と標本（調査サンプル）</a:t>
            </a:r>
            <a:br>
              <a:rPr lang="en-US" altLang="ja-JP" sz="3692" dirty="0">
                <a:solidFill>
                  <a:schemeClr val="tx1"/>
                </a:solidFill>
                <a:latin typeface="+mn-ea"/>
                <a:ea typeface="+mn-ea"/>
              </a:rPr>
            </a:br>
            <a:r>
              <a:rPr lang="ja-JP" altLang="en-US" sz="2954" dirty="0">
                <a:solidFill>
                  <a:schemeClr val="tx1"/>
                </a:solidFill>
                <a:latin typeface="+mn-ea"/>
                <a:ea typeface="+mn-ea"/>
              </a:rPr>
              <a:t>標本数の確保（</a:t>
            </a:r>
            <a:r>
              <a:rPr lang="en-US" altLang="ja-JP" sz="2954" dirty="0">
                <a:solidFill>
                  <a:schemeClr val="tx1"/>
                </a:solidFill>
                <a:latin typeface="+mn-ea"/>
                <a:ea typeface="+mn-ea"/>
              </a:rPr>
              <a:t>300</a:t>
            </a:r>
            <a:r>
              <a:rPr lang="ja-JP" altLang="en-US" sz="2954" dirty="0">
                <a:solidFill>
                  <a:schemeClr val="tx1"/>
                </a:solidFill>
                <a:latin typeface="+mn-ea"/>
                <a:ea typeface="+mn-ea"/>
              </a:rPr>
              <a:t>～</a:t>
            </a:r>
            <a:r>
              <a:rPr lang="en-US" altLang="ja-JP" sz="2954" dirty="0">
                <a:solidFill>
                  <a:schemeClr val="tx1"/>
                </a:solidFill>
                <a:latin typeface="+mn-ea"/>
                <a:ea typeface="+mn-ea"/>
              </a:rPr>
              <a:t>400</a:t>
            </a:r>
            <a:r>
              <a:rPr lang="ja-JP" altLang="en-US" sz="2954" dirty="0">
                <a:solidFill>
                  <a:schemeClr val="tx1"/>
                </a:solidFill>
                <a:latin typeface="+mn-ea"/>
                <a:ea typeface="+mn-ea"/>
              </a:rPr>
              <a:t>程度以上）</a:t>
            </a:r>
            <a:br>
              <a:rPr lang="en-US" altLang="ja-JP" sz="2954" dirty="0">
                <a:solidFill>
                  <a:schemeClr val="tx1"/>
                </a:solidFill>
                <a:latin typeface="+mn-ea"/>
                <a:ea typeface="+mn-ea"/>
              </a:rPr>
            </a:br>
            <a:r>
              <a:rPr lang="ja-JP" altLang="en-US" sz="2954" dirty="0">
                <a:solidFill>
                  <a:schemeClr val="tx1"/>
                </a:solidFill>
                <a:latin typeface="+mn-ea"/>
                <a:ea typeface="+mn-ea"/>
              </a:rPr>
              <a:t>サンプル偏り確認（男女比、年齢構成等母集団比較）</a:t>
            </a:r>
          </a:p>
        </p:txBody>
      </p:sp>
      <p:sp>
        <p:nvSpPr>
          <p:cNvPr id="30723" name="Oval 3">
            <a:extLst>
              <a:ext uri="{FF2B5EF4-FFF2-40B4-BE49-F238E27FC236}">
                <a16:creationId xmlns:a16="http://schemas.microsoft.com/office/drawing/2014/main" id="{BC278C6B-E052-469F-9F9A-4169452C255C}"/>
              </a:ext>
            </a:extLst>
          </p:cNvPr>
          <p:cNvSpPr>
            <a:spLocks noChangeArrowheads="1"/>
          </p:cNvSpPr>
          <p:nvPr/>
        </p:nvSpPr>
        <p:spPr bwMode="auto">
          <a:xfrm>
            <a:off x="1323975" y="2936875"/>
            <a:ext cx="2792413" cy="2532063"/>
          </a:xfrm>
          <a:prstGeom prst="ellipse">
            <a:avLst/>
          </a:prstGeom>
          <a:solidFill>
            <a:schemeClr val="accent1"/>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defRPr/>
            </a:pPr>
            <a:endParaRPr kumimoji="0" lang="ja-JP" altLang="en-US" sz="2215"/>
          </a:p>
        </p:txBody>
      </p:sp>
      <p:sp>
        <p:nvSpPr>
          <p:cNvPr id="30724" name="Oval 4">
            <a:extLst>
              <a:ext uri="{FF2B5EF4-FFF2-40B4-BE49-F238E27FC236}">
                <a16:creationId xmlns:a16="http://schemas.microsoft.com/office/drawing/2014/main" id="{775D7FFF-34D6-4123-96FD-B78A7828B267}"/>
              </a:ext>
            </a:extLst>
          </p:cNvPr>
          <p:cNvSpPr>
            <a:spLocks noChangeArrowheads="1"/>
          </p:cNvSpPr>
          <p:nvPr/>
        </p:nvSpPr>
        <p:spPr bwMode="auto">
          <a:xfrm>
            <a:off x="1911350" y="3640138"/>
            <a:ext cx="128588" cy="211137"/>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defRPr/>
            </a:pPr>
            <a:endParaRPr kumimoji="0" lang="ja-JP" altLang="en-US" sz="2215"/>
          </a:p>
        </p:txBody>
      </p:sp>
      <p:sp>
        <p:nvSpPr>
          <p:cNvPr id="30725" name="Oval 5">
            <a:extLst>
              <a:ext uri="{FF2B5EF4-FFF2-40B4-BE49-F238E27FC236}">
                <a16:creationId xmlns:a16="http://schemas.microsoft.com/office/drawing/2014/main" id="{87DF49A9-B0CA-46B0-BC9B-670DCE7BA8E0}"/>
              </a:ext>
            </a:extLst>
          </p:cNvPr>
          <p:cNvSpPr>
            <a:spLocks noChangeArrowheads="1"/>
          </p:cNvSpPr>
          <p:nvPr/>
        </p:nvSpPr>
        <p:spPr bwMode="auto">
          <a:xfrm>
            <a:off x="1781175" y="4062413"/>
            <a:ext cx="130175" cy="211137"/>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defRPr/>
            </a:pPr>
            <a:endParaRPr kumimoji="0" lang="ja-JP" altLang="en-US" sz="2215"/>
          </a:p>
        </p:txBody>
      </p:sp>
      <p:sp>
        <p:nvSpPr>
          <p:cNvPr id="30726" name="Oval 6">
            <a:extLst>
              <a:ext uri="{FF2B5EF4-FFF2-40B4-BE49-F238E27FC236}">
                <a16:creationId xmlns:a16="http://schemas.microsoft.com/office/drawing/2014/main" id="{CA8D8288-EFD4-437A-B2C8-E68A73EDB9D1}"/>
              </a:ext>
            </a:extLst>
          </p:cNvPr>
          <p:cNvSpPr>
            <a:spLocks noChangeArrowheads="1"/>
          </p:cNvSpPr>
          <p:nvPr/>
        </p:nvSpPr>
        <p:spPr bwMode="auto">
          <a:xfrm>
            <a:off x="2365375" y="3359150"/>
            <a:ext cx="130175" cy="211138"/>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defRPr/>
            </a:pPr>
            <a:endParaRPr kumimoji="0" lang="ja-JP" altLang="en-US" sz="2215"/>
          </a:p>
        </p:txBody>
      </p:sp>
      <p:sp>
        <p:nvSpPr>
          <p:cNvPr id="30727" name="Oval 7">
            <a:extLst>
              <a:ext uri="{FF2B5EF4-FFF2-40B4-BE49-F238E27FC236}">
                <a16:creationId xmlns:a16="http://schemas.microsoft.com/office/drawing/2014/main" id="{778D0481-36AE-4103-BE08-C1802462DBE2}"/>
              </a:ext>
            </a:extLst>
          </p:cNvPr>
          <p:cNvSpPr>
            <a:spLocks noChangeArrowheads="1"/>
          </p:cNvSpPr>
          <p:nvPr/>
        </p:nvSpPr>
        <p:spPr bwMode="auto">
          <a:xfrm>
            <a:off x="2298700" y="4062413"/>
            <a:ext cx="130175" cy="211137"/>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defRPr/>
            </a:pPr>
            <a:endParaRPr kumimoji="0" lang="ja-JP" altLang="en-US" sz="2215"/>
          </a:p>
        </p:txBody>
      </p:sp>
      <p:sp>
        <p:nvSpPr>
          <p:cNvPr id="30728" name="Oval 8">
            <a:extLst>
              <a:ext uri="{FF2B5EF4-FFF2-40B4-BE49-F238E27FC236}">
                <a16:creationId xmlns:a16="http://schemas.microsoft.com/office/drawing/2014/main" id="{91ED95B1-2754-4ABA-9938-087A841A85E9}"/>
              </a:ext>
            </a:extLst>
          </p:cNvPr>
          <p:cNvSpPr>
            <a:spLocks noChangeArrowheads="1"/>
          </p:cNvSpPr>
          <p:nvPr/>
        </p:nvSpPr>
        <p:spPr bwMode="auto">
          <a:xfrm>
            <a:off x="2819400" y="3851275"/>
            <a:ext cx="128588" cy="211138"/>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defRPr/>
            </a:pPr>
            <a:endParaRPr kumimoji="0" lang="ja-JP" altLang="en-US" sz="2215"/>
          </a:p>
        </p:txBody>
      </p:sp>
      <p:sp>
        <p:nvSpPr>
          <p:cNvPr id="30729" name="Oval 9">
            <a:extLst>
              <a:ext uri="{FF2B5EF4-FFF2-40B4-BE49-F238E27FC236}">
                <a16:creationId xmlns:a16="http://schemas.microsoft.com/office/drawing/2014/main" id="{B4B37134-0879-4AAF-9EEE-F3BE79306D4F}"/>
              </a:ext>
            </a:extLst>
          </p:cNvPr>
          <p:cNvSpPr>
            <a:spLocks noChangeArrowheads="1"/>
          </p:cNvSpPr>
          <p:nvPr/>
        </p:nvSpPr>
        <p:spPr bwMode="auto">
          <a:xfrm>
            <a:off x="1781175" y="4695825"/>
            <a:ext cx="130175" cy="209550"/>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defRPr/>
            </a:pPr>
            <a:endParaRPr kumimoji="0" lang="ja-JP" altLang="en-US" sz="2215"/>
          </a:p>
        </p:txBody>
      </p:sp>
      <p:sp>
        <p:nvSpPr>
          <p:cNvPr id="30730" name="Oval 10">
            <a:extLst>
              <a:ext uri="{FF2B5EF4-FFF2-40B4-BE49-F238E27FC236}">
                <a16:creationId xmlns:a16="http://schemas.microsoft.com/office/drawing/2014/main" id="{4AF31D33-08F3-4D56-B78E-32E51DC5CEAF}"/>
              </a:ext>
            </a:extLst>
          </p:cNvPr>
          <p:cNvSpPr>
            <a:spLocks noChangeArrowheads="1"/>
          </p:cNvSpPr>
          <p:nvPr/>
        </p:nvSpPr>
        <p:spPr bwMode="auto">
          <a:xfrm>
            <a:off x="2947988" y="4484688"/>
            <a:ext cx="130175" cy="211137"/>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defRPr/>
            </a:pPr>
            <a:endParaRPr kumimoji="0" lang="ja-JP" altLang="en-US" sz="2215"/>
          </a:p>
        </p:txBody>
      </p:sp>
      <p:sp>
        <p:nvSpPr>
          <p:cNvPr id="30731" name="Oval 11">
            <a:extLst>
              <a:ext uri="{FF2B5EF4-FFF2-40B4-BE49-F238E27FC236}">
                <a16:creationId xmlns:a16="http://schemas.microsoft.com/office/drawing/2014/main" id="{A095EFE6-6C66-4AC8-A6D5-997F5C79C2CB}"/>
              </a:ext>
            </a:extLst>
          </p:cNvPr>
          <p:cNvSpPr>
            <a:spLocks noChangeArrowheads="1"/>
          </p:cNvSpPr>
          <p:nvPr/>
        </p:nvSpPr>
        <p:spPr bwMode="auto">
          <a:xfrm>
            <a:off x="2689225" y="4976813"/>
            <a:ext cx="130175" cy="211137"/>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defRPr/>
            </a:pPr>
            <a:endParaRPr kumimoji="0" lang="ja-JP" altLang="en-US" sz="2215"/>
          </a:p>
        </p:txBody>
      </p:sp>
      <p:sp>
        <p:nvSpPr>
          <p:cNvPr id="30732" name="Oval 12">
            <a:extLst>
              <a:ext uri="{FF2B5EF4-FFF2-40B4-BE49-F238E27FC236}">
                <a16:creationId xmlns:a16="http://schemas.microsoft.com/office/drawing/2014/main" id="{2AF1D3F1-C97B-4F0F-B083-5B4C3D735B24}"/>
              </a:ext>
            </a:extLst>
          </p:cNvPr>
          <p:cNvSpPr>
            <a:spLocks noChangeArrowheads="1"/>
          </p:cNvSpPr>
          <p:nvPr/>
        </p:nvSpPr>
        <p:spPr bwMode="auto">
          <a:xfrm>
            <a:off x="3598863" y="3709988"/>
            <a:ext cx="128587" cy="211137"/>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defRPr/>
            </a:pPr>
            <a:endParaRPr kumimoji="0" lang="ja-JP" altLang="en-US" sz="2215"/>
          </a:p>
        </p:txBody>
      </p:sp>
      <p:sp>
        <p:nvSpPr>
          <p:cNvPr id="30733" name="Oval 13">
            <a:extLst>
              <a:ext uri="{FF2B5EF4-FFF2-40B4-BE49-F238E27FC236}">
                <a16:creationId xmlns:a16="http://schemas.microsoft.com/office/drawing/2014/main" id="{ED5C977F-7BDE-425F-8AD2-609558183CDA}"/>
              </a:ext>
            </a:extLst>
          </p:cNvPr>
          <p:cNvSpPr>
            <a:spLocks noChangeArrowheads="1"/>
          </p:cNvSpPr>
          <p:nvPr/>
        </p:nvSpPr>
        <p:spPr bwMode="auto">
          <a:xfrm>
            <a:off x="2884488" y="3570288"/>
            <a:ext cx="128587" cy="211137"/>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defRPr/>
            </a:pPr>
            <a:endParaRPr kumimoji="0" lang="ja-JP" altLang="en-US" sz="2215"/>
          </a:p>
        </p:txBody>
      </p:sp>
      <p:sp>
        <p:nvSpPr>
          <p:cNvPr id="30734" name="Oval 14">
            <a:extLst>
              <a:ext uri="{FF2B5EF4-FFF2-40B4-BE49-F238E27FC236}">
                <a16:creationId xmlns:a16="http://schemas.microsoft.com/office/drawing/2014/main" id="{197C427E-8163-462E-8E82-FBB76256C336}"/>
              </a:ext>
            </a:extLst>
          </p:cNvPr>
          <p:cNvSpPr>
            <a:spLocks noChangeArrowheads="1"/>
          </p:cNvSpPr>
          <p:nvPr/>
        </p:nvSpPr>
        <p:spPr bwMode="auto">
          <a:xfrm>
            <a:off x="3013075" y="4132263"/>
            <a:ext cx="130175" cy="211137"/>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defRPr/>
            </a:pPr>
            <a:endParaRPr kumimoji="0" lang="ja-JP" altLang="en-US" sz="2215"/>
          </a:p>
        </p:txBody>
      </p:sp>
      <p:sp>
        <p:nvSpPr>
          <p:cNvPr id="30735" name="Oval 15">
            <a:extLst>
              <a:ext uri="{FF2B5EF4-FFF2-40B4-BE49-F238E27FC236}">
                <a16:creationId xmlns:a16="http://schemas.microsoft.com/office/drawing/2014/main" id="{682DADD8-7A67-406D-8E6C-892F5D146279}"/>
              </a:ext>
            </a:extLst>
          </p:cNvPr>
          <p:cNvSpPr>
            <a:spLocks noChangeArrowheads="1"/>
          </p:cNvSpPr>
          <p:nvPr/>
        </p:nvSpPr>
        <p:spPr bwMode="auto">
          <a:xfrm>
            <a:off x="3013075" y="3076575"/>
            <a:ext cx="130175" cy="211138"/>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defRPr/>
            </a:pPr>
            <a:endParaRPr kumimoji="0" lang="ja-JP" altLang="en-US" sz="2215"/>
          </a:p>
        </p:txBody>
      </p:sp>
      <p:sp>
        <p:nvSpPr>
          <p:cNvPr id="30736" name="Oval 16">
            <a:extLst>
              <a:ext uri="{FF2B5EF4-FFF2-40B4-BE49-F238E27FC236}">
                <a16:creationId xmlns:a16="http://schemas.microsoft.com/office/drawing/2014/main" id="{8148664E-6374-4097-B8AD-EB2E578EBC27}"/>
              </a:ext>
            </a:extLst>
          </p:cNvPr>
          <p:cNvSpPr>
            <a:spLocks noChangeArrowheads="1"/>
          </p:cNvSpPr>
          <p:nvPr/>
        </p:nvSpPr>
        <p:spPr bwMode="auto">
          <a:xfrm>
            <a:off x="2365375" y="3640138"/>
            <a:ext cx="130175" cy="211137"/>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defRPr/>
            </a:pPr>
            <a:endParaRPr kumimoji="0" lang="ja-JP" altLang="en-US" sz="2215"/>
          </a:p>
        </p:txBody>
      </p:sp>
      <p:sp>
        <p:nvSpPr>
          <p:cNvPr id="30737" name="Oval 17">
            <a:extLst>
              <a:ext uri="{FF2B5EF4-FFF2-40B4-BE49-F238E27FC236}">
                <a16:creationId xmlns:a16="http://schemas.microsoft.com/office/drawing/2014/main" id="{B39B266C-6CC2-4A84-89B8-BA2C041ACAB6}"/>
              </a:ext>
            </a:extLst>
          </p:cNvPr>
          <p:cNvSpPr>
            <a:spLocks noChangeArrowheads="1"/>
          </p:cNvSpPr>
          <p:nvPr/>
        </p:nvSpPr>
        <p:spPr bwMode="auto">
          <a:xfrm>
            <a:off x="2168525" y="4835525"/>
            <a:ext cx="130175" cy="211138"/>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defRPr/>
            </a:pPr>
            <a:endParaRPr kumimoji="0" lang="ja-JP" altLang="en-US" sz="2215"/>
          </a:p>
        </p:txBody>
      </p:sp>
      <p:sp>
        <p:nvSpPr>
          <p:cNvPr id="30738" name="Oval 18">
            <a:extLst>
              <a:ext uri="{FF2B5EF4-FFF2-40B4-BE49-F238E27FC236}">
                <a16:creationId xmlns:a16="http://schemas.microsoft.com/office/drawing/2014/main" id="{8B52A513-903A-4770-9864-68683840B8B3}"/>
              </a:ext>
            </a:extLst>
          </p:cNvPr>
          <p:cNvSpPr>
            <a:spLocks noChangeArrowheads="1"/>
          </p:cNvSpPr>
          <p:nvPr/>
        </p:nvSpPr>
        <p:spPr bwMode="auto">
          <a:xfrm>
            <a:off x="2884488" y="5046663"/>
            <a:ext cx="128587" cy="211137"/>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defRPr/>
            </a:pPr>
            <a:endParaRPr kumimoji="0" lang="ja-JP" altLang="en-US" sz="2215"/>
          </a:p>
        </p:txBody>
      </p:sp>
      <p:sp>
        <p:nvSpPr>
          <p:cNvPr id="30739" name="Oval 19">
            <a:extLst>
              <a:ext uri="{FF2B5EF4-FFF2-40B4-BE49-F238E27FC236}">
                <a16:creationId xmlns:a16="http://schemas.microsoft.com/office/drawing/2014/main" id="{75E89AEC-63F8-460B-8770-DB3791DE5A8F}"/>
              </a:ext>
            </a:extLst>
          </p:cNvPr>
          <p:cNvSpPr>
            <a:spLocks noChangeArrowheads="1"/>
          </p:cNvSpPr>
          <p:nvPr/>
        </p:nvSpPr>
        <p:spPr bwMode="auto">
          <a:xfrm>
            <a:off x="3271838" y="4765675"/>
            <a:ext cx="130175" cy="211138"/>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defRPr/>
            </a:pPr>
            <a:endParaRPr kumimoji="0" lang="ja-JP" altLang="en-US" sz="2215"/>
          </a:p>
        </p:txBody>
      </p:sp>
      <p:sp>
        <p:nvSpPr>
          <p:cNvPr id="30740" name="Oval 20">
            <a:extLst>
              <a:ext uri="{FF2B5EF4-FFF2-40B4-BE49-F238E27FC236}">
                <a16:creationId xmlns:a16="http://schemas.microsoft.com/office/drawing/2014/main" id="{85A0706C-CAC1-45A1-B017-407FB1ECBE32}"/>
              </a:ext>
            </a:extLst>
          </p:cNvPr>
          <p:cNvSpPr>
            <a:spLocks noChangeArrowheads="1"/>
          </p:cNvSpPr>
          <p:nvPr/>
        </p:nvSpPr>
        <p:spPr bwMode="auto">
          <a:xfrm>
            <a:off x="3271838" y="4273550"/>
            <a:ext cx="130175" cy="211138"/>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defRPr/>
            </a:pPr>
            <a:endParaRPr kumimoji="0" lang="ja-JP" altLang="en-US" sz="2215"/>
          </a:p>
        </p:txBody>
      </p:sp>
      <p:sp>
        <p:nvSpPr>
          <p:cNvPr id="30741" name="Oval 21">
            <a:extLst>
              <a:ext uri="{FF2B5EF4-FFF2-40B4-BE49-F238E27FC236}">
                <a16:creationId xmlns:a16="http://schemas.microsoft.com/office/drawing/2014/main" id="{B8781C8B-19ED-494F-8F02-CCEE03268601}"/>
              </a:ext>
            </a:extLst>
          </p:cNvPr>
          <p:cNvSpPr>
            <a:spLocks noChangeArrowheads="1"/>
          </p:cNvSpPr>
          <p:nvPr/>
        </p:nvSpPr>
        <p:spPr bwMode="auto">
          <a:xfrm>
            <a:off x="2039938" y="4343400"/>
            <a:ext cx="128587" cy="211138"/>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defRPr/>
            </a:pPr>
            <a:endParaRPr kumimoji="0" lang="ja-JP" altLang="en-US" sz="2215"/>
          </a:p>
        </p:txBody>
      </p:sp>
      <p:sp>
        <p:nvSpPr>
          <p:cNvPr id="30742" name="Oval 22">
            <a:extLst>
              <a:ext uri="{FF2B5EF4-FFF2-40B4-BE49-F238E27FC236}">
                <a16:creationId xmlns:a16="http://schemas.microsoft.com/office/drawing/2014/main" id="{2D01E89F-A58E-48F6-8E33-C571170C6847}"/>
              </a:ext>
            </a:extLst>
          </p:cNvPr>
          <p:cNvSpPr>
            <a:spLocks noChangeArrowheads="1"/>
          </p:cNvSpPr>
          <p:nvPr/>
        </p:nvSpPr>
        <p:spPr bwMode="auto">
          <a:xfrm>
            <a:off x="2624138" y="3359150"/>
            <a:ext cx="130175" cy="211138"/>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defRPr/>
            </a:pPr>
            <a:endParaRPr kumimoji="0" lang="ja-JP" altLang="en-US" sz="2215"/>
          </a:p>
        </p:txBody>
      </p:sp>
      <p:sp>
        <p:nvSpPr>
          <p:cNvPr id="30743" name="Oval 23">
            <a:extLst>
              <a:ext uri="{FF2B5EF4-FFF2-40B4-BE49-F238E27FC236}">
                <a16:creationId xmlns:a16="http://schemas.microsoft.com/office/drawing/2014/main" id="{D1E13780-1148-4AE9-90DF-88DE9AA3F334}"/>
              </a:ext>
            </a:extLst>
          </p:cNvPr>
          <p:cNvSpPr>
            <a:spLocks noChangeArrowheads="1"/>
          </p:cNvSpPr>
          <p:nvPr/>
        </p:nvSpPr>
        <p:spPr bwMode="auto">
          <a:xfrm>
            <a:off x="2495550" y="3921125"/>
            <a:ext cx="128588" cy="211138"/>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defRPr/>
            </a:pPr>
            <a:endParaRPr kumimoji="0" lang="ja-JP" altLang="en-US" sz="2215"/>
          </a:p>
        </p:txBody>
      </p:sp>
      <p:sp>
        <p:nvSpPr>
          <p:cNvPr id="30744" name="Oval 24">
            <a:extLst>
              <a:ext uri="{FF2B5EF4-FFF2-40B4-BE49-F238E27FC236}">
                <a16:creationId xmlns:a16="http://schemas.microsoft.com/office/drawing/2014/main" id="{6D2DA5BA-72BB-44A0-9313-975B364E37FD}"/>
              </a:ext>
            </a:extLst>
          </p:cNvPr>
          <p:cNvSpPr>
            <a:spLocks noChangeArrowheads="1"/>
          </p:cNvSpPr>
          <p:nvPr/>
        </p:nvSpPr>
        <p:spPr bwMode="auto">
          <a:xfrm>
            <a:off x="3271838" y="3498850"/>
            <a:ext cx="130175" cy="211138"/>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defRPr/>
            </a:pPr>
            <a:endParaRPr kumimoji="0" lang="ja-JP" altLang="en-US" sz="2215"/>
          </a:p>
        </p:txBody>
      </p:sp>
      <p:sp>
        <p:nvSpPr>
          <p:cNvPr id="30745" name="Oval 25">
            <a:extLst>
              <a:ext uri="{FF2B5EF4-FFF2-40B4-BE49-F238E27FC236}">
                <a16:creationId xmlns:a16="http://schemas.microsoft.com/office/drawing/2014/main" id="{18C9D2D8-600C-4246-B40C-EE55069543E6}"/>
              </a:ext>
            </a:extLst>
          </p:cNvPr>
          <p:cNvSpPr>
            <a:spLocks noChangeArrowheads="1"/>
          </p:cNvSpPr>
          <p:nvPr/>
        </p:nvSpPr>
        <p:spPr bwMode="auto">
          <a:xfrm>
            <a:off x="3663950" y="4554538"/>
            <a:ext cx="128588" cy="211137"/>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defRPr/>
            </a:pPr>
            <a:endParaRPr kumimoji="0" lang="ja-JP" altLang="en-US" sz="2215"/>
          </a:p>
        </p:txBody>
      </p:sp>
      <p:sp>
        <p:nvSpPr>
          <p:cNvPr id="30746" name="Oval 26">
            <a:extLst>
              <a:ext uri="{FF2B5EF4-FFF2-40B4-BE49-F238E27FC236}">
                <a16:creationId xmlns:a16="http://schemas.microsoft.com/office/drawing/2014/main" id="{1FFCD9A2-C212-468D-989A-5CCB75F71CC0}"/>
              </a:ext>
            </a:extLst>
          </p:cNvPr>
          <p:cNvSpPr>
            <a:spLocks noChangeArrowheads="1"/>
          </p:cNvSpPr>
          <p:nvPr/>
        </p:nvSpPr>
        <p:spPr bwMode="auto">
          <a:xfrm>
            <a:off x="2039938" y="3781425"/>
            <a:ext cx="128587" cy="209550"/>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defRPr/>
            </a:pPr>
            <a:endParaRPr kumimoji="0" lang="ja-JP" altLang="en-US" sz="2215"/>
          </a:p>
        </p:txBody>
      </p:sp>
      <p:sp>
        <p:nvSpPr>
          <p:cNvPr id="30747" name="Oval 27">
            <a:extLst>
              <a:ext uri="{FF2B5EF4-FFF2-40B4-BE49-F238E27FC236}">
                <a16:creationId xmlns:a16="http://schemas.microsoft.com/office/drawing/2014/main" id="{AF81CBA5-6C93-46DC-BE58-1FBF0B01FEA8}"/>
              </a:ext>
            </a:extLst>
          </p:cNvPr>
          <p:cNvSpPr>
            <a:spLocks noChangeArrowheads="1"/>
          </p:cNvSpPr>
          <p:nvPr/>
        </p:nvSpPr>
        <p:spPr bwMode="auto">
          <a:xfrm>
            <a:off x="2105025" y="3148013"/>
            <a:ext cx="130175" cy="211137"/>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defRPr/>
            </a:pPr>
            <a:endParaRPr kumimoji="0" lang="ja-JP" altLang="en-US" sz="2215"/>
          </a:p>
        </p:txBody>
      </p:sp>
      <p:sp>
        <p:nvSpPr>
          <p:cNvPr id="30748" name="Oval 28">
            <a:extLst>
              <a:ext uri="{FF2B5EF4-FFF2-40B4-BE49-F238E27FC236}">
                <a16:creationId xmlns:a16="http://schemas.microsoft.com/office/drawing/2014/main" id="{A765365A-5FCD-42B0-9FCF-D874F4075CE6}"/>
              </a:ext>
            </a:extLst>
          </p:cNvPr>
          <p:cNvSpPr>
            <a:spLocks noChangeArrowheads="1"/>
          </p:cNvSpPr>
          <p:nvPr/>
        </p:nvSpPr>
        <p:spPr bwMode="auto">
          <a:xfrm>
            <a:off x="2428875" y="4202113"/>
            <a:ext cx="130175" cy="211137"/>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defRPr/>
            </a:pPr>
            <a:endParaRPr kumimoji="0" lang="ja-JP" altLang="en-US" sz="2215"/>
          </a:p>
        </p:txBody>
      </p:sp>
      <p:sp>
        <p:nvSpPr>
          <p:cNvPr id="30749" name="Oval 29">
            <a:extLst>
              <a:ext uri="{FF2B5EF4-FFF2-40B4-BE49-F238E27FC236}">
                <a16:creationId xmlns:a16="http://schemas.microsoft.com/office/drawing/2014/main" id="{BD5EFA47-1CB1-4B37-A00D-31C629ECFA79}"/>
              </a:ext>
            </a:extLst>
          </p:cNvPr>
          <p:cNvSpPr>
            <a:spLocks noChangeArrowheads="1"/>
          </p:cNvSpPr>
          <p:nvPr/>
        </p:nvSpPr>
        <p:spPr bwMode="auto">
          <a:xfrm>
            <a:off x="2689225" y="4484688"/>
            <a:ext cx="130175" cy="211137"/>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defRPr/>
            </a:pPr>
            <a:endParaRPr kumimoji="0" lang="ja-JP" altLang="en-US" sz="2215"/>
          </a:p>
        </p:txBody>
      </p:sp>
      <p:sp>
        <p:nvSpPr>
          <p:cNvPr id="30750" name="Oval 30">
            <a:extLst>
              <a:ext uri="{FF2B5EF4-FFF2-40B4-BE49-F238E27FC236}">
                <a16:creationId xmlns:a16="http://schemas.microsoft.com/office/drawing/2014/main" id="{FFF46576-06C2-491A-833C-D05C5E91FAEA}"/>
              </a:ext>
            </a:extLst>
          </p:cNvPr>
          <p:cNvSpPr>
            <a:spLocks noChangeArrowheads="1"/>
          </p:cNvSpPr>
          <p:nvPr/>
        </p:nvSpPr>
        <p:spPr bwMode="auto">
          <a:xfrm>
            <a:off x="2947988" y="4765675"/>
            <a:ext cx="130175" cy="211138"/>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defRPr/>
            </a:pPr>
            <a:endParaRPr kumimoji="0" lang="ja-JP" altLang="en-US" sz="2215"/>
          </a:p>
        </p:txBody>
      </p:sp>
      <p:sp>
        <p:nvSpPr>
          <p:cNvPr id="30751" name="AutoShape 31">
            <a:extLst>
              <a:ext uri="{FF2B5EF4-FFF2-40B4-BE49-F238E27FC236}">
                <a16:creationId xmlns:a16="http://schemas.microsoft.com/office/drawing/2014/main" id="{03270658-A13B-4A85-90CD-E7EAD9856FE5}"/>
              </a:ext>
            </a:extLst>
          </p:cNvPr>
          <p:cNvSpPr>
            <a:spLocks noChangeArrowheads="1"/>
          </p:cNvSpPr>
          <p:nvPr/>
        </p:nvSpPr>
        <p:spPr bwMode="auto">
          <a:xfrm>
            <a:off x="4116388" y="3851275"/>
            <a:ext cx="1363662" cy="703263"/>
          </a:xfrm>
          <a:prstGeom prst="rightArrow">
            <a:avLst>
              <a:gd name="adj1" fmla="val 50000"/>
              <a:gd name="adj2" fmla="val 52530"/>
            </a:avLst>
          </a:prstGeom>
          <a:solidFill>
            <a:schemeClr val="accent1"/>
          </a:solidFill>
          <a:ln w="12700" cap="sq">
            <a:solidFill>
              <a:schemeClr val="tx1"/>
            </a:solidFill>
            <a:miter lim="800000"/>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defRPr/>
            </a:pPr>
            <a:endParaRPr kumimoji="0" lang="ja-JP" altLang="en-US" sz="2215"/>
          </a:p>
        </p:txBody>
      </p:sp>
      <p:sp>
        <p:nvSpPr>
          <p:cNvPr id="30752" name="Oval 32">
            <a:extLst>
              <a:ext uri="{FF2B5EF4-FFF2-40B4-BE49-F238E27FC236}">
                <a16:creationId xmlns:a16="http://schemas.microsoft.com/office/drawing/2014/main" id="{7DA03CD1-F28B-4AB9-A451-F59C459A089D}"/>
              </a:ext>
            </a:extLst>
          </p:cNvPr>
          <p:cNvSpPr>
            <a:spLocks noChangeArrowheads="1"/>
          </p:cNvSpPr>
          <p:nvPr/>
        </p:nvSpPr>
        <p:spPr bwMode="auto">
          <a:xfrm>
            <a:off x="5480050" y="3359150"/>
            <a:ext cx="1624013" cy="1687513"/>
          </a:xfrm>
          <a:prstGeom prst="ellipse">
            <a:avLst/>
          </a:prstGeom>
          <a:solidFill>
            <a:schemeClr val="accent1"/>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defRPr/>
            </a:pPr>
            <a:endParaRPr kumimoji="0" lang="ja-JP" altLang="en-US" sz="2215"/>
          </a:p>
        </p:txBody>
      </p:sp>
      <p:sp>
        <p:nvSpPr>
          <p:cNvPr id="30753" name="Oval 33">
            <a:extLst>
              <a:ext uri="{FF2B5EF4-FFF2-40B4-BE49-F238E27FC236}">
                <a16:creationId xmlns:a16="http://schemas.microsoft.com/office/drawing/2014/main" id="{5889B422-9D68-4914-92CC-F6447020F580}"/>
              </a:ext>
            </a:extLst>
          </p:cNvPr>
          <p:cNvSpPr>
            <a:spLocks noChangeArrowheads="1"/>
          </p:cNvSpPr>
          <p:nvPr/>
        </p:nvSpPr>
        <p:spPr bwMode="auto">
          <a:xfrm>
            <a:off x="5872163" y="3781425"/>
            <a:ext cx="128587" cy="209550"/>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defRPr/>
            </a:pPr>
            <a:endParaRPr kumimoji="0" lang="ja-JP" altLang="en-US" sz="2215"/>
          </a:p>
        </p:txBody>
      </p:sp>
      <p:sp>
        <p:nvSpPr>
          <p:cNvPr id="30754" name="Oval 34">
            <a:extLst>
              <a:ext uri="{FF2B5EF4-FFF2-40B4-BE49-F238E27FC236}">
                <a16:creationId xmlns:a16="http://schemas.microsoft.com/office/drawing/2014/main" id="{68188B39-B311-496F-9A63-5ED8A3F1327C}"/>
              </a:ext>
            </a:extLst>
          </p:cNvPr>
          <p:cNvSpPr>
            <a:spLocks noChangeArrowheads="1"/>
          </p:cNvSpPr>
          <p:nvPr/>
        </p:nvSpPr>
        <p:spPr bwMode="auto">
          <a:xfrm>
            <a:off x="6000750" y="4273550"/>
            <a:ext cx="130175" cy="211138"/>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defRPr/>
            </a:pPr>
            <a:endParaRPr kumimoji="0" lang="ja-JP" altLang="en-US" sz="2215"/>
          </a:p>
        </p:txBody>
      </p:sp>
      <p:sp>
        <p:nvSpPr>
          <p:cNvPr id="30755" name="Oval 35">
            <a:extLst>
              <a:ext uri="{FF2B5EF4-FFF2-40B4-BE49-F238E27FC236}">
                <a16:creationId xmlns:a16="http://schemas.microsoft.com/office/drawing/2014/main" id="{FFC31E5B-C957-4174-8EB1-22EE271C4AA9}"/>
              </a:ext>
            </a:extLst>
          </p:cNvPr>
          <p:cNvSpPr>
            <a:spLocks noChangeArrowheads="1"/>
          </p:cNvSpPr>
          <p:nvPr/>
        </p:nvSpPr>
        <p:spPr bwMode="auto">
          <a:xfrm>
            <a:off x="6065838" y="4624388"/>
            <a:ext cx="130175" cy="211137"/>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defRPr/>
            </a:pPr>
            <a:endParaRPr kumimoji="0" lang="ja-JP" altLang="en-US" sz="2215"/>
          </a:p>
        </p:txBody>
      </p:sp>
      <p:sp>
        <p:nvSpPr>
          <p:cNvPr id="30756" name="Oval 36">
            <a:extLst>
              <a:ext uri="{FF2B5EF4-FFF2-40B4-BE49-F238E27FC236}">
                <a16:creationId xmlns:a16="http://schemas.microsoft.com/office/drawing/2014/main" id="{DA39A56F-A5FA-4A43-98D3-E64EF5ABF149}"/>
              </a:ext>
            </a:extLst>
          </p:cNvPr>
          <p:cNvSpPr>
            <a:spLocks noChangeArrowheads="1"/>
          </p:cNvSpPr>
          <p:nvPr/>
        </p:nvSpPr>
        <p:spPr bwMode="auto">
          <a:xfrm>
            <a:off x="6389688" y="3921125"/>
            <a:ext cx="130175" cy="211138"/>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defRPr/>
            </a:pPr>
            <a:endParaRPr kumimoji="0" lang="ja-JP" altLang="en-US" sz="2215"/>
          </a:p>
        </p:txBody>
      </p:sp>
      <p:sp>
        <p:nvSpPr>
          <p:cNvPr id="30757" name="Oval 37">
            <a:extLst>
              <a:ext uri="{FF2B5EF4-FFF2-40B4-BE49-F238E27FC236}">
                <a16:creationId xmlns:a16="http://schemas.microsoft.com/office/drawing/2014/main" id="{A9B5687A-8A4A-4BE7-9B95-A56362B15C43}"/>
              </a:ext>
            </a:extLst>
          </p:cNvPr>
          <p:cNvSpPr>
            <a:spLocks noChangeArrowheads="1"/>
          </p:cNvSpPr>
          <p:nvPr/>
        </p:nvSpPr>
        <p:spPr bwMode="auto">
          <a:xfrm>
            <a:off x="6519863" y="4343400"/>
            <a:ext cx="128587" cy="211138"/>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defRPr/>
            </a:pPr>
            <a:endParaRPr kumimoji="0" lang="ja-JP" altLang="en-US" sz="2215"/>
          </a:p>
        </p:txBody>
      </p:sp>
      <p:sp>
        <p:nvSpPr>
          <p:cNvPr id="30758" name="Oval 38">
            <a:extLst>
              <a:ext uri="{FF2B5EF4-FFF2-40B4-BE49-F238E27FC236}">
                <a16:creationId xmlns:a16="http://schemas.microsoft.com/office/drawing/2014/main" id="{AD354268-8B50-4DE5-82E0-0D56EBBD012F}"/>
              </a:ext>
            </a:extLst>
          </p:cNvPr>
          <p:cNvSpPr>
            <a:spLocks noChangeArrowheads="1"/>
          </p:cNvSpPr>
          <p:nvPr/>
        </p:nvSpPr>
        <p:spPr bwMode="auto">
          <a:xfrm>
            <a:off x="6519863" y="4765675"/>
            <a:ext cx="128587" cy="211138"/>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defRPr/>
            </a:pPr>
            <a:endParaRPr kumimoji="0" lang="ja-JP" altLang="en-US" sz="2215"/>
          </a:p>
        </p:txBody>
      </p:sp>
      <p:sp>
        <p:nvSpPr>
          <p:cNvPr id="30759" name="Oval 39">
            <a:extLst>
              <a:ext uri="{FF2B5EF4-FFF2-40B4-BE49-F238E27FC236}">
                <a16:creationId xmlns:a16="http://schemas.microsoft.com/office/drawing/2014/main" id="{B744201C-0BA7-4389-B0EB-B1129073C7C7}"/>
              </a:ext>
            </a:extLst>
          </p:cNvPr>
          <p:cNvSpPr>
            <a:spLocks noChangeArrowheads="1"/>
          </p:cNvSpPr>
          <p:nvPr/>
        </p:nvSpPr>
        <p:spPr bwMode="auto">
          <a:xfrm>
            <a:off x="6845300" y="3990975"/>
            <a:ext cx="130175" cy="211138"/>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defRPr/>
            </a:pPr>
            <a:endParaRPr kumimoji="0" lang="ja-JP" altLang="en-US" sz="2215"/>
          </a:p>
        </p:txBody>
      </p:sp>
      <p:sp>
        <p:nvSpPr>
          <p:cNvPr id="30760" name="Oval 40">
            <a:extLst>
              <a:ext uri="{FF2B5EF4-FFF2-40B4-BE49-F238E27FC236}">
                <a16:creationId xmlns:a16="http://schemas.microsoft.com/office/drawing/2014/main" id="{2E7EDDA0-9C3D-4F9F-97AE-37C07D6CAC90}"/>
              </a:ext>
            </a:extLst>
          </p:cNvPr>
          <p:cNvSpPr>
            <a:spLocks noChangeArrowheads="1"/>
          </p:cNvSpPr>
          <p:nvPr/>
        </p:nvSpPr>
        <p:spPr bwMode="auto">
          <a:xfrm>
            <a:off x="6259513" y="4273550"/>
            <a:ext cx="130175" cy="211138"/>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defRPr/>
            </a:pPr>
            <a:endParaRPr kumimoji="0" lang="ja-JP" altLang="en-US" sz="2215"/>
          </a:p>
        </p:txBody>
      </p:sp>
      <p:sp>
        <p:nvSpPr>
          <p:cNvPr id="30761" name="Oval 41">
            <a:extLst>
              <a:ext uri="{FF2B5EF4-FFF2-40B4-BE49-F238E27FC236}">
                <a16:creationId xmlns:a16="http://schemas.microsoft.com/office/drawing/2014/main" id="{969224C1-4EF5-402E-9465-A8640611F9F3}"/>
              </a:ext>
            </a:extLst>
          </p:cNvPr>
          <p:cNvSpPr>
            <a:spLocks noChangeArrowheads="1"/>
          </p:cNvSpPr>
          <p:nvPr/>
        </p:nvSpPr>
        <p:spPr bwMode="auto">
          <a:xfrm>
            <a:off x="6324600" y="3429000"/>
            <a:ext cx="130175" cy="211138"/>
          </a:xfrm>
          <a:prstGeom prst="ellipse">
            <a:avLst/>
          </a:prstGeom>
          <a:solidFill>
            <a:schemeClr val="tx2"/>
          </a:solidFill>
          <a:ln w="12700" cap="sq">
            <a:solidFill>
              <a:schemeClr val="tx1"/>
            </a:solidFill>
            <a:round/>
            <a:headEnd type="none" w="sm" len="sm"/>
            <a:tailEnd type="none" w="sm" len="sm"/>
          </a:ln>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defRPr/>
            </a:pPr>
            <a:endParaRPr kumimoji="0" lang="ja-JP" altLang="en-US" sz="2215"/>
          </a:p>
        </p:txBody>
      </p:sp>
      <p:sp>
        <p:nvSpPr>
          <p:cNvPr id="30762" name="テキスト ボックス 1">
            <a:extLst>
              <a:ext uri="{FF2B5EF4-FFF2-40B4-BE49-F238E27FC236}">
                <a16:creationId xmlns:a16="http://schemas.microsoft.com/office/drawing/2014/main" id="{EA56BEB4-5EA2-462C-926C-8E3109C4082C}"/>
              </a:ext>
            </a:extLst>
          </p:cNvPr>
          <p:cNvSpPr txBox="1">
            <a:spLocks noChangeArrowheads="1"/>
          </p:cNvSpPr>
          <p:nvPr/>
        </p:nvSpPr>
        <p:spPr bwMode="auto">
          <a:xfrm>
            <a:off x="2298700" y="2432050"/>
            <a:ext cx="825500" cy="349250"/>
          </a:xfrm>
          <a:prstGeom prst="rect">
            <a:avLst/>
          </a:prstGeom>
          <a:noFill/>
          <a:ln>
            <a:noFill/>
          </a:ln>
        </p:spPr>
        <p:txBody>
          <a:bodyPr wrap="none">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defRPr/>
            </a:pPr>
            <a:r>
              <a:rPr lang="ja-JP" altLang="en-US" sz="1662"/>
              <a:t>母集団</a:t>
            </a:r>
          </a:p>
        </p:txBody>
      </p:sp>
      <p:sp>
        <p:nvSpPr>
          <p:cNvPr id="30763" name="テキスト ボックス 2">
            <a:extLst>
              <a:ext uri="{FF2B5EF4-FFF2-40B4-BE49-F238E27FC236}">
                <a16:creationId xmlns:a16="http://schemas.microsoft.com/office/drawing/2014/main" id="{1B80AC74-9C90-4475-91E6-ECB32D3DF89B}"/>
              </a:ext>
            </a:extLst>
          </p:cNvPr>
          <p:cNvSpPr txBox="1">
            <a:spLocks noChangeArrowheads="1"/>
          </p:cNvSpPr>
          <p:nvPr/>
        </p:nvSpPr>
        <p:spPr bwMode="auto">
          <a:xfrm>
            <a:off x="5702300" y="2601913"/>
            <a:ext cx="611188" cy="349250"/>
          </a:xfrm>
          <a:prstGeom prst="rect">
            <a:avLst/>
          </a:prstGeom>
          <a:noFill/>
          <a:ln>
            <a:noFill/>
          </a:ln>
        </p:spPr>
        <p:txBody>
          <a:bodyPr wrap="none">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defRPr/>
            </a:pPr>
            <a:r>
              <a:rPr lang="ja-JP" altLang="en-US" sz="1662"/>
              <a:t>標本</a:t>
            </a:r>
          </a:p>
        </p:txBody>
      </p:sp>
      <p:sp>
        <p:nvSpPr>
          <p:cNvPr id="2" name="スライド番号プレースホルダー 1">
            <a:extLst>
              <a:ext uri="{FF2B5EF4-FFF2-40B4-BE49-F238E27FC236}">
                <a16:creationId xmlns:a16="http://schemas.microsoft.com/office/drawing/2014/main" id="{0C6105B3-E5E0-4B8F-8F85-13915AA9F71C}"/>
              </a:ext>
            </a:extLst>
          </p:cNvPr>
          <p:cNvSpPr>
            <a:spLocks noGrp="1"/>
          </p:cNvSpPr>
          <p:nvPr>
            <p:ph type="sldNum" sz="quarter" idx="12"/>
          </p:nvPr>
        </p:nvSpPr>
        <p:spPr/>
        <p:txBody>
          <a:bodyPr/>
          <a:lstStyle/>
          <a:p>
            <a:fld id="{61BC290E-7C95-4549-9892-008F45A01AE3}" type="slidenum">
              <a:rPr lang="ja-JP" altLang="en-US" smtClean="0"/>
              <a:pPr/>
              <a:t>24</a:t>
            </a:fld>
            <a:endParaRPr lang="en-US" altLang="ja-JP"/>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a:extLst>
              <a:ext uri="{FF2B5EF4-FFF2-40B4-BE49-F238E27FC236}">
                <a16:creationId xmlns:a16="http://schemas.microsoft.com/office/drawing/2014/main" id="{6AF37974-A6E0-4EBC-B22D-78616003F9F8}"/>
              </a:ext>
            </a:extLst>
          </p:cNvPr>
          <p:cNvSpPr>
            <a:spLocks noGrp="1" noChangeArrowheads="1"/>
          </p:cNvSpPr>
          <p:nvPr>
            <p:ph type="title"/>
          </p:nvPr>
        </p:nvSpPr>
        <p:spPr/>
        <p:txBody>
          <a:bodyPr/>
          <a:lstStyle/>
          <a:p>
            <a:pPr eaLnBrk="1" hangingPunct="1">
              <a:defRPr/>
            </a:pPr>
            <a:r>
              <a:rPr lang="ja-JP" altLang="en-US" sz="4000" dirty="0">
                <a:latin typeface="ＭＳ Ｐゴシック" panose="020B0600070205080204" pitchFamily="50" charset="-128"/>
              </a:rPr>
              <a:t>標本抽出法概要</a:t>
            </a:r>
          </a:p>
        </p:txBody>
      </p:sp>
      <p:sp>
        <p:nvSpPr>
          <p:cNvPr id="33796" name="Rectangle 3">
            <a:extLst>
              <a:ext uri="{FF2B5EF4-FFF2-40B4-BE49-F238E27FC236}">
                <a16:creationId xmlns:a16="http://schemas.microsoft.com/office/drawing/2014/main" id="{75AA1D79-5A3F-40C9-977B-C6FA8E87CC45}"/>
              </a:ext>
            </a:extLst>
          </p:cNvPr>
          <p:cNvSpPr>
            <a:spLocks noGrp="1" noChangeArrowheads="1"/>
          </p:cNvSpPr>
          <p:nvPr>
            <p:ph type="body" idx="1"/>
          </p:nvPr>
        </p:nvSpPr>
        <p:spPr>
          <a:xfrm>
            <a:off x="384175" y="2125663"/>
            <a:ext cx="8570913" cy="3798887"/>
          </a:xfrm>
        </p:spPr>
        <p:txBody>
          <a:bodyPr/>
          <a:lstStyle/>
          <a:p>
            <a:pPr eaLnBrk="1" hangingPunct="1">
              <a:buFont typeface="Wingdings" panose="05000000000000000000" pitchFamily="2" charset="2"/>
              <a:buNone/>
              <a:defRPr/>
            </a:pPr>
            <a:r>
              <a:rPr lang="ja-JP" altLang="en-US" sz="3323" dirty="0">
                <a:latin typeface="ＭＳ Ｐゴシック" panose="020B0600070205080204" pitchFamily="50" charset="-128"/>
              </a:rPr>
              <a:t>・基本的な方法１　無作為抽出</a:t>
            </a:r>
            <a:endParaRPr lang="en-US" altLang="ja-JP" sz="3323" dirty="0">
              <a:latin typeface="ＭＳ Ｐゴシック" panose="020B0600070205080204" pitchFamily="50" charset="-128"/>
            </a:endParaRPr>
          </a:p>
          <a:p>
            <a:pPr eaLnBrk="1" hangingPunct="1">
              <a:buFont typeface="Wingdings" panose="05000000000000000000" pitchFamily="2" charset="2"/>
              <a:buNone/>
              <a:defRPr/>
            </a:pPr>
            <a:r>
              <a:rPr lang="ja-JP" altLang="en-US" sz="3323" dirty="0">
                <a:latin typeface="ＭＳ Ｐゴシック" panose="020B0600070205080204" pitchFamily="50" charset="-128"/>
              </a:rPr>
              <a:t>・基本的な方法２　系統抽出</a:t>
            </a:r>
            <a:endParaRPr lang="en-US" altLang="ja-JP" sz="3323" dirty="0">
              <a:latin typeface="ＭＳ Ｐゴシック" panose="020B0600070205080204" pitchFamily="50" charset="-128"/>
            </a:endParaRPr>
          </a:p>
          <a:p>
            <a:pPr eaLnBrk="1" hangingPunct="1">
              <a:buFont typeface="Wingdings" panose="05000000000000000000" pitchFamily="2" charset="2"/>
              <a:buNone/>
              <a:defRPr/>
            </a:pPr>
            <a:r>
              <a:rPr lang="ja-JP" altLang="en-US" sz="3323" dirty="0">
                <a:latin typeface="ＭＳ Ｐゴシック" panose="020B0600070205080204" pitchFamily="50" charset="-128"/>
              </a:rPr>
              <a:t>・グループごとに抽出</a:t>
            </a:r>
            <a:endParaRPr lang="en-US" altLang="ja-JP" sz="3323" dirty="0">
              <a:latin typeface="ＭＳ Ｐゴシック" panose="020B0600070205080204" pitchFamily="50" charset="-128"/>
            </a:endParaRPr>
          </a:p>
          <a:p>
            <a:pPr eaLnBrk="1" hangingPunct="1">
              <a:buFont typeface="Wingdings" panose="05000000000000000000" pitchFamily="2" charset="2"/>
              <a:buNone/>
              <a:defRPr/>
            </a:pPr>
            <a:r>
              <a:rPr lang="ja-JP" altLang="en-US" sz="3323" dirty="0">
                <a:latin typeface="ＭＳ Ｐゴシック" panose="020B0600070205080204" pitchFamily="50" charset="-128"/>
              </a:rPr>
              <a:t>・グループ単位で抽出</a:t>
            </a:r>
            <a:endParaRPr lang="en-US" altLang="ja-JP" sz="3323" dirty="0">
              <a:latin typeface="ＭＳ Ｐゴシック" panose="020B0600070205080204" pitchFamily="50" charset="-128"/>
            </a:endParaRPr>
          </a:p>
          <a:p>
            <a:pPr eaLnBrk="1" hangingPunct="1">
              <a:buFont typeface="Wingdings" panose="05000000000000000000" pitchFamily="2" charset="2"/>
              <a:buNone/>
              <a:defRPr/>
            </a:pPr>
            <a:r>
              <a:rPr lang="ja-JP" altLang="en-US" sz="3323" dirty="0">
                <a:latin typeface="ＭＳ Ｐゴシック" panose="020B0600070205080204" pitchFamily="50" charset="-128"/>
              </a:rPr>
              <a:t>・抽出されたグループからさらに抽出　　　　</a:t>
            </a:r>
            <a:endParaRPr lang="en-US" altLang="ja-JP" sz="3323" dirty="0">
              <a:latin typeface="ＭＳ Ｐゴシック" panose="020B0600070205080204" pitchFamily="50" charset="-128"/>
            </a:endParaRPr>
          </a:p>
          <a:p>
            <a:pPr eaLnBrk="1" hangingPunct="1">
              <a:buFont typeface="Wingdings" panose="05000000000000000000" pitchFamily="2" charset="2"/>
              <a:buNone/>
              <a:defRPr/>
            </a:pPr>
            <a:endParaRPr lang="en-US" altLang="ja-JP" sz="3323" dirty="0">
              <a:latin typeface="ＭＳ Ｐゴシック" panose="020B0600070205080204" pitchFamily="50" charset="-128"/>
            </a:endParaRPr>
          </a:p>
          <a:p>
            <a:pPr eaLnBrk="1" hangingPunct="1">
              <a:buFont typeface="Wingdings" panose="05000000000000000000" pitchFamily="2" charset="2"/>
              <a:buNone/>
              <a:defRPr/>
            </a:pPr>
            <a:endParaRPr lang="en-US" altLang="ja-JP" sz="3323" dirty="0">
              <a:latin typeface="ＭＳ Ｐゴシック" panose="020B0600070205080204" pitchFamily="50" charset="-128"/>
            </a:endParaRPr>
          </a:p>
          <a:p>
            <a:pPr eaLnBrk="1" hangingPunct="1">
              <a:buFont typeface="Wingdings" panose="05000000000000000000" pitchFamily="2" charset="2"/>
              <a:buNone/>
              <a:defRPr/>
            </a:pPr>
            <a:r>
              <a:rPr lang="ja-JP" altLang="en-US" sz="3323" dirty="0">
                <a:latin typeface="ＭＳ Ｐゴシック" panose="020B0600070205080204" pitchFamily="50" charset="-128"/>
              </a:rPr>
              <a:t>　</a:t>
            </a:r>
          </a:p>
        </p:txBody>
      </p:sp>
      <p:sp>
        <p:nvSpPr>
          <p:cNvPr id="2" name="スライド番号プレースホルダー 1">
            <a:extLst>
              <a:ext uri="{FF2B5EF4-FFF2-40B4-BE49-F238E27FC236}">
                <a16:creationId xmlns:a16="http://schemas.microsoft.com/office/drawing/2014/main" id="{AA0B9866-2076-4852-85B4-ADCC9352C791}"/>
              </a:ext>
            </a:extLst>
          </p:cNvPr>
          <p:cNvSpPr>
            <a:spLocks noGrp="1"/>
          </p:cNvSpPr>
          <p:nvPr>
            <p:ph type="sldNum" sz="quarter" idx="12"/>
          </p:nvPr>
        </p:nvSpPr>
        <p:spPr/>
        <p:txBody>
          <a:bodyPr/>
          <a:lstStyle/>
          <a:p>
            <a:fld id="{30E603D2-EBAF-4203-8666-F3A49BFE91DF}" type="slidenum">
              <a:rPr lang="ja-JP" altLang="en-US" smtClean="0"/>
              <a:pPr/>
              <a:t>25</a:t>
            </a:fld>
            <a:endParaRPr lang="en-US" altLang="ja-JP"/>
          </a:p>
        </p:txBody>
      </p:sp>
    </p:spTree>
    <p:extLst>
      <p:ext uri="{BB962C8B-B14F-4D97-AF65-F5344CB8AC3E}">
        <p14:creationId xmlns:p14="http://schemas.microsoft.com/office/powerpoint/2010/main" val="17761379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C2A81034-DB02-4246-86DD-883C5EE5199C}"/>
              </a:ext>
            </a:extLst>
          </p:cNvPr>
          <p:cNvSpPr>
            <a:spLocks noGrp="1" noChangeArrowheads="1"/>
          </p:cNvSpPr>
          <p:nvPr>
            <p:ph type="title"/>
          </p:nvPr>
        </p:nvSpPr>
        <p:spPr/>
        <p:txBody>
          <a:bodyPr/>
          <a:lstStyle/>
          <a:p>
            <a:pPr eaLnBrk="1" hangingPunct="1"/>
            <a:r>
              <a:rPr lang="ja-JP" altLang="en-US" sz="4000" dirty="0">
                <a:solidFill>
                  <a:schemeClr val="tx1"/>
                </a:solidFill>
                <a:latin typeface="ＭＳ Ｐゴシック" panose="020B0600070205080204" pitchFamily="50" charset="-128"/>
              </a:rPr>
              <a:t>標本調査と誤差</a:t>
            </a:r>
          </a:p>
        </p:txBody>
      </p:sp>
      <p:sp>
        <p:nvSpPr>
          <p:cNvPr id="39939" name="Rectangle 3">
            <a:extLst>
              <a:ext uri="{FF2B5EF4-FFF2-40B4-BE49-F238E27FC236}">
                <a16:creationId xmlns:a16="http://schemas.microsoft.com/office/drawing/2014/main" id="{5F892ACB-E84B-4E61-BC73-6566AB3EF16E}"/>
              </a:ext>
            </a:extLst>
          </p:cNvPr>
          <p:cNvSpPr>
            <a:spLocks noGrp="1" noChangeArrowheads="1"/>
          </p:cNvSpPr>
          <p:nvPr>
            <p:ph type="body" idx="1"/>
          </p:nvPr>
        </p:nvSpPr>
        <p:spPr>
          <a:xfrm>
            <a:off x="107504" y="2017713"/>
            <a:ext cx="8847584" cy="4114800"/>
          </a:xfrm>
        </p:spPr>
        <p:txBody>
          <a:bodyPr/>
          <a:lstStyle/>
          <a:p>
            <a:pPr eaLnBrk="1" hangingPunct="1">
              <a:buFont typeface="Wingdings" panose="05000000000000000000" pitchFamily="2" charset="2"/>
              <a:buNone/>
            </a:pPr>
            <a:r>
              <a:rPr lang="ja-JP" altLang="en-US" dirty="0">
                <a:latin typeface="ＭＳ Ｐゴシック" panose="020B0600070205080204" pitchFamily="50" charset="-128"/>
              </a:rPr>
              <a:t>１ 標本の偏り（誤差）　</a:t>
            </a:r>
          </a:p>
          <a:p>
            <a:pPr eaLnBrk="1" hangingPunct="1">
              <a:buFont typeface="Wingdings" panose="05000000000000000000" pitchFamily="2" charset="2"/>
              <a:buNone/>
            </a:pPr>
            <a:r>
              <a:rPr lang="ja-JP" altLang="en-US" dirty="0">
                <a:latin typeface="ＭＳ Ｐゴシック" panose="020B0600070205080204" pitchFamily="50" charset="-128"/>
              </a:rPr>
              <a:t>　標本誤差：標本数で精度が決まる</a:t>
            </a:r>
          </a:p>
          <a:p>
            <a:pPr eaLnBrk="1" hangingPunct="1">
              <a:buFont typeface="Wingdings" panose="05000000000000000000" pitchFamily="2" charset="2"/>
              <a:buNone/>
            </a:pPr>
            <a:r>
              <a:rPr lang="ja-JP" altLang="en-US" dirty="0">
                <a:latin typeface="ＭＳ Ｐゴシック" panose="020B0600070205080204" pitchFamily="50" charset="-128"/>
              </a:rPr>
              <a:t>　非標本誤差：調査票の不備、実施時の不正、集計ミス</a:t>
            </a:r>
          </a:p>
          <a:p>
            <a:pPr eaLnBrk="1" hangingPunct="1">
              <a:buFont typeface="Wingdings" panose="05000000000000000000" pitchFamily="2" charset="2"/>
              <a:buNone/>
            </a:pPr>
            <a:r>
              <a:rPr lang="ja-JP" altLang="en-US" dirty="0">
                <a:latin typeface="ＭＳ Ｐゴシック" panose="020B0600070205080204" pitchFamily="50" charset="-128"/>
              </a:rPr>
              <a:t>２ 標準誤差率</a:t>
            </a:r>
          </a:p>
          <a:p>
            <a:pPr eaLnBrk="1" hangingPunct="1">
              <a:buFont typeface="Wingdings" panose="05000000000000000000" pitchFamily="2" charset="2"/>
              <a:buNone/>
            </a:pPr>
            <a:r>
              <a:rPr lang="ja-JP" altLang="en-US" dirty="0">
                <a:latin typeface="ＭＳ Ｐゴシック" panose="020B0600070205080204" pitchFamily="50" charset="-128"/>
              </a:rPr>
              <a:t>　全数調査をすれば得られる真の値の存在の目安</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　標本調査・データ分析の目標</a:t>
            </a:r>
            <a:r>
              <a:rPr lang="en-US" altLang="ja-JP" dirty="0">
                <a:latin typeface="ＭＳ Ｐゴシック" panose="020B0600070205080204" pitchFamily="50" charset="-128"/>
              </a:rPr>
              <a:t>(</a:t>
            </a:r>
            <a:r>
              <a:rPr lang="ja-JP" altLang="en-US" dirty="0">
                <a:latin typeface="ＭＳ Ｐゴシック" panose="020B0600070205080204" pitchFamily="50" charset="-128"/>
              </a:rPr>
              <a:t>例：</a:t>
            </a:r>
            <a:r>
              <a:rPr lang="en-US" altLang="ja-JP" dirty="0">
                <a:latin typeface="ＭＳ Ｐゴシック" panose="020B0600070205080204" pitchFamily="50" charset="-128"/>
              </a:rPr>
              <a:t>5</a:t>
            </a:r>
            <a:r>
              <a:rPr lang="ja-JP" altLang="en-US" dirty="0">
                <a:latin typeface="ＭＳ Ｐゴシック" panose="020B0600070205080204" pitchFamily="50" charset="-128"/>
              </a:rPr>
              <a:t>％以下等）</a:t>
            </a:r>
            <a:endParaRPr lang="en-US" altLang="ja-JP" dirty="0">
              <a:latin typeface="ＭＳ Ｐゴシック" panose="020B0600070205080204" pitchFamily="50" charset="-128"/>
            </a:endParaRPr>
          </a:p>
        </p:txBody>
      </p:sp>
      <p:sp>
        <p:nvSpPr>
          <p:cNvPr id="2" name="スライド番号プレースホルダー 1">
            <a:extLst>
              <a:ext uri="{FF2B5EF4-FFF2-40B4-BE49-F238E27FC236}">
                <a16:creationId xmlns:a16="http://schemas.microsoft.com/office/drawing/2014/main" id="{A74BBD62-1F91-4FC5-9074-468D2765FB85}"/>
              </a:ext>
            </a:extLst>
          </p:cNvPr>
          <p:cNvSpPr>
            <a:spLocks noGrp="1"/>
          </p:cNvSpPr>
          <p:nvPr>
            <p:ph type="sldNum" sz="quarter" idx="12"/>
          </p:nvPr>
        </p:nvSpPr>
        <p:spPr/>
        <p:txBody>
          <a:bodyPr/>
          <a:lstStyle/>
          <a:p>
            <a:fld id="{30E603D2-EBAF-4203-8666-F3A49BFE91DF}" type="slidenum">
              <a:rPr lang="ja-JP" altLang="en-US" smtClean="0"/>
              <a:pPr/>
              <a:t>26</a:t>
            </a:fld>
            <a:endParaRPr lang="en-US" altLang="ja-JP"/>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564ECA64-4F35-41E5-B93F-F335E94AC46D}"/>
              </a:ext>
            </a:extLst>
          </p:cNvPr>
          <p:cNvSpPr>
            <a:spLocks noGrp="1" noChangeArrowheads="1"/>
          </p:cNvSpPr>
          <p:nvPr>
            <p:ph type="title"/>
          </p:nvPr>
        </p:nvSpPr>
        <p:spPr/>
        <p:txBody>
          <a:bodyPr/>
          <a:lstStyle/>
          <a:p>
            <a:pPr eaLnBrk="1" hangingPunct="1"/>
            <a:r>
              <a:rPr lang="ja-JP" altLang="en-US" sz="4000" dirty="0">
                <a:solidFill>
                  <a:schemeClr val="tx1"/>
                </a:solidFill>
              </a:rPr>
              <a:t>調査に必要な標本数</a:t>
            </a:r>
          </a:p>
        </p:txBody>
      </p:sp>
      <p:sp>
        <p:nvSpPr>
          <p:cNvPr id="19460" name="Rectangle 3">
            <a:extLst>
              <a:ext uri="{FF2B5EF4-FFF2-40B4-BE49-F238E27FC236}">
                <a16:creationId xmlns:a16="http://schemas.microsoft.com/office/drawing/2014/main" id="{74BBFAA3-5352-430C-8D4E-8FE8A741F20A}"/>
              </a:ext>
            </a:extLst>
          </p:cNvPr>
          <p:cNvSpPr>
            <a:spLocks noGrp="1" noChangeArrowheads="1"/>
          </p:cNvSpPr>
          <p:nvPr>
            <p:ph type="body" idx="1"/>
          </p:nvPr>
        </p:nvSpPr>
        <p:spPr>
          <a:xfrm>
            <a:off x="251520" y="2017713"/>
            <a:ext cx="8703568" cy="4114800"/>
          </a:xfrm>
        </p:spPr>
        <p:txBody>
          <a:bodyPr/>
          <a:lstStyle/>
          <a:p>
            <a:pPr algn="just" eaLnBrk="1" hangingPunct="1">
              <a:lnSpc>
                <a:spcPct val="80000"/>
              </a:lnSpc>
              <a:buFont typeface="Wingdings" panose="05000000000000000000" pitchFamily="2" charset="2"/>
              <a:buNone/>
              <a:defRPr/>
            </a:pPr>
            <a:r>
              <a:rPr lang="ja-JP" altLang="en-US" sz="2800" dirty="0">
                <a:latin typeface="+mn-ea"/>
              </a:rPr>
              <a:t>標本誤差をどの程度に抑えるかを決め、標本数を求める。</a:t>
            </a:r>
          </a:p>
          <a:p>
            <a:pPr lvl="1" algn="just" eaLnBrk="1" hangingPunct="1">
              <a:lnSpc>
                <a:spcPct val="80000"/>
              </a:lnSpc>
              <a:buFont typeface="Wingdings" panose="05000000000000000000" pitchFamily="2" charset="2"/>
              <a:buNone/>
              <a:defRPr/>
            </a:pPr>
            <a:r>
              <a:rPr lang="ja-JP" altLang="en-US" dirty="0">
                <a:latin typeface="+mn-ea"/>
              </a:rPr>
              <a:t>実務上での許容される統計上の誤差：</a:t>
            </a:r>
            <a:r>
              <a:rPr lang="ja-JP" altLang="en-US" b="1" dirty="0">
                <a:latin typeface="+mn-ea"/>
              </a:rPr>
              <a:t>通常「３％以内」で、</a:t>
            </a:r>
            <a:r>
              <a:rPr lang="ja-JP" altLang="en-US" dirty="0">
                <a:latin typeface="+mn-ea"/>
              </a:rPr>
              <a:t>誤差３％（＝</a:t>
            </a:r>
            <a:r>
              <a:rPr lang="en-US" altLang="ja-JP" dirty="0">
                <a:latin typeface="+mn-ea"/>
              </a:rPr>
              <a:t>0.03</a:t>
            </a:r>
            <a:r>
              <a:rPr lang="ja-JP" altLang="en-US" dirty="0">
                <a:latin typeface="+mn-ea"/>
              </a:rPr>
              <a:t>）を代入すると、</a:t>
            </a:r>
          </a:p>
          <a:p>
            <a:pPr lvl="1" eaLnBrk="1" hangingPunct="1">
              <a:lnSpc>
                <a:spcPct val="80000"/>
              </a:lnSpc>
              <a:buFont typeface="Wingdings" panose="05000000000000000000" pitchFamily="2" charset="2"/>
              <a:buNone/>
              <a:defRPr/>
            </a:pPr>
            <a:r>
              <a:rPr lang="ja-JP" altLang="en-US" sz="2400" dirty="0">
                <a:latin typeface="+mn-ea"/>
              </a:rPr>
              <a:t>標本数</a:t>
            </a:r>
            <a:r>
              <a:rPr lang="en-US" altLang="ja-JP" sz="2400" dirty="0">
                <a:latin typeface="+mn-ea"/>
              </a:rPr>
              <a:t>n</a:t>
            </a:r>
            <a:r>
              <a:rPr lang="ja-JP" altLang="en-US" sz="2400" dirty="0">
                <a:latin typeface="+mn-ea"/>
              </a:rPr>
              <a:t>＝</a:t>
            </a:r>
            <a:r>
              <a:rPr lang="en-US" altLang="ja-JP" sz="2400" u="sng" dirty="0">
                <a:latin typeface="+mn-ea"/>
              </a:rPr>
              <a:t>λ</a:t>
            </a:r>
            <a:r>
              <a:rPr lang="en-US" altLang="ja-JP" sz="2400" u="sng" baseline="30000" dirty="0">
                <a:latin typeface="+mn-ea"/>
              </a:rPr>
              <a:t>2</a:t>
            </a:r>
            <a:r>
              <a:rPr lang="en-US" altLang="ja-JP" sz="2400" u="sng" dirty="0">
                <a:latin typeface="+mn-ea"/>
              </a:rPr>
              <a:t>×p×q</a:t>
            </a:r>
            <a:r>
              <a:rPr lang="ja-JP" altLang="en-US" sz="2400" dirty="0">
                <a:latin typeface="+mn-ea"/>
              </a:rPr>
              <a:t>＝</a:t>
            </a:r>
            <a:r>
              <a:rPr lang="en-US" altLang="ja-JP" sz="2400" u="sng" dirty="0">
                <a:latin typeface="+mn-ea"/>
              </a:rPr>
              <a:t>(1.96)</a:t>
            </a:r>
            <a:r>
              <a:rPr lang="en-US" altLang="ja-JP" sz="2400" u="sng" baseline="30000" dirty="0">
                <a:latin typeface="+mn-ea"/>
              </a:rPr>
              <a:t>2</a:t>
            </a:r>
            <a:r>
              <a:rPr lang="en-US" altLang="ja-JP" sz="2400" u="sng" dirty="0">
                <a:latin typeface="+mn-ea"/>
              </a:rPr>
              <a:t>×0.5×0.5</a:t>
            </a:r>
            <a:r>
              <a:rPr lang="en-US" altLang="ja-JP" sz="2400" dirty="0">
                <a:latin typeface="+mn-ea"/>
              </a:rPr>
              <a:t>≒</a:t>
            </a:r>
            <a:r>
              <a:rPr lang="ja-JP" altLang="en-US" sz="2400" dirty="0">
                <a:latin typeface="+mn-ea"/>
              </a:rPr>
              <a:t>　</a:t>
            </a:r>
            <a:r>
              <a:rPr lang="ja-JP" altLang="en-US" sz="2400" u="sng" dirty="0">
                <a:latin typeface="+mn-ea"/>
              </a:rPr>
              <a:t>　１　</a:t>
            </a:r>
            <a:r>
              <a:rPr lang="ja-JP" altLang="en-US" sz="2400" dirty="0">
                <a:latin typeface="+mn-ea"/>
              </a:rPr>
              <a:t>　　</a:t>
            </a:r>
            <a:endParaRPr lang="en-US" altLang="ja-JP" sz="2400" dirty="0">
              <a:latin typeface="+mn-ea"/>
            </a:endParaRPr>
          </a:p>
          <a:p>
            <a:pPr lvl="1" eaLnBrk="1" hangingPunct="1">
              <a:lnSpc>
                <a:spcPct val="80000"/>
              </a:lnSpc>
              <a:buFont typeface="Wingdings" panose="05000000000000000000" pitchFamily="2" charset="2"/>
              <a:buNone/>
              <a:defRPr/>
            </a:pPr>
            <a:r>
              <a:rPr lang="ja-JP" altLang="en-US" sz="2400" dirty="0">
                <a:latin typeface="+mn-ea"/>
              </a:rPr>
              <a:t>　　　　　　　　　</a:t>
            </a:r>
            <a:r>
              <a:rPr lang="en-US" altLang="ja-JP" sz="2400" dirty="0">
                <a:latin typeface="+mn-ea"/>
              </a:rPr>
              <a:t>d</a:t>
            </a:r>
            <a:r>
              <a:rPr lang="en-US" altLang="ja-JP" sz="2400" baseline="30000" dirty="0">
                <a:latin typeface="+mn-ea"/>
              </a:rPr>
              <a:t>2</a:t>
            </a:r>
            <a:r>
              <a:rPr lang="ja-JP" altLang="en-US" sz="2400" dirty="0">
                <a:latin typeface="+mn-ea"/>
              </a:rPr>
              <a:t>　　　　　　　</a:t>
            </a:r>
            <a:r>
              <a:rPr lang="en-US" altLang="ja-JP" sz="2400" dirty="0">
                <a:latin typeface="+mn-ea"/>
              </a:rPr>
              <a:t>(0.03)</a:t>
            </a:r>
            <a:r>
              <a:rPr lang="en-US" altLang="ja-JP" sz="2400" baseline="30000" dirty="0">
                <a:latin typeface="+mn-ea"/>
              </a:rPr>
              <a:t>2</a:t>
            </a:r>
            <a:r>
              <a:rPr lang="ja-JP" altLang="en-US" sz="2400" dirty="0">
                <a:latin typeface="+mn-ea"/>
              </a:rPr>
              <a:t>　　　　　　</a:t>
            </a:r>
            <a:r>
              <a:rPr lang="en-US" altLang="ja-JP" sz="2400" dirty="0">
                <a:latin typeface="+mn-ea"/>
              </a:rPr>
              <a:t>(0.03)</a:t>
            </a:r>
            <a:r>
              <a:rPr lang="en-US" altLang="ja-JP" sz="2400" baseline="30000" dirty="0">
                <a:latin typeface="+mn-ea"/>
              </a:rPr>
              <a:t>2</a:t>
            </a:r>
            <a:r>
              <a:rPr lang="ja-JP" altLang="en-US" sz="2400" dirty="0">
                <a:latin typeface="+mn-ea"/>
              </a:rPr>
              <a:t>　</a:t>
            </a:r>
            <a:endParaRPr lang="ja-JP" altLang="en-US" sz="2400" b="1" dirty="0">
              <a:latin typeface="+mn-ea"/>
            </a:endParaRPr>
          </a:p>
          <a:p>
            <a:pPr lvl="1" algn="just" eaLnBrk="1" hangingPunct="1">
              <a:lnSpc>
                <a:spcPct val="80000"/>
              </a:lnSpc>
              <a:buFont typeface="Wingdings" panose="05000000000000000000" pitchFamily="2" charset="2"/>
              <a:buNone/>
              <a:defRPr/>
            </a:pPr>
            <a:r>
              <a:rPr lang="zh-CN" altLang="en-US" sz="2400" dirty="0">
                <a:latin typeface="+mn-ea"/>
              </a:rPr>
              <a:t>　標本数（ｎ）＝　＝</a:t>
            </a:r>
            <a:r>
              <a:rPr lang="en-US" altLang="ja-JP" sz="2400" b="1" dirty="0">
                <a:latin typeface="+mn-ea"/>
              </a:rPr>
              <a:t>1111</a:t>
            </a:r>
            <a:r>
              <a:rPr lang="zh-CN" altLang="en-US" sz="2400" dirty="0">
                <a:latin typeface="+mn-ea"/>
              </a:rPr>
              <a:t>　</a:t>
            </a:r>
            <a:r>
              <a:rPr lang="en-US" altLang="zh-CN" sz="2400" dirty="0">
                <a:latin typeface="+mn-ea"/>
              </a:rPr>
              <a:t>≒</a:t>
            </a:r>
            <a:r>
              <a:rPr lang="zh-CN" altLang="en-US" sz="2400" dirty="0">
                <a:latin typeface="+mn-ea"/>
              </a:rPr>
              <a:t>　</a:t>
            </a:r>
            <a:r>
              <a:rPr lang="en-US" altLang="ja-JP" sz="2400" dirty="0">
                <a:latin typeface="+mn-ea"/>
              </a:rPr>
              <a:t>1000</a:t>
            </a:r>
            <a:r>
              <a:rPr lang="zh-CN" altLang="en-US" sz="2400" dirty="0">
                <a:latin typeface="+mn-ea"/>
              </a:rPr>
              <a:t>～</a:t>
            </a:r>
            <a:r>
              <a:rPr lang="en-US" altLang="ja-JP" sz="2400" dirty="0">
                <a:latin typeface="+mn-ea"/>
              </a:rPr>
              <a:t>1200</a:t>
            </a:r>
            <a:endParaRPr lang="ja-JP" altLang="en-US" sz="2400" dirty="0">
              <a:latin typeface="+mn-ea"/>
            </a:endParaRPr>
          </a:p>
          <a:p>
            <a:pPr lvl="1" algn="just" eaLnBrk="1" hangingPunct="1">
              <a:lnSpc>
                <a:spcPct val="80000"/>
              </a:lnSpc>
              <a:buFont typeface="Wingdings" panose="05000000000000000000" pitchFamily="2" charset="2"/>
              <a:buNone/>
              <a:defRPr/>
            </a:pPr>
            <a:r>
              <a:rPr lang="en-US" altLang="ja-JP" sz="2400" dirty="0">
                <a:latin typeface="+mn-ea"/>
              </a:rPr>
              <a:t>p</a:t>
            </a:r>
            <a:r>
              <a:rPr lang="ja-JP" altLang="en-US" sz="2400" dirty="0">
                <a:latin typeface="+mn-ea"/>
              </a:rPr>
              <a:t>（期待値）、</a:t>
            </a:r>
            <a:r>
              <a:rPr lang="en-US" altLang="ja-JP" sz="2400" dirty="0">
                <a:latin typeface="+mn-ea"/>
              </a:rPr>
              <a:t>λ</a:t>
            </a:r>
            <a:r>
              <a:rPr lang="ja-JP" altLang="en-US" sz="2400" dirty="0">
                <a:latin typeface="+mn-ea"/>
              </a:rPr>
              <a:t>（信頼水準により決まる値）、</a:t>
            </a:r>
            <a:r>
              <a:rPr lang="en-US" altLang="ja-JP" sz="2400" dirty="0">
                <a:latin typeface="+mn-ea"/>
              </a:rPr>
              <a:t>d</a:t>
            </a:r>
            <a:r>
              <a:rPr lang="ja-JP" altLang="en-US" sz="2400" dirty="0">
                <a:latin typeface="+mn-ea"/>
              </a:rPr>
              <a:t>（標本誤差）</a:t>
            </a:r>
            <a:endParaRPr lang="en-US" altLang="ja-JP" sz="2400" dirty="0">
              <a:latin typeface="+mn-ea"/>
            </a:endParaRPr>
          </a:p>
          <a:p>
            <a:pPr lvl="1" algn="just" eaLnBrk="1" hangingPunct="1">
              <a:lnSpc>
                <a:spcPct val="80000"/>
              </a:lnSpc>
              <a:buFont typeface="Wingdings" panose="05000000000000000000" pitchFamily="2" charset="2"/>
              <a:buNone/>
              <a:defRPr/>
            </a:pPr>
            <a:endParaRPr lang="zh-CN" altLang="en-US" sz="2400" dirty="0">
              <a:latin typeface="+mn-ea"/>
            </a:endParaRPr>
          </a:p>
          <a:p>
            <a:pPr algn="just" eaLnBrk="1" hangingPunct="1">
              <a:lnSpc>
                <a:spcPct val="80000"/>
              </a:lnSpc>
              <a:buFont typeface="Wingdings" panose="05000000000000000000" pitchFamily="2" charset="2"/>
              <a:buNone/>
              <a:defRPr/>
            </a:pPr>
            <a:r>
              <a:rPr lang="en-US" altLang="ja-JP" sz="2800" dirty="0">
                <a:latin typeface="+mn-ea"/>
              </a:rPr>
              <a:t>※</a:t>
            </a:r>
            <a:r>
              <a:rPr lang="ja-JP" altLang="en-US" sz="2800" dirty="0">
                <a:latin typeface="+mn-ea"/>
              </a:rPr>
              <a:t>推計結果を誤差３％以内に収める場合、</a:t>
            </a:r>
            <a:r>
              <a:rPr lang="en-US" altLang="ja-JP" sz="2800" dirty="0">
                <a:latin typeface="+mn-ea"/>
              </a:rPr>
              <a:t>1111</a:t>
            </a:r>
            <a:r>
              <a:rPr lang="ja-JP" altLang="en-US" sz="2800" dirty="0">
                <a:latin typeface="+mn-ea"/>
              </a:rPr>
              <a:t>（</a:t>
            </a:r>
            <a:r>
              <a:rPr lang="en-US" altLang="ja-JP" sz="2800" dirty="0">
                <a:latin typeface="+mn-ea"/>
              </a:rPr>
              <a:t>5</a:t>
            </a:r>
            <a:r>
              <a:rPr lang="ja-JP" altLang="en-US" sz="2800" dirty="0">
                <a:latin typeface="+mn-ea"/>
              </a:rPr>
              <a:t>％の場合</a:t>
            </a:r>
            <a:r>
              <a:rPr lang="ja-JP" altLang="en-US" sz="2800" b="1" dirty="0">
                <a:latin typeface="+mn-ea"/>
              </a:rPr>
              <a:t>約</a:t>
            </a:r>
            <a:r>
              <a:rPr lang="en-US" altLang="ja-JP" sz="2800" b="1" dirty="0">
                <a:latin typeface="+mn-ea"/>
              </a:rPr>
              <a:t>400</a:t>
            </a:r>
            <a:r>
              <a:rPr lang="ja-JP" altLang="en-US" sz="2800" dirty="0">
                <a:latin typeface="+mn-ea"/>
              </a:rPr>
              <a:t>）</a:t>
            </a:r>
          </a:p>
          <a:p>
            <a:pPr algn="just" eaLnBrk="1" hangingPunct="1">
              <a:lnSpc>
                <a:spcPct val="80000"/>
              </a:lnSpc>
              <a:buFont typeface="Wingdings" panose="05000000000000000000" pitchFamily="2" charset="2"/>
              <a:buNone/>
              <a:defRPr/>
            </a:pPr>
            <a:r>
              <a:rPr lang="ja-JP" altLang="en-US" sz="2400" dirty="0">
                <a:latin typeface="+mn-ea"/>
              </a:rPr>
              <a:t>　郵送調査・回収率を</a:t>
            </a:r>
            <a:r>
              <a:rPr lang="en-US" altLang="ja-JP" sz="2400" dirty="0">
                <a:latin typeface="+mn-ea"/>
              </a:rPr>
              <a:t>20</a:t>
            </a:r>
            <a:r>
              <a:rPr lang="ja-JP" altLang="en-US" sz="2400" dirty="0">
                <a:latin typeface="+mn-ea"/>
              </a:rPr>
              <a:t>％と想定した場合の標本数は　＝　</a:t>
            </a:r>
            <a:r>
              <a:rPr lang="en-US" altLang="ja-JP" sz="2400" dirty="0">
                <a:latin typeface="+mn-ea"/>
              </a:rPr>
              <a:t>5,555</a:t>
            </a:r>
            <a:endParaRPr lang="ja-JP" altLang="en-US" sz="2400" dirty="0">
              <a:latin typeface="+mn-ea"/>
            </a:endParaRPr>
          </a:p>
          <a:p>
            <a:pPr eaLnBrk="1" hangingPunct="1">
              <a:lnSpc>
                <a:spcPct val="80000"/>
              </a:lnSpc>
              <a:buFont typeface="Wingdings" panose="05000000000000000000" pitchFamily="2" charset="2"/>
              <a:buNone/>
              <a:defRPr/>
            </a:pPr>
            <a:endParaRPr lang="ja-JP" altLang="en-US" sz="2400" dirty="0">
              <a:latin typeface="ＭＳ Ｐゴシック" pitchFamily="50" charset="-128"/>
            </a:endParaRPr>
          </a:p>
        </p:txBody>
      </p:sp>
      <p:sp>
        <p:nvSpPr>
          <p:cNvPr id="2" name="スライド番号プレースホルダー 1">
            <a:extLst>
              <a:ext uri="{FF2B5EF4-FFF2-40B4-BE49-F238E27FC236}">
                <a16:creationId xmlns:a16="http://schemas.microsoft.com/office/drawing/2014/main" id="{55D8B463-BEF9-4DCC-BDC2-CF92AD575D09}"/>
              </a:ext>
            </a:extLst>
          </p:cNvPr>
          <p:cNvSpPr>
            <a:spLocks noGrp="1"/>
          </p:cNvSpPr>
          <p:nvPr>
            <p:ph type="sldNum" sz="quarter" idx="12"/>
          </p:nvPr>
        </p:nvSpPr>
        <p:spPr/>
        <p:txBody>
          <a:bodyPr/>
          <a:lstStyle/>
          <a:p>
            <a:fld id="{30E603D2-EBAF-4203-8666-F3A49BFE91DF}" type="slidenum">
              <a:rPr lang="ja-JP" altLang="en-US" smtClean="0"/>
              <a:pPr/>
              <a:t>27</a:t>
            </a:fld>
            <a:endParaRPr lang="en-US" altLang="ja-JP"/>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A02137E0-5A3B-41ED-944C-260E5BA5ABCC}"/>
              </a:ext>
            </a:extLst>
          </p:cNvPr>
          <p:cNvSpPr>
            <a:spLocks noGrp="1" noChangeArrowheads="1"/>
          </p:cNvSpPr>
          <p:nvPr>
            <p:ph type="title"/>
          </p:nvPr>
        </p:nvSpPr>
        <p:spPr>
          <a:xfrm>
            <a:off x="1338363" y="182562"/>
            <a:ext cx="7265988" cy="1143000"/>
          </a:xfrm>
        </p:spPr>
        <p:txBody>
          <a:bodyPr/>
          <a:lstStyle/>
          <a:p>
            <a:pPr eaLnBrk="1" hangingPunct="1"/>
            <a:r>
              <a:rPr lang="ja-JP" altLang="en-US" sz="4000" dirty="0">
                <a:solidFill>
                  <a:schemeClr val="tx1"/>
                </a:solidFill>
                <a:latin typeface="ＭＳ Ｐゴシック" panose="020B0600070205080204" pitchFamily="50" charset="-128"/>
              </a:rPr>
              <a:t>標本の大きさの推定</a:t>
            </a:r>
          </a:p>
        </p:txBody>
      </p:sp>
      <p:sp>
        <p:nvSpPr>
          <p:cNvPr id="44035" name="Rectangle 3">
            <a:extLst>
              <a:ext uri="{FF2B5EF4-FFF2-40B4-BE49-F238E27FC236}">
                <a16:creationId xmlns:a16="http://schemas.microsoft.com/office/drawing/2014/main" id="{ABD77391-6EEA-468D-B76B-60CD8CF9668C}"/>
              </a:ext>
            </a:extLst>
          </p:cNvPr>
          <p:cNvSpPr>
            <a:spLocks noGrp="1" noChangeArrowheads="1"/>
          </p:cNvSpPr>
          <p:nvPr>
            <p:ph type="body" idx="1"/>
          </p:nvPr>
        </p:nvSpPr>
        <p:spPr>
          <a:xfrm>
            <a:off x="468313" y="1773238"/>
            <a:ext cx="8170862" cy="4330700"/>
          </a:xfrm>
        </p:spPr>
        <p:txBody>
          <a:bodyPr/>
          <a:lstStyle/>
          <a:p>
            <a:pPr eaLnBrk="1" hangingPunct="1">
              <a:buFont typeface="Wingdings" panose="05000000000000000000" pitchFamily="2" charset="2"/>
              <a:buNone/>
            </a:pPr>
            <a:r>
              <a:rPr lang="ja-JP" altLang="en-US" dirty="0">
                <a:latin typeface="ＭＳ Ｐゴシック" panose="020B0600070205080204" pitchFamily="50" charset="-128"/>
              </a:rPr>
              <a:t>統計上の誤差３％の場合　</a:t>
            </a:r>
            <a:r>
              <a:rPr lang="en-US" altLang="ja-JP" dirty="0">
                <a:latin typeface="ＭＳ Ｐゴシック" panose="020B0600070205080204" pitchFamily="50" charset="-128"/>
              </a:rPr>
              <a:t>1100</a:t>
            </a:r>
            <a:r>
              <a:rPr lang="ja-JP" altLang="en-US" dirty="0">
                <a:latin typeface="ＭＳ Ｐゴシック" panose="020B0600070205080204" pitchFamily="50" charset="-128"/>
              </a:rPr>
              <a:t>サンプル</a:t>
            </a:r>
          </a:p>
          <a:p>
            <a:pPr eaLnBrk="1" hangingPunct="1">
              <a:buFont typeface="Wingdings" panose="05000000000000000000" pitchFamily="2" charset="2"/>
              <a:buNone/>
            </a:pPr>
            <a:r>
              <a:rPr lang="ja-JP" altLang="en-US" dirty="0">
                <a:latin typeface="ＭＳ Ｐゴシック" panose="020B0600070205080204" pitchFamily="50" charset="-128"/>
              </a:rPr>
              <a:t>　　　　　　　　　　</a:t>
            </a:r>
            <a:r>
              <a:rPr lang="en-US" altLang="ja-JP" dirty="0">
                <a:latin typeface="ＭＳ Ｐゴシック" panose="020B0600070205080204" pitchFamily="50" charset="-128"/>
              </a:rPr>
              <a:t>5</a:t>
            </a:r>
            <a:r>
              <a:rPr lang="ja-JP" altLang="en-US" dirty="0">
                <a:latin typeface="ＭＳ Ｐゴシック" panose="020B0600070205080204" pitchFamily="50" charset="-128"/>
              </a:rPr>
              <a:t>％の場合　　</a:t>
            </a:r>
            <a:r>
              <a:rPr lang="en-US" altLang="ja-JP" dirty="0">
                <a:latin typeface="ＭＳ Ｐゴシック" panose="020B0600070205080204" pitchFamily="50" charset="-128"/>
              </a:rPr>
              <a:t>400</a:t>
            </a:r>
            <a:r>
              <a:rPr lang="ja-JP" altLang="en-US" dirty="0">
                <a:latin typeface="ＭＳ Ｐゴシック" panose="020B0600070205080204" pitchFamily="50" charset="-128"/>
              </a:rPr>
              <a:t>サンプル</a:t>
            </a:r>
          </a:p>
          <a:p>
            <a:pPr eaLnBrk="1" hangingPunct="1">
              <a:buFont typeface="Wingdings" panose="05000000000000000000" pitchFamily="2" charset="2"/>
              <a:buNone/>
            </a:pPr>
            <a:r>
              <a:rPr lang="ja-JP" altLang="en-US" dirty="0">
                <a:latin typeface="ＭＳ Ｐゴシック" panose="020B0600070205080204" pitchFamily="50" charset="-128"/>
              </a:rPr>
              <a:t>母集団が小さいとき修正係数で補正</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サンプル</a:t>
            </a:r>
            <a:r>
              <a:rPr lang="en-US" altLang="ja-JP" dirty="0">
                <a:latin typeface="ＭＳ Ｐゴシック" panose="020B0600070205080204" pitchFamily="50" charset="-128"/>
              </a:rPr>
              <a:t>2000</a:t>
            </a:r>
            <a:r>
              <a:rPr lang="ja-JP" altLang="en-US" dirty="0">
                <a:latin typeface="ＭＳ Ｐゴシック" panose="020B0600070205080204" pitchFamily="50" charset="-128"/>
              </a:rPr>
              <a:t>　誤差</a:t>
            </a:r>
            <a:r>
              <a:rPr lang="en-US" altLang="ja-JP" dirty="0">
                <a:latin typeface="ＭＳ Ｐゴシック" panose="020B0600070205080204" pitchFamily="50" charset="-128"/>
              </a:rPr>
              <a:t>5</a:t>
            </a:r>
            <a:r>
              <a:rPr lang="ja-JP" altLang="en-US" dirty="0">
                <a:latin typeface="ＭＳ Ｐゴシック" panose="020B0600070205080204" pitchFamily="50" charset="-128"/>
              </a:rPr>
              <a:t>％以内</a:t>
            </a:r>
            <a:r>
              <a:rPr lang="en-US" altLang="ja-JP" dirty="0">
                <a:latin typeface="ＭＳ Ｐゴシック" panose="020B0600070205080204" pitchFamily="50" charset="-128"/>
              </a:rPr>
              <a:t>400×0.643</a:t>
            </a:r>
            <a:r>
              <a:rPr lang="ja-JP" altLang="en-US" dirty="0">
                <a:latin typeface="ＭＳ Ｐゴシック" panose="020B0600070205080204" pitchFamily="50" charset="-128"/>
              </a:rPr>
              <a:t>＝</a:t>
            </a:r>
            <a:r>
              <a:rPr lang="en-US" altLang="ja-JP" dirty="0">
                <a:latin typeface="ＭＳ Ｐゴシック" panose="020B0600070205080204" pitchFamily="50" charset="-128"/>
              </a:rPr>
              <a:t>257</a:t>
            </a:r>
          </a:p>
          <a:p>
            <a:pPr eaLnBrk="1" hangingPunct="1">
              <a:buFont typeface="Wingdings" panose="05000000000000000000" pitchFamily="2" charset="2"/>
              <a:buNone/>
            </a:pPr>
            <a:endParaRPr lang="ja-JP" altLang="en-US" dirty="0">
              <a:latin typeface="ＭＳ Ｐゴシック" panose="020B0600070205080204" pitchFamily="50" charset="-128"/>
            </a:endParaRPr>
          </a:p>
          <a:p>
            <a:pPr eaLnBrk="1" hangingPunct="1">
              <a:buFont typeface="Wingdings" panose="05000000000000000000" pitchFamily="2" charset="2"/>
              <a:buNone/>
            </a:pPr>
            <a:endParaRPr lang="ja-JP" altLang="en-US" dirty="0">
              <a:latin typeface="ＭＳ Ｐゴシック" panose="020B0600070205080204" pitchFamily="50" charset="-128"/>
            </a:endParaRPr>
          </a:p>
        </p:txBody>
      </p:sp>
      <p:pic>
        <p:nvPicPr>
          <p:cNvPr id="44037" name="Picture 4">
            <a:extLst>
              <a:ext uri="{FF2B5EF4-FFF2-40B4-BE49-F238E27FC236}">
                <a16:creationId xmlns:a16="http://schemas.microsoft.com/office/drawing/2014/main" id="{1A2B4932-84AA-44D7-8332-E53C0534375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0900" y="4005263"/>
            <a:ext cx="9358313"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スライド番号プレースホルダー 1">
            <a:extLst>
              <a:ext uri="{FF2B5EF4-FFF2-40B4-BE49-F238E27FC236}">
                <a16:creationId xmlns:a16="http://schemas.microsoft.com/office/drawing/2014/main" id="{B3AA40ED-A3AE-4003-8B69-58277685F917}"/>
              </a:ext>
            </a:extLst>
          </p:cNvPr>
          <p:cNvSpPr>
            <a:spLocks noGrp="1"/>
          </p:cNvSpPr>
          <p:nvPr>
            <p:ph type="sldNum" sz="quarter" idx="12"/>
          </p:nvPr>
        </p:nvSpPr>
        <p:spPr/>
        <p:txBody>
          <a:bodyPr/>
          <a:lstStyle/>
          <a:p>
            <a:fld id="{30E603D2-EBAF-4203-8666-F3A49BFE91DF}" type="slidenum">
              <a:rPr lang="ja-JP" altLang="en-US" smtClean="0"/>
              <a:pPr/>
              <a:t>28</a:t>
            </a:fld>
            <a:endParaRPr lang="en-US" altLang="ja-JP"/>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a:extLst>
              <a:ext uri="{FF2B5EF4-FFF2-40B4-BE49-F238E27FC236}">
                <a16:creationId xmlns:a16="http://schemas.microsoft.com/office/drawing/2014/main" id="{52D855B7-D5A8-482B-A9D5-EED9A836319B}"/>
              </a:ext>
            </a:extLst>
          </p:cNvPr>
          <p:cNvSpPr>
            <a:spLocks noGrp="1" noChangeArrowheads="1"/>
          </p:cNvSpPr>
          <p:nvPr>
            <p:ph type="title" idx="4294967295"/>
          </p:nvPr>
        </p:nvSpPr>
        <p:spPr/>
        <p:txBody>
          <a:bodyPr/>
          <a:lstStyle/>
          <a:p>
            <a:pPr eaLnBrk="1" hangingPunct="1">
              <a:defRPr/>
            </a:pPr>
            <a:r>
              <a:rPr lang="ja-JP" altLang="en-US" sz="4000" dirty="0">
                <a:solidFill>
                  <a:schemeClr val="tx2">
                    <a:lumMod val="75000"/>
                  </a:schemeClr>
                </a:solidFill>
                <a:latin typeface="ＭＳ Ｐゴシック" pitchFamily="50" charset="-128"/>
              </a:rPr>
              <a:t>誤差の分類</a:t>
            </a:r>
            <a:endParaRPr lang="ja-JP" altLang="ja-JP" sz="4000" dirty="0">
              <a:solidFill>
                <a:schemeClr val="tx2">
                  <a:lumMod val="75000"/>
                </a:schemeClr>
              </a:solidFill>
              <a:latin typeface="ＭＳ Ｐゴシック" pitchFamily="50" charset="-128"/>
            </a:endParaRPr>
          </a:p>
        </p:txBody>
      </p:sp>
      <p:sp>
        <p:nvSpPr>
          <p:cNvPr id="37891" name="Rectangle 3">
            <a:extLst>
              <a:ext uri="{FF2B5EF4-FFF2-40B4-BE49-F238E27FC236}">
                <a16:creationId xmlns:a16="http://schemas.microsoft.com/office/drawing/2014/main" id="{7BA311C6-F40C-4C23-AA91-7363EBD9BC45}"/>
              </a:ext>
            </a:extLst>
          </p:cNvPr>
          <p:cNvSpPr>
            <a:spLocks noGrp="1" noChangeArrowheads="1"/>
          </p:cNvSpPr>
          <p:nvPr>
            <p:ph type="body" idx="4294967295"/>
          </p:nvPr>
        </p:nvSpPr>
        <p:spPr>
          <a:xfrm>
            <a:off x="252413" y="2032000"/>
            <a:ext cx="8691562" cy="4065588"/>
          </a:xfrm>
        </p:spPr>
        <p:txBody>
          <a:bodyPr/>
          <a:lstStyle/>
          <a:p>
            <a:pPr eaLnBrk="1" hangingPunct="1">
              <a:buFont typeface="Wingdings" panose="05000000000000000000" pitchFamily="2" charset="2"/>
              <a:buNone/>
              <a:defRPr/>
            </a:pPr>
            <a:r>
              <a:rPr lang="ja-JP" altLang="en-US" sz="3323" dirty="0">
                <a:latin typeface="ＭＳ Ｐゴシック" panose="020B0600070205080204" pitchFamily="50" charset="-128"/>
              </a:rPr>
              <a:t>１ カバレッジ誤差：母集団と標本抽出名簿の差異</a:t>
            </a:r>
            <a:endParaRPr lang="en-US" altLang="ja-JP" sz="3323" dirty="0">
              <a:latin typeface="ＭＳ Ｐゴシック" panose="020B0600070205080204" pitchFamily="50" charset="-128"/>
            </a:endParaRPr>
          </a:p>
          <a:p>
            <a:pPr eaLnBrk="1" hangingPunct="1">
              <a:buFont typeface="Wingdings" panose="05000000000000000000" pitchFamily="2" charset="2"/>
              <a:buNone/>
              <a:defRPr/>
            </a:pPr>
            <a:r>
              <a:rPr lang="ja-JP" altLang="en-US" sz="3323" dirty="0">
                <a:latin typeface="ＭＳ Ｐゴシック" panose="020B0600070205080204" pitchFamily="50" charset="-128"/>
              </a:rPr>
              <a:t>２ 標本誤差：抽出調査（ばらつきの大小）</a:t>
            </a:r>
            <a:endParaRPr lang="en-US" altLang="ja-JP" sz="3323" dirty="0">
              <a:latin typeface="ＭＳ Ｐゴシック" panose="020B0600070205080204" pitchFamily="50" charset="-128"/>
            </a:endParaRPr>
          </a:p>
          <a:p>
            <a:pPr eaLnBrk="1" hangingPunct="1">
              <a:buFont typeface="Wingdings" panose="05000000000000000000" pitchFamily="2" charset="2"/>
              <a:buNone/>
              <a:defRPr/>
            </a:pPr>
            <a:r>
              <a:rPr lang="ja-JP" altLang="en-US" sz="3323" dirty="0">
                <a:latin typeface="ＭＳ Ｐゴシック" panose="020B0600070205080204" pitchFamily="50" charset="-128"/>
              </a:rPr>
              <a:t>３ 非回答誤差：未提出、未記入</a:t>
            </a:r>
            <a:endParaRPr lang="en-US" altLang="ja-JP" sz="3323" dirty="0">
              <a:latin typeface="ＭＳ Ｐゴシック" panose="020B0600070205080204" pitchFamily="50" charset="-128"/>
            </a:endParaRPr>
          </a:p>
          <a:p>
            <a:pPr eaLnBrk="1" hangingPunct="1">
              <a:buFont typeface="Wingdings" panose="05000000000000000000" pitchFamily="2" charset="2"/>
              <a:buNone/>
              <a:defRPr/>
            </a:pPr>
            <a:r>
              <a:rPr lang="ja-JP" altLang="en-US" sz="3323" dirty="0">
                <a:latin typeface="ＭＳ Ｐゴシック" panose="020B0600070205080204" pitchFamily="50" charset="-128"/>
              </a:rPr>
              <a:t>４ 測定誤差：誤回答、虚偽回答、回答誘導</a:t>
            </a:r>
            <a:endParaRPr lang="en-US" altLang="ja-JP" sz="3323" dirty="0">
              <a:latin typeface="ＭＳ Ｐゴシック" panose="020B0600070205080204" pitchFamily="50" charset="-128"/>
            </a:endParaRPr>
          </a:p>
          <a:p>
            <a:pPr eaLnBrk="1" hangingPunct="1">
              <a:buFont typeface="Wingdings" panose="05000000000000000000" pitchFamily="2" charset="2"/>
              <a:buNone/>
              <a:defRPr/>
            </a:pPr>
            <a:r>
              <a:rPr lang="ja-JP" altLang="en-US" sz="3323" dirty="0">
                <a:latin typeface="ＭＳ Ｐゴシック" panose="020B0600070205080204" pitchFamily="50" charset="-128"/>
              </a:rPr>
              <a:t>５ 集計誤差：入力ミス、未回答項目自動修正等</a:t>
            </a:r>
            <a:endParaRPr lang="en-US" altLang="ja-JP" sz="3323" dirty="0">
              <a:latin typeface="ＭＳ Ｐゴシック" panose="020B0600070205080204" pitchFamily="50" charset="-128"/>
            </a:endParaRPr>
          </a:p>
          <a:p>
            <a:pPr eaLnBrk="1" hangingPunct="1">
              <a:buFont typeface="Wingdings" panose="05000000000000000000" pitchFamily="2" charset="2"/>
              <a:buNone/>
              <a:defRPr/>
            </a:pPr>
            <a:endParaRPr lang="ja-JP" altLang="en-US" dirty="0">
              <a:latin typeface="ＭＳ Ｐゴシック" panose="020B0600070205080204" pitchFamily="50" charset="-128"/>
            </a:endParaRPr>
          </a:p>
        </p:txBody>
      </p:sp>
      <p:sp>
        <p:nvSpPr>
          <p:cNvPr id="2" name="スライド番号プレースホルダー 1">
            <a:extLst>
              <a:ext uri="{FF2B5EF4-FFF2-40B4-BE49-F238E27FC236}">
                <a16:creationId xmlns:a16="http://schemas.microsoft.com/office/drawing/2014/main" id="{4B0E3906-3938-405F-99B1-0E0583F77A17}"/>
              </a:ext>
            </a:extLst>
          </p:cNvPr>
          <p:cNvSpPr>
            <a:spLocks noGrp="1"/>
          </p:cNvSpPr>
          <p:nvPr>
            <p:ph type="sldNum" sz="quarter" idx="12"/>
          </p:nvPr>
        </p:nvSpPr>
        <p:spPr/>
        <p:txBody>
          <a:bodyPr/>
          <a:lstStyle/>
          <a:p>
            <a:fld id="{F5264473-429C-4ECD-B93F-631579930F52}" type="slidenum">
              <a:rPr lang="ja-JP" altLang="en-US" smtClean="0"/>
              <a:pPr/>
              <a:t>29</a:t>
            </a:fld>
            <a:endParaRPr lang="en-US" altLang="ja-JP"/>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198F070B-D382-4FA5-BB95-317799D6FEFB}"/>
              </a:ext>
            </a:extLst>
          </p:cNvPr>
          <p:cNvSpPr>
            <a:spLocks noGrp="1" noChangeArrowheads="1"/>
          </p:cNvSpPr>
          <p:nvPr>
            <p:ph type="title"/>
          </p:nvPr>
        </p:nvSpPr>
        <p:spPr/>
        <p:txBody>
          <a:bodyPr lIns="84992" tIns="42497" rIns="84992" bIns="42497"/>
          <a:lstStyle/>
          <a:p>
            <a:pPr eaLnBrk="1" hangingPunct="1">
              <a:defRPr/>
            </a:pPr>
            <a:r>
              <a:rPr lang="ja-JP" altLang="en-US" sz="4000" dirty="0">
                <a:solidFill>
                  <a:schemeClr val="tx1"/>
                </a:solidFill>
                <a:latin typeface="+mn-ea"/>
                <a:ea typeface="+mn-ea"/>
              </a:rPr>
              <a:t>１ 統計調査の方法</a:t>
            </a:r>
            <a:br>
              <a:rPr lang="en-US" altLang="ja-JP" sz="4000" dirty="0">
                <a:solidFill>
                  <a:schemeClr val="tx1"/>
                </a:solidFill>
                <a:latin typeface="+mn-ea"/>
                <a:ea typeface="+mn-ea"/>
              </a:rPr>
            </a:br>
            <a:r>
              <a:rPr lang="ja-JP" altLang="en-US" sz="4000" dirty="0">
                <a:solidFill>
                  <a:schemeClr val="tx1"/>
                </a:solidFill>
                <a:latin typeface="+mn-ea"/>
                <a:ea typeface="+mn-ea"/>
              </a:rPr>
              <a:t>　　</a:t>
            </a:r>
            <a:r>
              <a:rPr lang="ja-JP" altLang="en-US" sz="3600" dirty="0">
                <a:solidFill>
                  <a:schemeClr val="tx1"/>
                </a:solidFill>
                <a:latin typeface="+mn-ea"/>
                <a:ea typeface="+mn-ea"/>
              </a:rPr>
              <a:t>調査企画のポイント</a:t>
            </a:r>
            <a:endParaRPr lang="ja-JP" altLang="ja-JP" sz="3600" dirty="0">
              <a:solidFill>
                <a:schemeClr val="tx1"/>
              </a:solidFill>
              <a:latin typeface="+mn-ea"/>
              <a:ea typeface="+mn-ea"/>
            </a:endParaRPr>
          </a:p>
        </p:txBody>
      </p:sp>
      <p:sp>
        <p:nvSpPr>
          <p:cNvPr id="8195" name="Rectangle 3">
            <a:extLst>
              <a:ext uri="{FF2B5EF4-FFF2-40B4-BE49-F238E27FC236}">
                <a16:creationId xmlns:a16="http://schemas.microsoft.com/office/drawing/2014/main" id="{77A34919-2BB0-4F42-9F6E-13953744D1D8}"/>
              </a:ext>
            </a:extLst>
          </p:cNvPr>
          <p:cNvSpPr>
            <a:spLocks noGrp="1" noChangeArrowheads="1"/>
          </p:cNvSpPr>
          <p:nvPr>
            <p:ph type="body" idx="1"/>
          </p:nvPr>
        </p:nvSpPr>
        <p:spPr>
          <a:xfrm>
            <a:off x="539750" y="2125663"/>
            <a:ext cx="8415338" cy="3798887"/>
          </a:xfrm>
        </p:spPr>
        <p:txBody>
          <a:bodyPr lIns="84992" tIns="42497" rIns="84992" bIns="42497"/>
          <a:lstStyle/>
          <a:p>
            <a:pPr marL="750296" indent="-750296" eaLnBrk="1" hangingPunct="1">
              <a:buFont typeface="Wingdings" panose="05000000000000000000" pitchFamily="2" charset="2"/>
              <a:buNone/>
              <a:defRPr/>
            </a:pPr>
            <a:r>
              <a:rPr lang="ja-JP" altLang="en-US" sz="3692" dirty="0">
                <a:latin typeface="+mn-ea"/>
              </a:rPr>
              <a:t>・</a:t>
            </a:r>
            <a:r>
              <a:rPr lang="ja-JP" altLang="en-US" sz="3323" dirty="0">
                <a:latin typeface="+mn-ea"/>
              </a:rPr>
              <a:t>調査目的は何か</a:t>
            </a:r>
          </a:p>
          <a:p>
            <a:pPr marL="750296" indent="-750296" eaLnBrk="1" hangingPunct="1">
              <a:buFont typeface="Wingdings" panose="05000000000000000000" pitchFamily="2" charset="2"/>
              <a:buNone/>
              <a:defRPr/>
            </a:pPr>
            <a:r>
              <a:rPr lang="ja-JP" altLang="en-US" sz="3323" dirty="0">
                <a:latin typeface="+mn-ea"/>
              </a:rPr>
              <a:t>　何のために、何を調査し、どのような結果を出すか（仮説を立てる）</a:t>
            </a:r>
            <a:endParaRPr lang="en-US" altLang="ja-JP" sz="3323" dirty="0">
              <a:latin typeface="+mn-ea"/>
            </a:endParaRPr>
          </a:p>
          <a:p>
            <a:pPr marL="750296" indent="-750296" eaLnBrk="1" hangingPunct="1">
              <a:buFont typeface="Wingdings" panose="05000000000000000000" pitchFamily="2" charset="2"/>
              <a:buNone/>
              <a:defRPr/>
            </a:pPr>
            <a:r>
              <a:rPr lang="ja-JP" altLang="en-US" sz="3323" dirty="0">
                <a:latin typeface="+mn-ea"/>
              </a:rPr>
              <a:t>・属性、地域、時間をどうするか</a:t>
            </a:r>
          </a:p>
          <a:p>
            <a:pPr marL="750296" indent="-750296" eaLnBrk="1" hangingPunct="1">
              <a:buFont typeface="Wingdings" panose="05000000000000000000" pitchFamily="2" charset="2"/>
              <a:buNone/>
              <a:defRPr/>
            </a:pPr>
            <a:r>
              <a:rPr lang="ja-JP" altLang="en-US" sz="3323" dirty="0">
                <a:latin typeface="+mn-ea"/>
              </a:rPr>
              <a:t>　いつ存在する対象か（調査基準日）</a:t>
            </a:r>
            <a:endParaRPr lang="en-US" altLang="ja-JP" sz="3323" dirty="0">
              <a:latin typeface="+mn-ea"/>
            </a:endParaRPr>
          </a:p>
          <a:p>
            <a:pPr marL="750296" indent="-750296" eaLnBrk="1" hangingPunct="1">
              <a:buFont typeface="Wingdings" panose="05000000000000000000" pitchFamily="2" charset="2"/>
              <a:buNone/>
              <a:defRPr/>
            </a:pPr>
            <a:r>
              <a:rPr lang="ja-JP" altLang="en-US" sz="3323" dirty="0">
                <a:latin typeface="+mn-ea"/>
              </a:rPr>
              <a:t>　いつのデータか（調査対象期間）</a:t>
            </a:r>
            <a:endParaRPr lang="en-US" altLang="ja-JP" sz="3323" dirty="0">
              <a:latin typeface="+mn-ea"/>
            </a:endParaRPr>
          </a:p>
          <a:p>
            <a:pPr marL="750296" indent="-750296" eaLnBrk="1" hangingPunct="1">
              <a:buFont typeface="Wingdings" panose="05000000000000000000" pitchFamily="2" charset="2"/>
              <a:buNone/>
              <a:defRPr/>
            </a:pPr>
            <a:r>
              <a:rPr lang="ja-JP" altLang="en-US" sz="3323" dirty="0">
                <a:latin typeface="+mn-ea"/>
              </a:rPr>
              <a:t>　いつ調査を行うか（実施時期・期間）</a:t>
            </a:r>
          </a:p>
          <a:p>
            <a:pPr marL="750296" indent="-750296" eaLnBrk="1" hangingPunct="1">
              <a:buFont typeface="Wingdings" panose="05000000000000000000" pitchFamily="2" charset="2"/>
              <a:buNone/>
              <a:defRPr/>
            </a:pPr>
            <a:r>
              <a:rPr lang="ja-JP" altLang="en-US" sz="3692" dirty="0">
                <a:latin typeface="+mn-ea"/>
              </a:rPr>
              <a:t>　</a:t>
            </a:r>
            <a:endParaRPr lang="ja-JP" altLang="ja-JP" dirty="0">
              <a:latin typeface="+mn-ea"/>
            </a:endParaRPr>
          </a:p>
        </p:txBody>
      </p:sp>
      <p:sp>
        <p:nvSpPr>
          <p:cNvPr id="2" name="スライド番号プレースホルダー 1">
            <a:extLst>
              <a:ext uri="{FF2B5EF4-FFF2-40B4-BE49-F238E27FC236}">
                <a16:creationId xmlns:a16="http://schemas.microsoft.com/office/drawing/2014/main" id="{E0A5F7B9-128D-4FEF-9D35-2EAB638FB065}"/>
              </a:ext>
            </a:extLst>
          </p:cNvPr>
          <p:cNvSpPr>
            <a:spLocks noGrp="1"/>
          </p:cNvSpPr>
          <p:nvPr>
            <p:ph type="sldNum" sz="quarter" idx="12"/>
          </p:nvPr>
        </p:nvSpPr>
        <p:spPr/>
        <p:txBody>
          <a:bodyPr/>
          <a:lstStyle/>
          <a:p>
            <a:fld id="{30E603D2-EBAF-4203-8666-F3A49BFE91DF}" type="slidenum">
              <a:rPr lang="ja-JP" altLang="en-US" smtClean="0"/>
              <a:pPr/>
              <a:t>3</a:t>
            </a:fld>
            <a:endParaRPr lang="en-US" altLang="ja-JP"/>
          </a:p>
        </p:txBody>
      </p:sp>
    </p:spTree>
    <p:extLst>
      <p:ext uri="{BB962C8B-B14F-4D97-AF65-F5344CB8AC3E}">
        <p14:creationId xmlns:p14="http://schemas.microsoft.com/office/powerpoint/2010/main" val="4078645855"/>
      </p:ext>
    </p:extLst>
  </p:cSld>
  <p:clrMapOvr>
    <a:masterClrMapping/>
  </p:clrMapOvr>
  <p:transition spd="med">
    <p:wipe dir="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E4283ABB-2A01-40D7-91D9-660C8FCC5AC9}"/>
              </a:ext>
            </a:extLst>
          </p:cNvPr>
          <p:cNvSpPr>
            <a:spLocks noGrp="1" noChangeArrowheads="1"/>
          </p:cNvSpPr>
          <p:nvPr>
            <p:ph type="title"/>
          </p:nvPr>
        </p:nvSpPr>
        <p:spPr/>
        <p:txBody>
          <a:bodyPr/>
          <a:lstStyle/>
          <a:p>
            <a:pPr eaLnBrk="1" hangingPunct="1">
              <a:defRPr/>
            </a:pPr>
            <a:r>
              <a:rPr lang="ja-JP" altLang="en-US" sz="3692" dirty="0">
                <a:solidFill>
                  <a:schemeClr val="tx1"/>
                </a:solidFill>
                <a:latin typeface="+mn-ea"/>
                <a:ea typeface="+mn-ea"/>
              </a:rPr>
              <a:t>標本抽出法</a:t>
            </a:r>
            <a:br>
              <a:rPr lang="en-US" altLang="ja-JP" sz="3692" dirty="0">
                <a:solidFill>
                  <a:schemeClr val="tx1"/>
                </a:solidFill>
                <a:latin typeface="+mn-ea"/>
                <a:ea typeface="+mn-ea"/>
              </a:rPr>
            </a:br>
            <a:r>
              <a:rPr lang="ja-JP" altLang="en-US" sz="3600" dirty="0">
                <a:solidFill>
                  <a:schemeClr val="tx1"/>
                </a:solidFill>
                <a:latin typeface="+mn-ea"/>
                <a:ea typeface="+mn-ea"/>
              </a:rPr>
              <a:t>無作為抽出法と有意抽出法の概要</a:t>
            </a:r>
            <a:endParaRPr lang="ja-JP" altLang="ja-JP" sz="3600" dirty="0">
              <a:solidFill>
                <a:schemeClr val="tx1"/>
              </a:solidFill>
              <a:latin typeface="+mn-ea"/>
              <a:ea typeface="+mn-ea"/>
            </a:endParaRPr>
          </a:p>
        </p:txBody>
      </p:sp>
      <p:sp>
        <p:nvSpPr>
          <p:cNvPr id="90115" name="Rectangle 3">
            <a:extLst>
              <a:ext uri="{FF2B5EF4-FFF2-40B4-BE49-F238E27FC236}">
                <a16:creationId xmlns:a16="http://schemas.microsoft.com/office/drawing/2014/main" id="{BD9F6151-BDB5-49C7-8D6E-388EA3454529}"/>
              </a:ext>
            </a:extLst>
          </p:cNvPr>
          <p:cNvSpPr>
            <a:spLocks noGrp="1" noChangeArrowheads="1"/>
          </p:cNvSpPr>
          <p:nvPr>
            <p:ph type="body" idx="1"/>
          </p:nvPr>
        </p:nvSpPr>
        <p:spPr>
          <a:xfrm>
            <a:off x="184150" y="2032000"/>
            <a:ext cx="8959850" cy="3892550"/>
          </a:xfrm>
        </p:spPr>
        <p:txBody>
          <a:bodyPr/>
          <a:lstStyle/>
          <a:p>
            <a:pPr eaLnBrk="1" hangingPunct="1">
              <a:buFont typeface="Wingdings" panose="05000000000000000000" pitchFamily="2" charset="2"/>
              <a:buNone/>
              <a:defRPr/>
            </a:pPr>
            <a:r>
              <a:rPr lang="ja-JP" altLang="en-US" sz="3323" dirty="0">
                <a:latin typeface="+mn-ea"/>
              </a:rPr>
              <a:t>・無作為抽出法</a:t>
            </a:r>
            <a:endParaRPr lang="en-US" altLang="ja-JP" sz="3323" dirty="0">
              <a:latin typeface="+mn-ea"/>
            </a:endParaRPr>
          </a:p>
          <a:p>
            <a:pPr eaLnBrk="1" hangingPunct="1">
              <a:buFont typeface="Wingdings" panose="05000000000000000000" pitchFamily="2" charset="2"/>
              <a:buNone/>
              <a:defRPr/>
            </a:pPr>
            <a:r>
              <a:rPr lang="ja-JP" altLang="en-US" sz="3323" dirty="0">
                <a:latin typeface="+mn-ea"/>
              </a:rPr>
              <a:t>　どの抽出単位が抽出される確率も等しいような抽出法</a:t>
            </a:r>
            <a:endParaRPr lang="en-US" altLang="ja-JP" sz="3323" dirty="0">
              <a:latin typeface="+mn-ea"/>
            </a:endParaRPr>
          </a:p>
          <a:p>
            <a:pPr eaLnBrk="1" hangingPunct="1">
              <a:buFont typeface="Wingdings" panose="05000000000000000000" pitchFamily="2" charset="2"/>
              <a:buNone/>
              <a:defRPr/>
            </a:pPr>
            <a:r>
              <a:rPr lang="ja-JP" altLang="en-US" sz="3323" dirty="0">
                <a:latin typeface="+mn-ea"/>
              </a:rPr>
              <a:t>・有意抽出法</a:t>
            </a:r>
            <a:endParaRPr lang="en-US" altLang="ja-JP" sz="3323" dirty="0">
              <a:latin typeface="+mn-ea"/>
            </a:endParaRPr>
          </a:p>
          <a:p>
            <a:pPr eaLnBrk="1" hangingPunct="1">
              <a:buFont typeface="Wingdings" panose="05000000000000000000" pitchFamily="2" charset="2"/>
              <a:buNone/>
              <a:defRPr/>
            </a:pPr>
            <a:r>
              <a:rPr lang="ja-JP" altLang="en-US" dirty="0">
                <a:latin typeface="+mn-ea"/>
              </a:rPr>
              <a:t>　調査企画者が知識、経験等により代表的であるするものを有意の方法で抽出する方法</a:t>
            </a:r>
            <a:endParaRPr lang="en-US" altLang="ja-JP" dirty="0">
              <a:latin typeface="+mn-ea"/>
            </a:endParaRPr>
          </a:p>
          <a:p>
            <a:pPr eaLnBrk="1" hangingPunct="1">
              <a:buFont typeface="Wingdings" panose="05000000000000000000" pitchFamily="2" charset="2"/>
              <a:buNone/>
              <a:defRPr/>
            </a:pPr>
            <a:r>
              <a:rPr lang="ja-JP" altLang="en-US" dirty="0">
                <a:latin typeface="+mn-ea"/>
              </a:rPr>
              <a:t>　</a:t>
            </a:r>
            <a:r>
              <a:rPr lang="en-US" altLang="ja-JP" dirty="0">
                <a:latin typeface="+mn-ea"/>
              </a:rPr>
              <a:t>※</a:t>
            </a:r>
            <a:r>
              <a:rPr lang="ja-JP" altLang="en-US" dirty="0">
                <a:latin typeface="+mn-ea"/>
              </a:rPr>
              <a:t>枠を整えたり、抽出単位を定める必要がある</a:t>
            </a:r>
            <a:endParaRPr lang="en-US" altLang="ja-JP" dirty="0">
              <a:latin typeface="+mn-ea"/>
            </a:endParaRPr>
          </a:p>
          <a:p>
            <a:pPr eaLnBrk="1" hangingPunct="1">
              <a:buFont typeface="Wingdings" panose="05000000000000000000" pitchFamily="2" charset="2"/>
              <a:buNone/>
              <a:defRPr/>
            </a:pPr>
            <a:r>
              <a:rPr lang="ja-JP" altLang="en-US" dirty="0">
                <a:latin typeface="+mn-ea"/>
              </a:rPr>
              <a:t>　</a:t>
            </a:r>
            <a:r>
              <a:rPr lang="en-US" altLang="ja-JP" dirty="0">
                <a:latin typeface="+mn-ea"/>
              </a:rPr>
              <a:t>※</a:t>
            </a:r>
            <a:r>
              <a:rPr lang="ja-JP" altLang="en-US" dirty="0">
                <a:latin typeface="+mn-ea"/>
              </a:rPr>
              <a:t>統計では客観性に重点をおく</a:t>
            </a:r>
            <a:endParaRPr lang="ja-JP" altLang="ja-JP" dirty="0">
              <a:latin typeface="+mn-ea"/>
            </a:endParaRPr>
          </a:p>
        </p:txBody>
      </p:sp>
      <p:sp>
        <p:nvSpPr>
          <p:cNvPr id="2" name="スライド番号プレースホルダー 1">
            <a:extLst>
              <a:ext uri="{FF2B5EF4-FFF2-40B4-BE49-F238E27FC236}">
                <a16:creationId xmlns:a16="http://schemas.microsoft.com/office/drawing/2014/main" id="{EBB536A4-CD4B-4C41-BDAA-7E16FA95960D}"/>
              </a:ext>
            </a:extLst>
          </p:cNvPr>
          <p:cNvSpPr>
            <a:spLocks noGrp="1"/>
          </p:cNvSpPr>
          <p:nvPr>
            <p:ph type="sldNum" sz="quarter" idx="12"/>
          </p:nvPr>
        </p:nvSpPr>
        <p:spPr/>
        <p:txBody>
          <a:bodyPr/>
          <a:lstStyle/>
          <a:p>
            <a:fld id="{30E603D2-EBAF-4203-8666-F3A49BFE91DF}" type="slidenum">
              <a:rPr lang="ja-JP" altLang="en-US" smtClean="0"/>
              <a:pPr/>
              <a:t>30</a:t>
            </a:fld>
            <a:endParaRPr lang="en-US" altLang="ja-JP"/>
          </a:p>
        </p:txBody>
      </p:sp>
    </p:spTree>
    <p:extLst>
      <p:ext uri="{BB962C8B-B14F-4D97-AF65-F5344CB8AC3E}">
        <p14:creationId xmlns:p14="http://schemas.microsoft.com/office/powerpoint/2010/main" val="36474670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D4124EBE-E697-4059-9E99-38A0445725D5}"/>
              </a:ext>
            </a:extLst>
          </p:cNvPr>
          <p:cNvSpPr>
            <a:spLocks noGrp="1" noChangeArrowheads="1"/>
          </p:cNvSpPr>
          <p:nvPr>
            <p:ph type="title"/>
          </p:nvPr>
        </p:nvSpPr>
        <p:spPr/>
        <p:txBody>
          <a:bodyPr/>
          <a:lstStyle/>
          <a:p>
            <a:pPr eaLnBrk="1" hangingPunct="1">
              <a:defRPr/>
            </a:pPr>
            <a:r>
              <a:rPr lang="ja-JP" altLang="en-US" sz="4000" dirty="0">
                <a:solidFill>
                  <a:schemeClr val="tx1"/>
                </a:solidFill>
                <a:latin typeface="+mn-ea"/>
                <a:ea typeface="+mn-ea"/>
              </a:rPr>
              <a:t>系統抽出法の概要</a:t>
            </a:r>
            <a:br>
              <a:rPr lang="en-US" altLang="ja-JP" sz="3692" dirty="0">
                <a:solidFill>
                  <a:schemeClr val="tx1"/>
                </a:solidFill>
                <a:latin typeface="+mn-ea"/>
                <a:ea typeface="+mn-ea"/>
              </a:rPr>
            </a:br>
            <a:r>
              <a:rPr lang="ja-JP" altLang="en-US" sz="3600" dirty="0">
                <a:solidFill>
                  <a:schemeClr val="tx1"/>
                </a:solidFill>
                <a:latin typeface="+mn-ea"/>
                <a:ea typeface="+mn-ea"/>
              </a:rPr>
              <a:t>等間隔抽出法</a:t>
            </a:r>
            <a:endParaRPr lang="ja-JP" altLang="ja-JP" sz="3600" dirty="0">
              <a:solidFill>
                <a:schemeClr val="tx1"/>
              </a:solidFill>
              <a:latin typeface="+mn-ea"/>
              <a:ea typeface="+mn-ea"/>
            </a:endParaRPr>
          </a:p>
        </p:txBody>
      </p:sp>
      <p:sp>
        <p:nvSpPr>
          <p:cNvPr id="90115" name="Rectangle 3">
            <a:extLst>
              <a:ext uri="{FF2B5EF4-FFF2-40B4-BE49-F238E27FC236}">
                <a16:creationId xmlns:a16="http://schemas.microsoft.com/office/drawing/2014/main" id="{E8AE43AE-0FF9-46FC-84E3-CC2608F68921}"/>
              </a:ext>
            </a:extLst>
          </p:cNvPr>
          <p:cNvSpPr>
            <a:spLocks noGrp="1" noChangeArrowheads="1"/>
          </p:cNvSpPr>
          <p:nvPr>
            <p:ph type="body" idx="1"/>
          </p:nvPr>
        </p:nvSpPr>
        <p:spPr>
          <a:xfrm>
            <a:off x="184150" y="2032000"/>
            <a:ext cx="8959850" cy="3892550"/>
          </a:xfrm>
        </p:spPr>
        <p:txBody>
          <a:bodyPr/>
          <a:lstStyle/>
          <a:p>
            <a:pPr eaLnBrk="1" hangingPunct="1">
              <a:buFont typeface="Wingdings" panose="05000000000000000000" pitchFamily="2" charset="2"/>
              <a:buNone/>
              <a:defRPr/>
            </a:pPr>
            <a:r>
              <a:rPr lang="ja-JP" altLang="en-US" dirty="0">
                <a:latin typeface="+mn-ea"/>
              </a:rPr>
              <a:t>・抽出台帳の調査対象の並び順と抽出間隔を工夫することで代表的な標本を抽出できる</a:t>
            </a:r>
            <a:endParaRPr lang="en-US" altLang="ja-JP" dirty="0">
              <a:latin typeface="+mn-ea"/>
            </a:endParaRPr>
          </a:p>
          <a:p>
            <a:pPr eaLnBrk="1" hangingPunct="1">
              <a:buFont typeface="Wingdings" panose="05000000000000000000" pitchFamily="2" charset="2"/>
              <a:buNone/>
              <a:defRPr/>
            </a:pPr>
            <a:r>
              <a:rPr lang="ja-JP" altLang="en-US" dirty="0">
                <a:latin typeface="+mn-ea"/>
              </a:rPr>
              <a:t>・乱数による抽出は</a:t>
            </a:r>
            <a:r>
              <a:rPr lang="en-US" altLang="ja-JP" dirty="0">
                <a:latin typeface="+mn-ea"/>
              </a:rPr>
              <a:t>1</a:t>
            </a:r>
            <a:r>
              <a:rPr lang="ja-JP" altLang="en-US" dirty="0">
                <a:latin typeface="+mn-ea"/>
              </a:rPr>
              <a:t>度（スタート番号、抽出間隔を決めるだけで実施）</a:t>
            </a:r>
            <a:endParaRPr lang="en-US" altLang="ja-JP" dirty="0">
              <a:latin typeface="+mn-ea"/>
            </a:endParaRPr>
          </a:p>
          <a:p>
            <a:pPr eaLnBrk="1" hangingPunct="1">
              <a:buFont typeface="Wingdings" panose="05000000000000000000" pitchFamily="2" charset="2"/>
              <a:buNone/>
              <a:defRPr/>
            </a:pPr>
            <a:r>
              <a:rPr lang="ja-JP" altLang="en-US" dirty="0">
                <a:latin typeface="+mn-ea"/>
              </a:rPr>
              <a:t>・抽出方法が後から容易に確認できる</a:t>
            </a:r>
            <a:endParaRPr lang="en-US" altLang="ja-JP" dirty="0">
              <a:latin typeface="+mn-ea"/>
            </a:endParaRPr>
          </a:p>
          <a:p>
            <a:pPr eaLnBrk="1" hangingPunct="1">
              <a:buFont typeface="Wingdings" panose="05000000000000000000" pitchFamily="2" charset="2"/>
              <a:buNone/>
              <a:defRPr/>
            </a:pPr>
            <a:r>
              <a:rPr lang="en-US" altLang="ja-JP" dirty="0">
                <a:latin typeface="+mn-ea"/>
              </a:rPr>
              <a:t>※</a:t>
            </a:r>
            <a:r>
              <a:rPr lang="ja-JP" altLang="en-US" dirty="0">
                <a:latin typeface="+mn-ea"/>
              </a:rPr>
              <a:t>枠の並び順の周期性の有無を確認する</a:t>
            </a:r>
            <a:endParaRPr lang="en-US" altLang="ja-JP" dirty="0">
              <a:latin typeface="+mn-ea"/>
            </a:endParaRPr>
          </a:p>
          <a:p>
            <a:pPr eaLnBrk="1" hangingPunct="1">
              <a:buFont typeface="Wingdings" panose="05000000000000000000" pitchFamily="2" charset="2"/>
              <a:buNone/>
              <a:defRPr/>
            </a:pPr>
            <a:r>
              <a:rPr lang="ja-JP" altLang="en-US" dirty="0">
                <a:latin typeface="+mn-ea"/>
              </a:rPr>
              <a:t>　　有権者（選挙人名簿）、集合住宅（部屋順）</a:t>
            </a:r>
            <a:endParaRPr lang="ja-JP" altLang="ja-JP" dirty="0">
              <a:latin typeface="+mn-ea"/>
            </a:endParaRPr>
          </a:p>
        </p:txBody>
      </p:sp>
      <p:sp>
        <p:nvSpPr>
          <p:cNvPr id="2" name="スライド番号プレースホルダー 1">
            <a:extLst>
              <a:ext uri="{FF2B5EF4-FFF2-40B4-BE49-F238E27FC236}">
                <a16:creationId xmlns:a16="http://schemas.microsoft.com/office/drawing/2014/main" id="{EBA57250-CBF5-4463-82ED-19C2E5320A34}"/>
              </a:ext>
            </a:extLst>
          </p:cNvPr>
          <p:cNvSpPr>
            <a:spLocks noGrp="1"/>
          </p:cNvSpPr>
          <p:nvPr>
            <p:ph type="sldNum" sz="quarter" idx="12"/>
          </p:nvPr>
        </p:nvSpPr>
        <p:spPr/>
        <p:txBody>
          <a:bodyPr/>
          <a:lstStyle/>
          <a:p>
            <a:fld id="{30E603D2-EBAF-4203-8666-F3A49BFE91DF}" type="slidenum">
              <a:rPr lang="ja-JP" altLang="en-US" smtClean="0"/>
              <a:pPr/>
              <a:t>31</a:t>
            </a:fld>
            <a:endParaRPr lang="en-US" altLang="ja-JP"/>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8E4886BC-0D14-47EB-8665-8C99A672E32E}"/>
              </a:ext>
            </a:extLst>
          </p:cNvPr>
          <p:cNvSpPr>
            <a:spLocks noGrp="1" noChangeArrowheads="1"/>
          </p:cNvSpPr>
          <p:nvPr>
            <p:ph type="title"/>
          </p:nvPr>
        </p:nvSpPr>
        <p:spPr/>
        <p:txBody>
          <a:bodyPr/>
          <a:lstStyle/>
          <a:p>
            <a:pPr eaLnBrk="1" hangingPunct="1"/>
            <a:r>
              <a:rPr lang="ja-JP" altLang="en-US" sz="4000" dirty="0">
                <a:solidFill>
                  <a:schemeClr val="tx1"/>
                </a:solidFill>
                <a:latin typeface="ＭＳ Ｐゴシック" panose="020B0600070205080204" pitchFamily="50" charset="-128"/>
              </a:rPr>
              <a:t>層化抽出法の概要</a:t>
            </a:r>
          </a:p>
        </p:txBody>
      </p:sp>
      <p:sp>
        <p:nvSpPr>
          <p:cNvPr id="35843" name="Rectangle 3">
            <a:extLst>
              <a:ext uri="{FF2B5EF4-FFF2-40B4-BE49-F238E27FC236}">
                <a16:creationId xmlns:a16="http://schemas.microsoft.com/office/drawing/2014/main" id="{77DBE3D9-0C61-4ACC-9549-6B1B625DF8D1}"/>
              </a:ext>
            </a:extLst>
          </p:cNvPr>
          <p:cNvSpPr>
            <a:spLocks noGrp="1" noChangeArrowheads="1"/>
          </p:cNvSpPr>
          <p:nvPr>
            <p:ph type="body" idx="1"/>
          </p:nvPr>
        </p:nvSpPr>
        <p:spPr>
          <a:xfrm>
            <a:off x="650875" y="2017713"/>
            <a:ext cx="8304213" cy="4114800"/>
          </a:xfrm>
        </p:spPr>
        <p:txBody>
          <a:bodyPr/>
          <a:lstStyle/>
          <a:p>
            <a:pPr eaLnBrk="1" hangingPunct="1">
              <a:buFont typeface="Wingdings" panose="05000000000000000000" pitchFamily="2" charset="2"/>
              <a:buNone/>
            </a:pPr>
            <a:r>
              <a:rPr lang="ja-JP" altLang="en-US" dirty="0">
                <a:latin typeface="ＭＳ Ｐゴシック" panose="020B0600070205080204" pitchFamily="50" charset="-128"/>
              </a:rPr>
              <a:t>フレームの抽出単位を一定の基準で層別に分け、層ごとに標本を抽出する方法</a:t>
            </a:r>
          </a:p>
          <a:p>
            <a:pPr eaLnBrk="1" hangingPunct="1">
              <a:buFont typeface="Wingdings" panose="05000000000000000000" pitchFamily="2" charset="2"/>
              <a:buNone/>
            </a:pPr>
            <a:r>
              <a:rPr lang="ja-JP" altLang="en-US" dirty="0">
                <a:latin typeface="ＭＳ Ｐゴシック" panose="020B0600070205080204" pitchFamily="50" charset="-128"/>
              </a:rPr>
              <a:t>例）個人：男女別、職業別、年齢別など</a:t>
            </a:r>
          </a:p>
          <a:p>
            <a:pPr eaLnBrk="1" hangingPunct="1">
              <a:buFont typeface="Wingdings" panose="05000000000000000000" pitchFamily="2" charset="2"/>
              <a:buNone/>
            </a:pPr>
            <a:r>
              <a:rPr lang="ja-JP" altLang="en-US" dirty="0">
                <a:latin typeface="ＭＳ Ｐゴシック" panose="020B0600070205080204" pitchFamily="50" charset="-128"/>
              </a:rPr>
              <a:t>　　都市：人口規模、産業特性など</a:t>
            </a:r>
          </a:p>
          <a:p>
            <a:pPr eaLnBrk="1" hangingPunct="1">
              <a:buFont typeface="Wingdings" panose="05000000000000000000" pitchFamily="2" charset="2"/>
              <a:buNone/>
            </a:pPr>
            <a:r>
              <a:rPr lang="ja-JP" altLang="en-US" dirty="0">
                <a:latin typeface="ＭＳ Ｐゴシック" panose="020B0600070205080204" pitchFamily="50" charset="-128"/>
              </a:rPr>
              <a:t>メリット：精度が比較的高く層間の比較分析に適している</a:t>
            </a:r>
          </a:p>
          <a:p>
            <a:pPr eaLnBrk="1" hangingPunct="1">
              <a:buFont typeface="Wingdings" panose="05000000000000000000" pitchFamily="2" charset="2"/>
              <a:buNone/>
            </a:pPr>
            <a:r>
              <a:rPr lang="ja-JP" altLang="en-US" dirty="0">
                <a:latin typeface="ＭＳ Ｐゴシック" panose="020B0600070205080204" pitchFamily="50" charset="-128"/>
              </a:rPr>
              <a:t>デメリット：層作成に必要な情報が得られるとは限らない</a:t>
            </a:r>
          </a:p>
        </p:txBody>
      </p:sp>
      <p:sp>
        <p:nvSpPr>
          <p:cNvPr id="2" name="スライド番号プレースホルダー 1">
            <a:extLst>
              <a:ext uri="{FF2B5EF4-FFF2-40B4-BE49-F238E27FC236}">
                <a16:creationId xmlns:a16="http://schemas.microsoft.com/office/drawing/2014/main" id="{82C166C9-7235-4D5C-ABBF-9D0EF8AB25A2}"/>
              </a:ext>
            </a:extLst>
          </p:cNvPr>
          <p:cNvSpPr>
            <a:spLocks noGrp="1"/>
          </p:cNvSpPr>
          <p:nvPr>
            <p:ph type="sldNum" sz="quarter" idx="12"/>
          </p:nvPr>
        </p:nvSpPr>
        <p:spPr/>
        <p:txBody>
          <a:bodyPr/>
          <a:lstStyle/>
          <a:p>
            <a:fld id="{30E603D2-EBAF-4203-8666-F3A49BFE91DF}" type="slidenum">
              <a:rPr lang="ja-JP" altLang="en-US" smtClean="0"/>
              <a:pPr/>
              <a:t>32</a:t>
            </a:fld>
            <a:endParaRPr lang="en-US" altLang="ja-JP"/>
          </a:p>
        </p:txBody>
      </p:sp>
    </p:spTree>
    <p:extLst>
      <p:ext uri="{BB962C8B-B14F-4D97-AF65-F5344CB8AC3E}">
        <p14:creationId xmlns:p14="http://schemas.microsoft.com/office/powerpoint/2010/main" val="13114341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1529CFF1-9192-4611-B977-793BB96E6EB4}"/>
              </a:ext>
            </a:extLst>
          </p:cNvPr>
          <p:cNvSpPr>
            <a:spLocks noGrp="1" noChangeArrowheads="1"/>
          </p:cNvSpPr>
          <p:nvPr>
            <p:ph type="title"/>
          </p:nvPr>
        </p:nvSpPr>
        <p:spPr/>
        <p:txBody>
          <a:bodyPr/>
          <a:lstStyle/>
          <a:p>
            <a:pPr eaLnBrk="1" hangingPunct="1">
              <a:defRPr/>
            </a:pPr>
            <a:r>
              <a:rPr lang="ja-JP" altLang="en-US" sz="4000" dirty="0">
                <a:solidFill>
                  <a:schemeClr val="tx1"/>
                </a:solidFill>
                <a:latin typeface="+mn-ea"/>
                <a:ea typeface="+mn-ea"/>
              </a:rPr>
              <a:t>集落抽出法の概要</a:t>
            </a:r>
            <a:endParaRPr lang="ja-JP" altLang="ja-JP" sz="4000" dirty="0">
              <a:solidFill>
                <a:schemeClr val="tx1"/>
              </a:solidFill>
              <a:latin typeface="+mn-ea"/>
              <a:ea typeface="+mn-ea"/>
            </a:endParaRPr>
          </a:p>
        </p:txBody>
      </p:sp>
      <p:sp>
        <p:nvSpPr>
          <p:cNvPr id="90115" name="Rectangle 3">
            <a:extLst>
              <a:ext uri="{FF2B5EF4-FFF2-40B4-BE49-F238E27FC236}">
                <a16:creationId xmlns:a16="http://schemas.microsoft.com/office/drawing/2014/main" id="{28D6717B-B41B-4866-AB81-4E63939FB05D}"/>
              </a:ext>
            </a:extLst>
          </p:cNvPr>
          <p:cNvSpPr>
            <a:spLocks noGrp="1" noChangeArrowheads="1"/>
          </p:cNvSpPr>
          <p:nvPr>
            <p:ph type="body" idx="1"/>
          </p:nvPr>
        </p:nvSpPr>
        <p:spPr>
          <a:xfrm>
            <a:off x="184150" y="2032000"/>
            <a:ext cx="8959850" cy="3892550"/>
          </a:xfrm>
        </p:spPr>
        <p:txBody>
          <a:bodyPr/>
          <a:lstStyle/>
          <a:p>
            <a:pPr eaLnBrk="1" hangingPunct="1">
              <a:buFont typeface="Wingdings" panose="05000000000000000000" pitchFamily="2" charset="2"/>
              <a:buNone/>
              <a:defRPr/>
            </a:pPr>
            <a:r>
              <a:rPr lang="ja-JP" altLang="en-US" dirty="0">
                <a:latin typeface="+mn-ea"/>
              </a:rPr>
              <a:t>・調査対象のグループを単位として抽出</a:t>
            </a:r>
            <a:endParaRPr lang="en-US" altLang="ja-JP" dirty="0">
              <a:latin typeface="+mn-ea"/>
            </a:endParaRPr>
          </a:p>
          <a:p>
            <a:pPr eaLnBrk="1" hangingPunct="1">
              <a:buFont typeface="Wingdings" panose="05000000000000000000" pitchFamily="2" charset="2"/>
              <a:buNone/>
              <a:defRPr/>
            </a:pPr>
            <a:r>
              <a:rPr lang="ja-JP" altLang="en-US" dirty="0">
                <a:latin typeface="+mn-ea"/>
              </a:rPr>
              <a:t>　選ばれたグループに含まれる調査対象全てを標本とする方法</a:t>
            </a:r>
            <a:endParaRPr lang="en-US" altLang="ja-JP" dirty="0">
              <a:latin typeface="+mn-ea"/>
            </a:endParaRPr>
          </a:p>
          <a:p>
            <a:pPr eaLnBrk="1" hangingPunct="1">
              <a:buFont typeface="Wingdings" panose="05000000000000000000" pitchFamily="2" charset="2"/>
              <a:buNone/>
              <a:defRPr/>
            </a:pPr>
            <a:r>
              <a:rPr lang="ja-JP" altLang="en-US" dirty="0">
                <a:latin typeface="+mn-ea"/>
              </a:rPr>
              <a:t>・集落：抽出の単位となるすべてのグループ</a:t>
            </a:r>
            <a:endParaRPr lang="en-US" altLang="ja-JP" dirty="0">
              <a:latin typeface="+mn-ea"/>
            </a:endParaRPr>
          </a:p>
          <a:p>
            <a:pPr eaLnBrk="1" hangingPunct="1">
              <a:buFont typeface="Wingdings" panose="05000000000000000000" pitchFamily="2" charset="2"/>
              <a:buNone/>
              <a:defRPr/>
            </a:pPr>
            <a:r>
              <a:rPr lang="ja-JP" altLang="en-US" dirty="0">
                <a:latin typeface="+mn-ea"/>
              </a:rPr>
              <a:t>　例　中学</a:t>
            </a:r>
            <a:r>
              <a:rPr lang="en-US" altLang="ja-JP" dirty="0">
                <a:latin typeface="+mn-ea"/>
              </a:rPr>
              <a:t>3</a:t>
            </a:r>
            <a:r>
              <a:rPr lang="ja-JP" altLang="en-US" dirty="0">
                <a:latin typeface="+mn-ea"/>
              </a:rPr>
              <a:t>年生：学校サンプル</a:t>
            </a:r>
            <a:endParaRPr lang="en-US" altLang="ja-JP" dirty="0">
              <a:latin typeface="+mn-ea"/>
            </a:endParaRPr>
          </a:p>
          <a:p>
            <a:pPr eaLnBrk="1" hangingPunct="1">
              <a:buFont typeface="Wingdings" panose="05000000000000000000" pitchFamily="2" charset="2"/>
              <a:buNone/>
              <a:defRPr/>
            </a:pPr>
            <a:r>
              <a:rPr lang="ja-JP" altLang="en-US" dirty="0">
                <a:latin typeface="+mn-ea"/>
              </a:rPr>
              <a:t>　　　　病院患者：病院サンプル</a:t>
            </a:r>
            <a:endParaRPr lang="ja-JP" altLang="ja-JP" dirty="0">
              <a:latin typeface="+mn-ea"/>
            </a:endParaRPr>
          </a:p>
        </p:txBody>
      </p:sp>
      <p:sp>
        <p:nvSpPr>
          <p:cNvPr id="2" name="スライド番号プレースホルダー 1">
            <a:extLst>
              <a:ext uri="{FF2B5EF4-FFF2-40B4-BE49-F238E27FC236}">
                <a16:creationId xmlns:a16="http://schemas.microsoft.com/office/drawing/2014/main" id="{FD28D17D-B8C5-4295-98C4-6492203B47AA}"/>
              </a:ext>
            </a:extLst>
          </p:cNvPr>
          <p:cNvSpPr>
            <a:spLocks noGrp="1"/>
          </p:cNvSpPr>
          <p:nvPr>
            <p:ph type="sldNum" sz="quarter" idx="12"/>
          </p:nvPr>
        </p:nvSpPr>
        <p:spPr/>
        <p:txBody>
          <a:bodyPr/>
          <a:lstStyle/>
          <a:p>
            <a:fld id="{30E603D2-EBAF-4203-8666-F3A49BFE91DF}" type="slidenum">
              <a:rPr lang="ja-JP" altLang="en-US" smtClean="0"/>
              <a:pPr/>
              <a:t>33</a:t>
            </a:fld>
            <a:endParaRPr lang="en-US" altLang="ja-JP"/>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a:extLst>
              <a:ext uri="{FF2B5EF4-FFF2-40B4-BE49-F238E27FC236}">
                <a16:creationId xmlns:a16="http://schemas.microsoft.com/office/drawing/2014/main" id="{C692AB74-C85B-4450-9347-70EE144DD8D6}"/>
              </a:ext>
            </a:extLst>
          </p:cNvPr>
          <p:cNvSpPr>
            <a:spLocks noGrp="1" noChangeArrowheads="1"/>
          </p:cNvSpPr>
          <p:nvPr>
            <p:ph type="title"/>
          </p:nvPr>
        </p:nvSpPr>
        <p:spPr>
          <a:xfrm>
            <a:off x="974725" y="331788"/>
            <a:ext cx="7194550" cy="1349375"/>
          </a:xfrm>
        </p:spPr>
        <p:txBody>
          <a:bodyPr/>
          <a:lstStyle/>
          <a:p>
            <a:pPr eaLnBrk="1" hangingPunct="1">
              <a:defRPr/>
            </a:pPr>
            <a:br>
              <a:rPr lang="en-US" altLang="ja-JP" sz="3692" dirty="0"/>
            </a:br>
            <a:br>
              <a:rPr lang="en-US" altLang="ja-JP" sz="3692" dirty="0"/>
            </a:br>
            <a:br>
              <a:rPr lang="en-US" altLang="ja-JP" sz="3692" dirty="0"/>
            </a:br>
            <a:r>
              <a:rPr lang="ja-JP" altLang="en-US" sz="4000" dirty="0"/>
              <a:t>調査データの評価</a:t>
            </a:r>
            <a:br>
              <a:rPr lang="en-US" altLang="ja-JP" sz="3692" dirty="0"/>
            </a:br>
            <a:r>
              <a:rPr lang="ja-JP" altLang="en-US" sz="3323" dirty="0"/>
              <a:t>標本調査の精度評価</a:t>
            </a:r>
            <a:endParaRPr lang="ja-JP" altLang="ja-JP" sz="3323" dirty="0"/>
          </a:p>
        </p:txBody>
      </p:sp>
      <p:sp>
        <p:nvSpPr>
          <p:cNvPr id="113667" name="Rectangle 3">
            <a:extLst>
              <a:ext uri="{FF2B5EF4-FFF2-40B4-BE49-F238E27FC236}">
                <a16:creationId xmlns:a16="http://schemas.microsoft.com/office/drawing/2014/main" id="{06E7387A-39E6-46B8-A801-8A92CF2CB240}"/>
              </a:ext>
            </a:extLst>
          </p:cNvPr>
          <p:cNvSpPr>
            <a:spLocks noGrp="1" noChangeArrowheads="1"/>
          </p:cNvSpPr>
          <p:nvPr>
            <p:ph type="body" idx="1"/>
          </p:nvPr>
        </p:nvSpPr>
        <p:spPr>
          <a:xfrm>
            <a:off x="250825" y="2100263"/>
            <a:ext cx="8696325" cy="2935287"/>
          </a:xfrm>
        </p:spPr>
        <p:txBody>
          <a:bodyPr/>
          <a:lstStyle/>
          <a:p>
            <a:pPr eaLnBrk="1" hangingPunct="1">
              <a:buFont typeface="Wingdings" panose="05000000000000000000" pitchFamily="2" charset="2"/>
              <a:buNone/>
            </a:pPr>
            <a:r>
              <a:rPr lang="ja-JP" altLang="en-US" dirty="0">
                <a:latin typeface="ＭＳ Ｐゴシック" panose="020B0600070205080204" pitchFamily="50" charset="-128"/>
              </a:rPr>
              <a:t>・調査対象の数</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・調査設計で設定された標本の大きさ</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・有効な調査票の回収数（例：売上額記入調査票）</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・回収率</a:t>
            </a:r>
            <a:r>
              <a:rPr lang="en-US" altLang="ja-JP" dirty="0">
                <a:latin typeface="ＭＳ Ｐゴシック" panose="020B0600070205080204" pitchFamily="50" charset="-128"/>
              </a:rPr>
              <a:t>(</a:t>
            </a:r>
            <a:r>
              <a:rPr lang="ja-JP" altLang="en-US" dirty="0">
                <a:latin typeface="ＭＳ Ｐゴシック" panose="020B0600070205080204" pitchFamily="50" charset="-128"/>
              </a:rPr>
              <a:t>目標標本数から推計）</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・標準誤差率（推計値／標準誤差）の掲示</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　標準誤差：推計値の分散の平方根</a:t>
            </a:r>
            <a:endParaRPr lang="en-US" altLang="ja-JP" dirty="0">
              <a:latin typeface="ＭＳ Ｐゴシック" panose="020B0600070205080204" pitchFamily="50" charset="-128"/>
            </a:endParaRPr>
          </a:p>
          <a:p>
            <a:pPr eaLnBrk="1" hangingPunct="1">
              <a:buFont typeface="Wingdings" panose="05000000000000000000" pitchFamily="2" charset="2"/>
              <a:buNone/>
            </a:pPr>
            <a:endParaRPr lang="ja-JP" altLang="ja-JP" dirty="0">
              <a:latin typeface="ＭＳ Ｐゴシック" panose="020B0600070205080204" pitchFamily="50" charset="-128"/>
            </a:endParaRPr>
          </a:p>
        </p:txBody>
      </p:sp>
      <p:sp>
        <p:nvSpPr>
          <p:cNvPr id="2" name="スライド番号プレースホルダー 1">
            <a:extLst>
              <a:ext uri="{FF2B5EF4-FFF2-40B4-BE49-F238E27FC236}">
                <a16:creationId xmlns:a16="http://schemas.microsoft.com/office/drawing/2014/main" id="{A275EDB4-69A6-4FBF-97ED-3D81455E5D70}"/>
              </a:ext>
            </a:extLst>
          </p:cNvPr>
          <p:cNvSpPr>
            <a:spLocks noGrp="1"/>
          </p:cNvSpPr>
          <p:nvPr>
            <p:ph type="sldNum" sz="quarter" idx="12"/>
          </p:nvPr>
        </p:nvSpPr>
        <p:spPr/>
        <p:txBody>
          <a:bodyPr/>
          <a:lstStyle/>
          <a:p>
            <a:fld id="{30E603D2-EBAF-4203-8666-F3A49BFE91DF}" type="slidenum">
              <a:rPr lang="ja-JP" altLang="en-US" smtClean="0"/>
              <a:pPr/>
              <a:t>34</a:t>
            </a:fld>
            <a:endParaRPr lang="en-US" altLang="ja-JP"/>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スライド番号プレースホルダ 5">
            <a:extLst>
              <a:ext uri="{FF2B5EF4-FFF2-40B4-BE49-F238E27FC236}">
                <a16:creationId xmlns:a16="http://schemas.microsoft.com/office/drawing/2014/main" id="{9A2DB5BE-FBEB-49AD-A2A1-0A0C7468646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kumimoji="1" sz="2954">
                <a:solidFill>
                  <a:schemeClr val="tx1"/>
                </a:solidFill>
                <a:latin typeface="Tahoma" panose="020B0604030504040204" pitchFamily="34" charset="0"/>
                <a:ea typeface="ＭＳ Ｐゴシック" panose="020B0600070205080204" pitchFamily="50" charset="-128"/>
              </a:defRPr>
            </a:lvl1pPr>
            <a:lvl2pPr marL="685817" indent="-263776">
              <a:spcBef>
                <a:spcPct val="20000"/>
              </a:spcBef>
              <a:buClr>
                <a:schemeClr val="hlink"/>
              </a:buClr>
              <a:buSzPct val="55000"/>
              <a:buFont typeface="Wingdings" panose="05000000000000000000" pitchFamily="2" charset="2"/>
              <a:buChar char="n"/>
              <a:defRPr kumimoji="1" sz="2585">
                <a:solidFill>
                  <a:schemeClr val="tx1"/>
                </a:solidFill>
                <a:latin typeface="Tahoma" panose="020B0604030504040204" pitchFamily="34" charset="0"/>
                <a:ea typeface="ＭＳ Ｐゴシック" panose="020B0600070205080204" pitchFamily="50" charset="-128"/>
              </a:defRPr>
            </a:lvl2pPr>
            <a:lvl3pPr marL="1055103" indent="-211021">
              <a:spcBef>
                <a:spcPct val="20000"/>
              </a:spcBef>
              <a:buClr>
                <a:schemeClr val="folHlink"/>
              </a:buClr>
              <a:buSzPct val="50000"/>
              <a:buFont typeface="Wingdings" panose="05000000000000000000" pitchFamily="2" charset="2"/>
              <a:buChar char="n"/>
              <a:defRPr kumimoji="1" sz="2215">
                <a:solidFill>
                  <a:schemeClr val="tx1"/>
                </a:solidFill>
                <a:latin typeface="Tahoma" panose="020B0604030504040204" pitchFamily="34" charset="0"/>
                <a:ea typeface="ＭＳ Ｐゴシック" panose="020B0600070205080204" pitchFamily="50" charset="-128"/>
              </a:defRPr>
            </a:lvl3pPr>
            <a:lvl4pPr marL="1477145" indent="-211021">
              <a:spcBef>
                <a:spcPct val="20000"/>
              </a:spcBef>
              <a:buClr>
                <a:schemeClr val="accent2"/>
              </a:buClr>
              <a:buSzPct val="55000"/>
              <a:buFont typeface="Wingdings" panose="05000000000000000000" pitchFamily="2" charset="2"/>
              <a:buChar char="n"/>
              <a:defRPr kumimoji="1" sz="1846">
                <a:solidFill>
                  <a:schemeClr val="tx1"/>
                </a:solidFill>
                <a:latin typeface="Tahoma" panose="020B0604030504040204" pitchFamily="34" charset="0"/>
                <a:ea typeface="ＭＳ Ｐゴシック" panose="020B0600070205080204" pitchFamily="50" charset="-128"/>
              </a:defRPr>
            </a:lvl4pPr>
            <a:lvl5pPr marL="1899186" indent="-211021">
              <a:spcBef>
                <a:spcPct val="20000"/>
              </a:spcBef>
              <a:buClr>
                <a:schemeClr val="accent1"/>
              </a:buClr>
              <a:buSzPct val="50000"/>
              <a:buFont typeface="Wingdings" panose="05000000000000000000" pitchFamily="2" charset="2"/>
              <a:buChar char="n"/>
              <a:defRPr kumimoji="1" sz="1846">
                <a:solidFill>
                  <a:schemeClr val="tx1"/>
                </a:solidFill>
                <a:latin typeface="Tahoma" panose="020B0604030504040204" pitchFamily="34" charset="0"/>
                <a:ea typeface="ＭＳ Ｐゴシック" panose="020B0600070205080204" pitchFamily="50" charset="-128"/>
              </a:defRPr>
            </a:lvl5pPr>
            <a:lvl6pPr marL="2321227" indent="-211021" eaLnBrk="0" fontAlgn="base" hangingPunct="0">
              <a:spcBef>
                <a:spcPct val="20000"/>
              </a:spcBef>
              <a:spcAft>
                <a:spcPct val="0"/>
              </a:spcAft>
              <a:buClr>
                <a:schemeClr val="accent1"/>
              </a:buClr>
              <a:buSzPct val="50000"/>
              <a:buFont typeface="Wingdings" panose="05000000000000000000" pitchFamily="2" charset="2"/>
              <a:buChar char="n"/>
              <a:defRPr kumimoji="1" sz="1846">
                <a:solidFill>
                  <a:schemeClr val="tx1"/>
                </a:solidFill>
                <a:latin typeface="Tahoma" panose="020B0604030504040204" pitchFamily="34" charset="0"/>
                <a:ea typeface="ＭＳ Ｐゴシック" panose="020B0600070205080204" pitchFamily="50" charset="-128"/>
              </a:defRPr>
            </a:lvl6pPr>
            <a:lvl7pPr marL="2743269" indent="-211021" eaLnBrk="0" fontAlgn="base" hangingPunct="0">
              <a:spcBef>
                <a:spcPct val="20000"/>
              </a:spcBef>
              <a:spcAft>
                <a:spcPct val="0"/>
              </a:spcAft>
              <a:buClr>
                <a:schemeClr val="accent1"/>
              </a:buClr>
              <a:buSzPct val="50000"/>
              <a:buFont typeface="Wingdings" panose="05000000000000000000" pitchFamily="2" charset="2"/>
              <a:buChar char="n"/>
              <a:defRPr kumimoji="1" sz="1846">
                <a:solidFill>
                  <a:schemeClr val="tx1"/>
                </a:solidFill>
                <a:latin typeface="Tahoma" panose="020B0604030504040204" pitchFamily="34" charset="0"/>
                <a:ea typeface="ＭＳ Ｐゴシック" panose="020B0600070205080204" pitchFamily="50" charset="-128"/>
              </a:defRPr>
            </a:lvl7pPr>
            <a:lvl8pPr marL="3165310" indent="-211021" eaLnBrk="0" fontAlgn="base" hangingPunct="0">
              <a:spcBef>
                <a:spcPct val="20000"/>
              </a:spcBef>
              <a:spcAft>
                <a:spcPct val="0"/>
              </a:spcAft>
              <a:buClr>
                <a:schemeClr val="accent1"/>
              </a:buClr>
              <a:buSzPct val="50000"/>
              <a:buFont typeface="Wingdings" panose="05000000000000000000" pitchFamily="2" charset="2"/>
              <a:buChar char="n"/>
              <a:defRPr kumimoji="1" sz="1846">
                <a:solidFill>
                  <a:schemeClr val="tx1"/>
                </a:solidFill>
                <a:latin typeface="Tahoma" panose="020B0604030504040204" pitchFamily="34" charset="0"/>
                <a:ea typeface="ＭＳ Ｐゴシック" panose="020B0600070205080204" pitchFamily="50" charset="-128"/>
              </a:defRPr>
            </a:lvl8pPr>
            <a:lvl9pPr marL="3587351" indent="-211021" eaLnBrk="0" fontAlgn="base" hangingPunct="0">
              <a:spcBef>
                <a:spcPct val="20000"/>
              </a:spcBef>
              <a:spcAft>
                <a:spcPct val="0"/>
              </a:spcAft>
              <a:buClr>
                <a:schemeClr val="accent1"/>
              </a:buClr>
              <a:buSzPct val="50000"/>
              <a:buFont typeface="Wingdings" panose="05000000000000000000" pitchFamily="2" charset="2"/>
              <a:buChar char="n"/>
              <a:defRPr kumimoji="1" sz="1846">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fld id="{C12C3029-B0BD-4406-BF14-2684A67DFD87}" type="slidenum">
              <a:rPr kumimoji="0" lang="ja-JP" altLang="en-US" sz="1292"/>
              <a:pPr>
                <a:spcBef>
                  <a:spcPct val="0"/>
                </a:spcBef>
                <a:buClrTx/>
                <a:buSzTx/>
                <a:buFontTx/>
                <a:buNone/>
              </a:pPr>
              <a:t>35</a:t>
            </a:fld>
            <a:endParaRPr kumimoji="0" lang="en-US" altLang="ja-JP" sz="1292"/>
          </a:p>
        </p:txBody>
      </p:sp>
      <p:sp>
        <p:nvSpPr>
          <p:cNvPr id="96259" name="Rectangle 2">
            <a:extLst>
              <a:ext uri="{FF2B5EF4-FFF2-40B4-BE49-F238E27FC236}">
                <a16:creationId xmlns:a16="http://schemas.microsoft.com/office/drawing/2014/main" id="{B6D63154-7B34-4419-8065-EE8D220E4696}"/>
              </a:ext>
            </a:extLst>
          </p:cNvPr>
          <p:cNvSpPr>
            <a:spLocks noGrp="1" noChangeArrowheads="1"/>
          </p:cNvSpPr>
          <p:nvPr>
            <p:ph type="title"/>
          </p:nvPr>
        </p:nvSpPr>
        <p:spPr>
          <a:xfrm>
            <a:off x="916210" y="1422889"/>
            <a:ext cx="7832254" cy="703385"/>
          </a:xfrm>
        </p:spPr>
        <p:txBody>
          <a:bodyPr/>
          <a:lstStyle/>
          <a:p>
            <a:pPr eaLnBrk="1" hangingPunct="1"/>
            <a:r>
              <a:rPr lang="ja-JP" altLang="en-US" sz="4000" dirty="0">
                <a:latin typeface="ＭＳ Ｐゴシック" panose="020B0600070205080204" pitchFamily="50" charset="-128"/>
              </a:rPr>
              <a:t>４ インターネット調査の概要と事例</a:t>
            </a:r>
            <a:br>
              <a:rPr lang="en-US" altLang="ja-JP" sz="3692" dirty="0">
                <a:latin typeface="ＭＳ Ｐゴシック" panose="020B0600070205080204" pitchFamily="50" charset="-128"/>
              </a:rPr>
            </a:br>
            <a:r>
              <a:rPr lang="ja-JP" altLang="en-US" sz="3600" dirty="0">
                <a:latin typeface="ＭＳ Ｐゴシック" panose="020B0600070205080204" pitchFamily="50" charset="-128"/>
              </a:rPr>
              <a:t>調査の流れ</a:t>
            </a:r>
            <a:br>
              <a:rPr lang="en-US" altLang="ja-JP" sz="3692" dirty="0">
                <a:latin typeface="ＭＳ Ｐゴシック" panose="020B0600070205080204" pitchFamily="50" charset="-128"/>
              </a:rPr>
            </a:br>
            <a:r>
              <a:rPr lang="zh-TW" altLang="en-US" sz="2585" dirty="0">
                <a:latin typeface="+mn-ea"/>
                <a:ea typeface="+mn-ea"/>
                <a:hlinkClick r:id="rId3"/>
              </a:rPr>
              <a:t>令和２年国勢調査　回答状況 </a:t>
            </a:r>
            <a:r>
              <a:rPr lang="en-US" altLang="zh-TW" sz="2585" dirty="0">
                <a:latin typeface="+mn-ea"/>
                <a:ea typeface="+mn-ea"/>
                <a:hlinkClick r:id="rId3"/>
              </a:rPr>
              <a:t>(stat.go.jp)</a:t>
            </a:r>
            <a:endParaRPr lang="ja-JP" altLang="en-US" sz="2585" dirty="0">
              <a:latin typeface="+mn-ea"/>
              <a:ea typeface="+mn-ea"/>
            </a:endParaRPr>
          </a:p>
        </p:txBody>
      </p:sp>
      <p:sp>
        <p:nvSpPr>
          <p:cNvPr id="96260" name="Rectangle 3">
            <a:extLst>
              <a:ext uri="{FF2B5EF4-FFF2-40B4-BE49-F238E27FC236}">
                <a16:creationId xmlns:a16="http://schemas.microsoft.com/office/drawing/2014/main" id="{70BC427F-6282-4A3D-A63A-1B26F38E6765}"/>
              </a:ext>
            </a:extLst>
          </p:cNvPr>
          <p:cNvSpPr>
            <a:spLocks noGrp="1" noChangeArrowheads="1"/>
          </p:cNvSpPr>
          <p:nvPr>
            <p:ph type="body" idx="1"/>
          </p:nvPr>
        </p:nvSpPr>
        <p:spPr>
          <a:xfrm>
            <a:off x="107505" y="2313270"/>
            <a:ext cx="8839646" cy="3798277"/>
          </a:xfrm>
        </p:spPr>
        <p:txBody>
          <a:bodyPr/>
          <a:lstStyle/>
          <a:p>
            <a:pPr eaLnBrk="1" hangingPunct="1">
              <a:buFont typeface="Wingdings" panose="05000000000000000000" pitchFamily="2" charset="2"/>
              <a:buNone/>
            </a:pPr>
            <a:r>
              <a:rPr lang="ja-JP" altLang="en-US" dirty="0">
                <a:latin typeface="ＭＳ Ｐゴシック" panose="020B0600070205080204" pitchFamily="50" charset="-128"/>
              </a:rPr>
              <a:t>・調査企画者</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　対象者条件の決定　</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　調査票案の作成→調査画面の確認</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・調査実施者</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　対象者（調査モニター等）への依頼</a:t>
            </a:r>
            <a:r>
              <a:rPr lang="ja-JP" altLang="en-US" sz="2800" dirty="0">
                <a:latin typeface="ＭＳ Ｐゴシック" panose="020B0600070205080204" pitchFamily="50" charset="-128"/>
              </a:rPr>
              <a:t>（</a:t>
            </a:r>
            <a:r>
              <a:rPr lang="en-US" altLang="ja-JP" sz="2800" dirty="0">
                <a:latin typeface="ＭＳ Ｐゴシック" panose="020B0600070205080204" pitchFamily="50" charset="-128"/>
              </a:rPr>
              <a:t>PC</a:t>
            </a:r>
            <a:r>
              <a:rPr lang="ja-JP" altLang="en-US" sz="2800" dirty="0">
                <a:latin typeface="ＭＳ Ｐゴシック" panose="020B0600070205080204" pitchFamily="50" charset="-128"/>
              </a:rPr>
              <a:t>、スマホ等）</a:t>
            </a:r>
            <a:endParaRPr lang="en-US" altLang="ja-JP" sz="2800"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　予定した回答件数の回収（インターネット経由）</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　データクリーニング、基本集計、調査コメント作成</a:t>
            </a:r>
          </a:p>
        </p:txBody>
      </p:sp>
    </p:spTree>
    <p:extLst>
      <p:ext uri="{BB962C8B-B14F-4D97-AF65-F5344CB8AC3E}">
        <p14:creationId xmlns:p14="http://schemas.microsoft.com/office/powerpoint/2010/main" val="33424941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a:extLst>
              <a:ext uri="{FF2B5EF4-FFF2-40B4-BE49-F238E27FC236}">
                <a16:creationId xmlns:a16="http://schemas.microsoft.com/office/drawing/2014/main" id="{2AF0137B-01C7-44FF-9D10-4326C3A0CC8C}"/>
              </a:ext>
            </a:extLst>
          </p:cNvPr>
          <p:cNvSpPr>
            <a:spLocks noGrp="1" noChangeArrowheads="1"/>
          </p:cNvSpPr>
          <p:nvPr>
            <p:ph type="title"/>
          </p:nvPr>
        </p:nvSpPr>
        <p:spPr/>
        <p:txBody>
          <a:bodyPr/>
          <a:lstStyle/>
          <a:p>
            <a:pPr eaLnBrk="1" hangingPunct="1">
              <a:defRPr/>
            </a:pPr>
            <a:r>
              <a:rPr lang="en-US" altLang="ja-JP" sz="4000" dirty="0">
                <a:latin typeface="ＭＳ Ｐゴシック" panose="020B0600070205080204" pitchFamily="50" charset="-128"/>
              </a:rPr>
              <a:t>WEB</a:t>
            </a:r>
            <a:r>
              <a:rPr lang="ja-JP" altLang="en-US" sz="4000" dirty="0">
                <a:latin typeface="ＭＳ Ｐゴシック" panose="020B0600070205080204" pitchFamily="50" charset="-128"/>
              </a:rPr>
              <a:t>調査の実施概要</a:t>
            </a:r>
            <a:br>
              <a:rPr lang="ja-JP" altLang="en-US" sz="4000" dirty="0">
                <a:latin typeface="ＭＳ Ｐゴシック" panose="020B0600070205080204" pitchFamily="50" charset="-128"/>
              </a:rPr>
            </a:br>
            <a:r>
              <a:rPr lang="ja-JP" altLang="en-US" sz="3200" dirty="0">
                <a:latin typeface="ＭＳ Ｐゴシック" panose="020B0600070205080204" pitchFamily="50" charset="-128"/>
              </a:rPr>
              <a:t>「神戸マラソン</a:t>
            </a:r>
            <a:r>
              <a:rPr lang="en-US" altLang="ja-JP" sz="3200" dirty="0">
                <a:latin typeface="ＭＳ Ｐゴシック" panose="020B0600070205080204" pitchFamily="50" charset="-128"/>
              </a:rPr>
              <a:t>2023</a:t>
            </a:r>
            <a:r>
              <a:rPr lang="ja-JP" altLang="en-US" sz="3200" dirty="0">
                <a:latin typeface="ＭＳ Ｐゴシック" panose="020B0600070205080204" pitchFamily="50" charset="-128"/>
              </a:rPr>
              <a:t>」の応援・観覧者の動向に関する</a:t>
            </a:r>
            <a:r>
              <a:rPr lang="en-US" altLang="ja-JP" sz="3200" dirty="0">
                <a:latin typeface="ＭＳ Ｐゴシック" panose="020B0600070205080204" pitchFamily="50" charset="-128"/>
              </a:rPr>
              <a:t>WEB</a:t>
            </a:r>
            <a:r>
              <a:rPr lang="ja-JP" altLang="en-US" sz="3200" dirty="0">
                <a:latin typeface="ＭＳ Ｐゴシック" panose="020B0600070205080204" pitchFamily="50" charset="-128"/>
              </a:rPr>
              <a:t>アンケート調査</a:t>
            </a:r>
          </a:p>
        </p:txBody>
      </p:sp>
      <p:sp>
        <p:nvSpPr>
          <p:cNvPr id="105475" name="Rectangle 3">
            <a:extLst>
              <a:ext uri="{FF2B5EF4-FFF2-40B4-BE49-F238E27FC236}">
                <a16:creationId xmlns:a16="http://schemas.microsoft.com/office/drawing/2014/main" id="{C308023A-3904-4590-BE08-4619FEDB3321}"/>
              </a:ext>
            </a:extLst>
          </p:cNvPr>
          <p:cNvSpPr>
            <a:spLocks noGrp="1" noChangeArrowheads="1"/>
          </p:cNvSpPr>
          <p:nvPr>
            <p:ph type="body" idx="1"/>
          </p:nvPr>
        </p:nvSpPr>
        <p:spPr>
          <a:xfrm>
            <a:off x="323529" y="2125663"/>
            <a:ext cx="8631560" cy="3798887"/>
          </a:xfrm>
        </p:spPr>
        <p:txBody>
          <a:bodyPr/>
          <a:lstStyle/>
          <a:p>
            <a:pPr eaLnBrk="1" hangingPunct="1">
              <a:buNone/>
              <a:defRPr/>
            </a:pPr>
            <a:r>
              <a:rPr lang="ja-JP" altLang="en-US" dirty="0">
                <a:latin typeface="ＭＳ Ｐゴシック" panose="020B0600070205080204" pitchFamily="50" charset="-128"/>
              </a:rPr>
              <a:t>実施日　：</a:t>
            </a:r>
            <a:r>
              <a:rPr lang="en-US" altLang="ja-JP" dirty="0">
                <a:latin typeface="ＭＳ Ｐゴシック" panose="020B0600070205080204" pitchFamily="50" charset="-128"/>
              </a:rPr>
              <a:t>2023</a:t>
            </a:r>
            <a:r>
              <a:rPr lang="ja-JP" altLang="en-US" dirty="0">
                <a:latin typeface="ＭＳ Ｐゴシック" panose="020B0600070205080204" pitchFamily="50" charset="-128"/>
              </a:rPr>
              <a:t>年</a:t>
            </a:r>
            <a:r>
              <a:rPr lang="en-US" altLang="ja-JP" dirty="0">
                <a:latin typeface="ＭＳ Ｐゴシック" panose="020B0600070205080204" pitchFamily="50" charset="-128"/>
              </a:rPr>
              <a:t>11</a:t>
            </a:r>
            <a:r>
              <a:rPr lang="ja-JP" altLang="en-US" dirty="0">
                <a:latin typeface="ＭＳ Ｐゴシック" panose="020B0600070205080204" pitchFamily="50" charset="-128"/>
              </a:rPr>
              <a:t>月</a:t>
            </a:r>
            <a:r>
              <a:rPr lang="en-US" altLang="ja-JP" dirty="0">
                <a:latin typeface="ＭＳ Ｐゴシック" panose="020B0600070205080204" pitchFamily="50" charset="-128"/>
              </a:rPr>
              <a:t>19</a:t>
            </a:r>
            <a:r>
              <a:rPr lang="ja-JP" altLang="en-US" dirty="0">
                <a:latin typeface="ＭＳ Ｐゴシック" panose="020B0600070205080204" pitchFamily="50" charset="-128"/>
              </a:rPr>
              <a:t>日（日）　</a:t>
            </a:r>
            <a:r>
              <a:rPr lang="en-US" altLang="ja-JP" dirty="0">
                <a:latin typeface="ＭＳ Ｐゴシック" panose="020B0600070205080204" pitchFamily="50" charset="-128"/>
              </a:rPr>
              <a:t>8:30</a:t>
            </a:r>
            <a:r>
              <a:rPr lang="ja-JP" altLang="en-US" dirty="0">
                <a:latin typeface="ＭＳ Ｐゴシック" panose="020B0600070205080204" pitchFamily="50" charset="-128"/>
              </a:rPr>
              <a:t>～</a:t>
            </a:r>
            <a:r>
              <a:rPr lang="en-US" altLang="ja-JP" dirty="0">
                <a:latin typeface="ＭＳ Ｐゴシック" panose="020B0600070205080204" pitchFamily="50" charset="-128"/>
              </a:rPr>
              <a:t>16:00</a:t>
            </a:r>
            <a:endParaRPr lang="ja-JP" altLang="en-US" dirty="0">
              <a:latin typeface="ＭＳ Ｐゴシック" panose="020B0600070205080204" pitchFamily="50" charset="-128"/>
            </a:endParaRPr>
          </a:p>
          <a:p>
            <a:pPr eaLnBrk="1" hangingPunct="1">
              <a:buNone/>
              <a:defRPr/>
            </a:pPr>
            <a:r>
              <a:rPr lang="ja-JP" altLang="en-US" dirty="0">
                <a:latin typeface="ＭＳ Ｐゴシック" panose="020B0600070205080204" pitchFamily="50" charset="-128"/>
              </a:rPr>
              <a:t>実施場所・対象：神戸マラソンの応援ポイント（</a:t>
            </a:r>
            <a:r>
              <a:rPr lang="en-US" altLang="ja-JP" dirty="0">
                <a:latin typeface="ＭＳ Ｐゴシック" panose="020B0600070205080204" pitchFamily="50" charset="-128"/>
              </a:rPr>
              <a:t>13</a:t>
            </a:r>
            <a:r>
              <a:rPr lang="ja-JP" altLang="en-US" dirty="0">
                <a:latin typeface="ＭＳ Ｐゴシック" panose="020B0600070205080204" pitchFamily="50" charset="-128"/>
              </a:rPr>
              <a:t>地点）の応援・観戦者</a:t>
            </a:r>
          </a:p>
          <a:p>
            <a:pPr eaLnBrk="1" hangingPunct="1">
              <a:buNone/>
              <a:defRPr/>
            </a:pPr>
            <a:r>
              <a:rPr lang="ja-JP" altLang="en-US" dirty="0">
                <a:latin typeface="ＭＳ Ｐゴシック" panose="020B0600070205080204" pitchFamily="50" charset="-128"/>
              </a:rPr>
              <a:t>調査方法： 大会当日、調査員が被調査者に配布したＱＲコードにより、スマートフォンからアクセスした電子調査票等で回答する方法で実施　</a:t>
            </a:r>
            <a:r>
              <a:rPr lang="en-US" altLang="ja-JP" dirty="0">
                <a:latin typeface="ＭＳ Ｐゴシック" panose="020B0600070205080204" pitchFamily="50" charset="-128"/>
              </a:rPr>
              <a:t>※Google </a:t>
            </a:r>
            <a:r>
              <a:rPr lang="ja-JP" altLang="en-US" dirty="0">
                <a:latin typeface="ＭＳ Ｐゴシック" panose="020B0600070205080204" pitchFamily="50" charset="-128"/>
              </a:rPr>
              <a:t>フォームで実施</a:t>
            </a:r>
          </a:p>
          <a:p>
            <a:pPr eaLnBrk="1" hangingPunct="1">
              <a:buNone/>
              <a:defRPr/>
            </a:pPr>
            <a:r>
              <a:rPr lang="ja-JP" altLang="en-US" dirty="0">
                <a:latin typeface="ＭＳ Ｐゴシック" panose="020B0600070205080204" pitchFamily="50" charset="-128"/>
              </a:rPr>
              <a:t>回収標本数　</a:t>
            </a:r>
            <a:r>
              <a:rPr lang="en-US" altLang="ja-JP" dirty="0">
                <a:latin typeface="ＭＳ Ｐゴシック" panose="020B0600070205080204" pitchFamily="50" charset="-128"/>
              </a:rPr>
              <a:t>662</a:t>
            </a:r>
            <a:r>
              <a:rPr lang="ja-JP" altLang="en-US" dirty="0">
                <a:latin typeface="ＭＳ Ｐゴシック" panose="020B0600070205080204" pitchFamily="50" charset="-128"/>
              </a:rPr>
              <a:t>件</a:t>
            </a:r>
          </a:p>
          <a:p>
            <a:pPr eaLnBrk="1" hangingPunct="1">
              <a:buFont typeface="Wingdings" panose="05000000000000000000" pitchFamily="2" charset="2"/>
              <a:buNone/>
              <a:defRPr/>
            </a:pPr>
            <a:endParaRPr lang="ja-JP" altLang="en-US" sz="3323" dirty="0">
              <a:latin typeface="ＭＳ Ｐゴシック" panose="020B0600070205080204" pitchFamily="50" charset="-128"/>
            </a:endParaRPr>
          </a:p>
          <a:p>
            <a:pPr eaLnBrk="1" hangingPunct="1">
              <a:buFont typeface="Wingdings" panose="05000000000000000000" pitchFamily="2" charset="2"/>
              <a:buNone/>
              <a:defRPr/>
            </a:pPr>
            <a:endParaRPr lang="ja-JP" altLang="en-US" sz="3323" dirty="0">
              <a:latin typeface="ＭＳ Ｐゴシック" panose="020B0600070205080204" pitchFamily="50" charset="-128"/>
            </a:endParaRPr>
          </a:p>
        </p:txBody>
      </p:sp>
      <p:sp>
        <p:nvSpPr>
          <p:cNvPr id="2" name="スライド番号プレースホルダー 1">
            <a:extLst>
              <a:ext uri="{FF2B5EF4-FFF2-40B4-BE49-F238E27FC236}">
                <a16:creationId xmlns:a16="http://schemas.microsoft.com/office/drawing/2014/main" id="{51DAB31A-5072-4BE2-8C4C-63716AEF274C}"/>
              </a:ext>
            </a:extLst>
          </p:cNvPr>
          <p:cNvSpPr>
            <a:spLocks noGrp="1"/>
          </p:cNvSpPr>
          <p:nvPr>
            <p:ph type="sldNum" sz="quarter" idx="12"/>
          </p:nvPr>
        </p:nvSpPr>
        <p:spPr/>
        <p:txBody>
          <a:bodyPr/>
          <a:lstStyle/>
          <a:p>
            <a:fld id="{30E603D2-EBAF-4203-8666-F3A49BFE91DF}" type="slidenum">
              <a:rPr lang="ja-JP" altLang="en-US" smtClean="0"/>
              <a:pPr/>
              <a:t>36</a:t>
            </a:fld>
            <a:endParaRPr lang="en-US" altLang="ja-JP"/>
          </a:p>
        </p:txBody>
      </p:sp>
    </p:spTree>
    <p:extLst>
      <p:ext uri="{BB962C8B-B14F-4D97-AF65-F5344CB8AC3E}">
        <p14:creationId xmlns:p14="http://schemas.microsoft.com/office/powerpoint/2010/main" val="4583055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スライド番号プレースホルダ 5">
            <a:extLst>
              <a:ext uri="{FF2B5EF4-FFF2-40B4-BE49-F238E27FC236}">
                <a16:creationId xmlns:a16="http://schemas.microsoft.com/office/drawing/2014/main" id="{9A2DB5BE-FBEB-49AD-A2A1-0A0C7468646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kumimoji="1" sz="2954">
                <a:solidFill>
                  <a:schemeClr val="tx1"/>
                </a:solidFill>
                <a:latin typeface="Tahoma" panose="020B0604030504040204" pitchFamily="34" charset="0"/>
                <a:ea typeface="ＭＳ Ｐゴシック" panose="020B0600070205080204" pitchFamily="50" charset="-128"/>
              </a:defRPr>
            </a:lvl1pPr>
            <a:lvl2pPr marL="685817" indent="-263776">
              <a:spcBef>
                <a:spcPct val="20000"/>
              </a:spcBef>
              <a:buClr>
                <a:schemeClr val="hlink"/>
              </a:buClr>
              <a:buSzPct val="55000"/>
              <a:buFont typeface="Wingdings" panose="05000000000000000000" pitchFamily="2" charset="2"/>
              <a:buChar char="n"/>
              <a:defRPr kumimoji="1" sz="2585">
                <a:solidFill>
                  <a:schemeClr val="tx1"/>
                </a:solidFill>
                <a:latin typeface="Tahoma" panose="020B0604030504040204" pitchFamily="34" charset="0"/>
                <a:ea typeface="ＭＳ Ｐゴシック" panose="020B0600070205080204" pitchFamily="50" charset="-128"/>
              </a:defRPr>
            </a:lvl2pPr>
            <a:lvl3pPr marL="1055103" indent="-211021">
              <a:spcBef>
                <a:spcPct val="20000"/>
              </a:spcBef>
              <a:buClr>
                <a:schemeClr val="folHlink"/>
              </a:buClr>
              <a:buSzPct val="50000"/>
              <a:buFont typeface="Wingdings" panose="05000000000000000000" pitchFamily="2" charset="2"/>
              <a:buChar char="n"/>
              <a:defRPr kumimoji="1" sz="2215">
                <a:solidFill>
                  <a:schemeClr val="tx1"/>
                </a:solidFill>
                <a:latin typeface="Tahoma" panose="020B0604030504040204" pitchFamily="34" charset="0"/>
                <a:ea typeface="ＭＳ Ｐゴシック" panose="020B0600070205080204" pitchFamily="50" charset="-128"/>
              </a:defRPr>
            </a:lvl3pPr>
            <a:lvl4pPr marL="1477145" indent="-211021">
              <a:spcBef>
                <a:spcPct val="20000"/>
              </a:spcBef>
              <a:buClr>
                <a:schemeClr val="accent2"/>
              </a:buClr>
              <a:buSzPct val="55000"/>
              <a:buFont typeface="Wingdings" panose="05000000000000000000" pitchFamily="2" charset="2"/>
              <a:buChar char="n"/>
              <a:defRPr kumimoji="1" sz="1846">
                <a:solidFill>
                  <a:schemeClr val="tx1"/>
                </a:solidFill>
                <a:latin typeface="Tahoma" panose="020B0604030504040204" pitchFamily="34" charset="0"/>
                <a:ea typeface="ＭＳ Ｐゴシック" panose="020B0600070205080204" pitchFamily="50" charset="-128"/>
              </a:defRPr>
            </a:lvl4pPr>
            <a:lvl5pPr marL="1899186" indent="-211021">
              <a:spcBef>
                <a:spcPct val="20000"/>
              </a:spcBef>
              <a:buClr>
                <a:schemeClr val="accent1"/>
              </a:buClr>
              <a:buSzPct val="50000"/>
              <a:buFont typeface="Wingdings" panose="05000000000000000000" pitchFamily="2" charset="2"/>
              <a:buChar char="n"/>
              <a:defRPr kumimoji="1" sz="1846">
                <a:solidFill>
                  <a:schemeClr val="tx1"/>
                </a:solidFill>
                <a:latin typeface="Tahoma" panose="020B0604030504040204" pitchFamily="34" charset="0"/>
                <a:ea typeface="ＭＳ Ｐゴシック" panose="020B0600070205080204" pitchFamily="50" charset="-128"/>
              </a:defRPr>
            </a:lvl5pPr>
            <a:lvl6pPr marL="2321227" indent="-211021" eaLnBrk="0" fontAlgn="base" hangingPunct="0">
              <a:spcBef>
                <a:spcPct val="20000"/>
              </a:spcBef>
              <a:spcAft>
                <a:spcPct val="0"/>
              </a:spcAft>
              <a:buClr>
                <a:schemeClr val="accent1"/>
              </a:buClr>
              <a:buSzPct val="50000"/>
              <a:buFont typeface="Wingdings" panose="05000000000000000000" pitchFamily="2" charset="2"/>
              <a:buChar char="n"/>
              <a:defRPr kumimoji="1" sz="1846">
                <a:solidFill>
                  <a:schemeClr val="tx1"/>
                </a:solidFill>
                <a:latin typeface="Tahoma" panose="020B0604030504040204" pitchFamily="34" charset="0"/>
                <a:ea typeface="ＭＳ Ｐゴシック" panose="020B0600070205080204" pitchFamily="50" charset="-128"/>
              </a:defRPr>
            </a:lvl6pPr>
            <a:lvl7pPr marL="2743269" indent="-211021" eaLnBrk="0" fontAlgn="base" hangingPunct="0">
              <a:spcBef>
                <a:spcPct val="20000"/>
              </a:spcBef>
              <a:spcAft>
                <a:spcPct val="0"/>
              </a:spcAft>
              <a:buClr>
                <a:schemeClr val="accent1"/>
              </a:buClr>
              <a:buSzPct val="50000"/>
              <a:buFont typeface="Wingdings" panose="05000000000000000000" pitchFamily="2" charset="2"/>
              <a:buChar char="n"/>
              <a:defRPr kumimoji="1" sz="1846">
                <a:solidFill>
                  <a:schemeClr val="tx1"/>
                </a:solidFill>
                <a:latin typeface="Tahoma" panose="020B0604030504040204" pitchFamily="34" charset="0"/>
                <a:ea typeface="ＭＳ Ｐゴシック" panose="020B0600070205080204" pitchFamily="50" charset="-128"/>
              </a:defRPr>
            </a:lvl7pPr>
            <a:lvl8pPr marL="3165310" indent="-211021" eaLnBrk="0" fontAlgn="base" hangingPunct="0">
              <a:spcBef>
                <a:spcPct val="20000"/>
              </a:spcBef>
              <a:spcAft>
                <a:spcPct val="0"/>
              </a:spcAft>
              <a:buClr>
                <a:schemeClr val="accent1"/>
              </a:buClr>
              <a:buSzPct val="50000"/>
              <a:buFont typeface="Wingdings" panose="05000000000000000000" pitchFamily="2" charset="2"/>
              <a:buChar char="n"/>
              <a:defRPr kumimoji="1" sz="1846">
                <a:solidFill>
                  <a:schemeClr val="tx1"/>
                </a:solidFill>
                <a:latin typeface="Tahoma" panose="020B0604030504040204" pitchFamily="34" charset="0"/>
                <a:ea typeface="ＭＳ Ｐゴシック" panose="020B0600070205080204" pitchFamily="50" charset="-128"/>
              </a:defRPr>
            </a:lvl8pPr>
            <a:lvl9pPr marL="3587351" indent="-211021" eaLnBrk="0" fontAlgn="base" hangingPunct="0">
              <a:spcBef>
                <a:spcPct val="20000"/>
              </a:spcBef>
              <a:spcAft>
                <a:spcPct val="0"/>
              </a:spcAft>
              <a:buClr>
                <a:schemeClr val="accent1"/>
              </a:buClr>
              <a:buSzPct val="50000"/>
              <a:buFont typeface="Wingdings" panose="05000000000000000000" pitchFamily="2" charset="2"/>
              <a:buChar char="n"/>
              <a:defRPr kumimoji="1" sz="1846">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fld id="{C12C3029-B0BD-4406-BF14-2684A67DFD87}" type="slidenum">
              <a:rPr kumimoji="0" lang="ja-JP" altLang="en-US" sz="1292"/>
              <a:pPr>
                <a:spcBef>
                  <a:spcPct val="0"/>
                </a:spcBef>
                <a:buClrTx/>
                <a:buSzTx/>
                <a:buFontTx/>
                <a:buNone/>
              </a:pPr>
              <a:t>37</a:t>
            </a:fld>
            <a:endParaRPr kumimoji="0" lang="en-US" altLang="ja-JP" sz="1292"/>
          </a:p>
        </p:txBody>
      </p:sp>
      <p:sp>
        <p:nvSpPr>
          <p:cNvPr id="96259" name="Rectangle 2">
            <a:extLst>
              <a:ext uri="{FF2B5EF4-FFF2-40B4-BE49-F238E27FC236}">
                <a16:creationId xmlns:a16="http://schemas.microsoft.com/office/drawing/2014/main" id="{B6D63154-7B34-4419-8065-EE8D220E4696}"/>
              </a:ext>
            </a:extLst>
          </p:cNvPr>
          <p:cNvSpPr>
            <a:spLocks noGrp="1" noChangeArrowheads="1"/>
          </p:cNvSpPr>
          <p:nvPr>
            <p:ph type="title"/>
          </p:nvPr>
        </p:nvSpPr>
        <p:spPr>
          <a:xfrm>
            <a:off x="1115616" y="77481"/>
            <a:ext cx="7445161" cy="703385"/>
          </a:xfrm>
        </p:spPr>
        <p:txBody>
          <a:bodyPr/>
          <a:lstStyle/>
          <a:p>
            <a:pPr eaLnBrk="1" hangingPunct="1"/>
            <a:br>
              <a:rPr lang="en-US" altLang="ja-JP" sz="3692" dirty="0">
                <a:latin typeface="ＭＳ Ｐゴシック" panose="020B0600070205080204" pitchFamily="50" charset="-128"/>
              </a:rPr>
            </a:br>
            <a:r>
              <a:rPr lang="ja-JP" altLang="en-US" sz="3692" dirty="0">
                <a:latin typeface="ＭＳ Ｐゴシック" panose="020B0600070205080204" pitchFamily="50" charset="-128"/>
              </a:rPr>
              <a:t>　</a:t>
            </a:r>
            <a:r>
              <a:rPr lang="ja-JP" altLang="en-US" sz="4000" dirty="0">
                <a:latin typeface="ＭＳ Ｐゴシック" panose="020B0600070205080204" pitchFamily="50" charset="-128"/>
              </a:rPr>
              <a:t>ネット調査の長所と短所</a:t>
            </a:r>
          </a:p>
        </p:txBody>
      </p:sp>
      <p:sp>
        <p:nvSpPr>
          <p:cNvPr id="96260" name="Rectangle 3">
            <a:extLst>
              <a:ext uri="{FF2B5EF4-FFF2-40B4-BE49-F238E27FC236}">
                <a16:creationId xmlns:a16="http://schemas.microsoft.com/office/drawing/2014/main" id="{70BC427F-6282-4A3D-A63A-1B26F38E6765}"/>
              </a:ext>
            </a:extLst>
          </p:cNvPr>
          <p:cNvSpPr>
            <a:spLocks noGrp="1" noChangeArrowheads="1"/>
          </p:cNvSpPr>
          <p:nvPr>
            <p:ph type="body" idx="1"/>
          </p:nvPr>
        </p:nvSpPr>
        <p:spPr>
          <a:xfrm>
            <a:off x="307861" y="780866"/>
            <a:ext cx="8639289" cy="3798277"/>
          </a:xfrm>
        </p:spPr>
        <p:txBody>
          <a:bodyPr/>
          <a:lstStyle/>
          <a:p>
            <a:pPr eaLnBrk="1" hangingPunct="1">
              <a:buFont typeface="Wingdings" panose="05000000000000000000" pitchFamily="2" charset="2"/>
              <a:buNone/>
            </a:pPr>
            <a:r>
              <a:rPr lang="ja-JP" altLang="en-US" dirty="0">
                <a:latin typeface="ＭＳ Ｐゴシック" panose="020B0600070205080204" pitchFamily="50" charset="-128"/>
              </a:rPr>
              <a:t>・長所：迅速に調査結果が得られる</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　</a:t>
            </a:r>
            <a:r>
              <a:rPr lang="ja-JP" altLang="en-US" sz="2800" dirty="0">
                <a:latin typeface="ＭＳ Ｐゴシック" panose="020B0600070205080204" pitchFamily="50" charset="-128"/>
              </a:rPr>
              <a:t>初期投資が必要であるが、安価な費用で実施できる</a:t>
            </a:r>
            <a:endParaRPr lang="en-US" altLang="ja-JP" sz="2800" dirty="0">
              <a:latin typeface="ＭＳ Ｐゴシック" panose="020B0600070205080204" pitchFamily="50" charset="-128"/>
            </a:endParaRPr>
          </a:p>
          <a:p>
            <a:pPr eaLnBrk="1" hangingPunct="1">
              <a:buFont typeface="Wingdings" panose="05000000000000000000" pitchFamily="2" charset="2"/>
              <a:buNone/>
            </a:pPr>
            <a:r>
              <a:rPr lang="ja-JP" altLang="en-US" sz="2800" dirty="0">
                <a:latin typeface="ＭＳ Ｐゴシック" panose="020B0600070205080204" pitchFamily="50" charset="-128"/>
              </a:rPr>
              <a:t>　入力プロセスが省略される</a:t>
            </a:r>
            <a:endParaRPr lang="en-US" altLang="ja-JP" sz="2800" dirty="0">
              <a:latin typeface="ＭＳ Ｐゴシック" panose="020B0600070205080204" pitchFamily="50" charset="-128"/>
            </a:endParaRPr>
          </a:p>
          <a:p>
            <a:pPr eaLnBrk="1" hangingPunct="1">
              <a:buFont typeface="Wingdings" panose="05000000000000000000" pitchFamily="2" charset="2"/>
              <a:buNone/>
            </a:pPr>
            <a:r>
              <a:rPr lang="ja-JP" altLang="en-US" sz="2800" dirty="0">
                <a:latin typeface="ＭＳ Ｐゴシック" panose="020B0600070205080204" pitchFamily="50" charset="-128"/>
              </a:rPr>
              <a:t>　回答の進捗状況を表示できる</a:t>
            </a:r>
            <a:endParaRPr lang="en-US" altLang="ja-JP" sz="2800" dirty="0">
              <a:latin typeface="ＭＳ Ｐゴシック" panose="020B0600070205080204" pitchFamily="50" charset="-128"/>
            </a:endParaRPr>
          </a:p>
          <a:p>
            <a:pPr eaLnBrk="1" hangingPunct="1">
              <a:buFont typeface="Wingdings" panose="05000000000000000000" pitchFamily="2" charset="2"/>
              <a:buNone/>
            </a:pPr>
            <a:r>
              <a:rPr lang="ja-JP" altLang="en-US" sz="2800" dirty="0">
                <a:latin typeface="ＭＳ Ｐゴシック" panose="020B0600070205080204" pitchFamily="50" charset="-128"/>
              </a:rPr>
              <a:t>　自宅パソコンやスマートフォンでも回答できる</a:t>
            </a:r>
            <a:endParaRPr lang="en-US" altLang="ja-JP" sz="2800" dirty="0">
              <a:latin typeface="ＭＳ Ｐゴシック" panose="020B0600070205080204" pitchFamily="50" charset="-128"/>
            </a:endParaRPr>
          </a:p>
          <a:p>
            <a:pPr eaLnBrk="1" hangingPunct="1">
              <a:buFont typeface="Wingdings" panose="05000000000000000000" pitchFamily="2" charset="2"/>
              <a:buNone/>
            </a:pPr>
            <a:r>
              <a:rPr lang="ja-JP" altLang="en-US" sz="2800" dirty="0">
                <a:latin typeface="ＭＳ Ｐゴシック" panose="020B0600070205080204" pitchFamily="50" charset="-128"/>
              </a:rPr>
              <a:t>　自由回答に関する量的な制限が少ない</a:t>
            </a:r>
            <a:endParaRPr lang="en-US" altLang="ja-JP" sz="2800"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・短所：インターネット利用者のみ調査対象</a:t>
            </a:r>
            <a:endParaRPr lang="en-US" altLang="ja-JP" dirty="0">
              <a:latin typeface="ＭＳ Ｐゴシック" panose="020B0600070205080204" pitchFamily="50" charset="-128"/>
            </a:endParaRPr>
          </a:p>
          <a:p>
            <a:pPr eaLnBrk="1" hangingPunct="1">
              <a:buNone/>
            </a:pPr>
            <a:r>
              <a:rPr lang="ja-JP" altLang="en-US" sz="2800" dirty="0">
                <a:latin typeface="ＭＳ Ｐゴシック" panose="020B0600070205080204" pitchFamily="50" charset="-128"/>
              </a:rPr>
              <a:t>・全数調査は困難：情報機器が利用できない対象がある</a:t>
            </a:r>
            <a:endParaRPr lang="en-US" altLang="ja-JP" sz="2800" dirty="0">
              <a:latin typeface="ＭＳ Ｐゴシック" panose="020B0600070205080204" pitchFamily="50" charset="-128"/>
            </a:endParaRPr>
          </a:p>
          <a:p>
            <a:pPr eaLnBrk="1" hangingPunct="1">
              <a:buNone/>
            </a:pPr>
            <a:r>
              <a:rPr lang="ja-JP" altLang="en-US" sz="2800" dirty="0">
                <a:latin typeface="ＭＳ Ｐゴシック" panose="020B0600070205080204" pitchFamily="50" charset="-128"/>
              </a:rPr>
              <a:t>　</a:t>
            </a:r>
            <a:r>
              <a:rPr lang="en-US" altLang="ja-JP" sz="2800" dirty="0">
                <a:latin typeface="ＭＳ Ｐゴシック" panose="020B0600070205080204" pitchFamily="50" charset="-128"/>
              </a:rPr>
              <a:t>※</a:t>
            </a:r>
            <a:r>
              <a:rPr lang="ja-JP" altLang="en-US" sz="2800" dirty="0">
                <a:latin typeface="ＭＳ Ｐゴシック" panose="020B0600070205080204" pitchFamily="50" charset="-128"/>
              </a:rPr>
              <a:t>母集団からの確率抽出ではなく、選定、募集による</a:t>
            </a:r>
            <a:endParaRPr lang="en-US" altLang="ja-JP" sz="2800" dirty="0">
              <a:latin typeface="ＭＳ Ｐゴシック" panose="020B0600070205080204" pitchFamily="50" charset="-128"/>
            </a:endParaRPr>
          </a:p>
          <a:p>
            <a:pPr eaLnBrk="1" hangingPunct="1">
              <a:buNone/>
            </a:pPr>
            <a:r>
              <a:rPr lang="ja-JP" altLang="en-US" sz="2800" dirty="0">
                <a:latin typeface="ＭＳ Ｐゴシック" panose="020B0600070205080204" pitchFamily="50" charset="-128"/>
              </a:rPr>
              <a:t>　　　有意抽出法、割当法に該当</a:t>
            </a:r>
            <a:endParaRPr lang="en-US" altLang="ja-JP" sz="2800" dirty="0">
              <a:latin typeface="ＭＳ Ｐゴシック" panose="020B0600070205080204" pitchFamily="50" charset="-128"/>
            </a:endParaRPr>
          </a:p>
          <a:p>
            <a:pPr eaLnBrk="1" hangingPunct="1">
              <a:buNone/>
            </a:pPr>
            <a:r>
              <a:rPr lang="ja-JP" altLang="en-US" sz="2800" dirty="0">
                <a:latin typeface="ＭＳ Ｐゴシック" panose="020B0600070205080204" pitchFamily="50" charset="-128"/>
              </a:rPr>
              <a:t>・手抜き回答が容易にできる</a:t>
            </a:r>
            <a:r>
              <a:rPr lang="en-US" altLang="ja-JP" sz="2800" dirty="0">
                <a:latin typeface="ＭＳ Ｐゴシック" panose="020B0600070205080204" pitchFamily="50" charset="-128"/>
              </a:rPr>
              <a:t>(</a:t>
            </a:r>
            <a:r>
              <a:rPr lang="ja-JP" altLang="en-US" sz="2800" dirty="0">
                <a:latin typeface="ＭＳ Ｐゴシック" panose="020B0600070205080204" pitchFamily="50" charset="-128"/>
              </a:rPr>
              <a:t>スクリーニングでチェック）</a:t>
            </a:r>
          </a:p>
        </p:txBody>
      </p:sp>
    </p:spTree>
    <p:extLst>
      <p:ext uri="{BB962C8B-B14F-4D97-AF65-F5344CB8AC3E}">
        <p14:creationId xmlns:p14="http://schemas.microsoft.com/office/powerpoint/2010/main" val="17491747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スライド番号プレースホルダ 5">
            <a:extLst>
              <a:ext uri="{FF2B5EF4-FFF2-40B4-BE49-F238E27FC236}">
                <a16:creationId xmlns:a16="http://schemas.microsoft.com/office/drawing/2014/main" id="{9A2DB5BE-FBEB-49AD-A2A1-0A0C7468646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kumimoji="1" sz="2954">
                <a:solidFill>
                  <a:schemeClr val="tx1"/>
                </a:solidFill>
                <a:latin typeface="Tahoma" panose="020B0604030504040204" pitchFamily="34" charset="0"/>
                <a:ea typeface="ＭＳ Ｐゴシック" panose="020B0600070205080204" pitchFamily="50" charset="-128"/>
              </a:defRPr>
            </a:lvl1pPr>
            <a:lvl2pPr marL="685817" indent="-263776">
              <a:spcBef>
                <a:spcPct val="20000"/>
              </a:spcBef>
              <a:buClr>
                <a:schemeClr val="hlink"/>
              </a:buClr>
              <a:buSzPct val="55000"/>
              <a:buFont typeface="Wingdings" panose="05000000000000000000" pitchFamily="2" charset="2"/>
              <a:buChar char="n"/>
              <a:defRPr kumimoji="1" sz="2585">
                <a:solidFill>
                  <a:schemeClr val="tx1"/>
                </a:solidFill>
                <a:latin typeface="Tahoma" panose="020B0604030504040204" pitchFamily="34" charset="0"/>
                <a:ea typeface="ＭＳ Ｐゴシック" panose="020B0600070205080204" pitchFamily="50" charset="-128"/>
              </a:defRPr>
            </a:lvl2pPr>
            <a:lvl3pPr marL="1055103" indent="-211021">
              <a:spcBef>
                <a:spcPct val="20000"/>
              </a:spcBef>
              <a:buClr>
                <a:schemeClr val="folHlink"/>
              </a:buClr>
              <a:buSzPct val="50000"/>
              <a:buFont typeface="Wingdings" panose="05000000000000000000" pitchFamily="2" charset="2"/>
              <a:buChar char="n"/>
              <a:defRPr kumimoji="1" sz="2215">
                <a:solidFill>
                  <a:schemeClr val="tx1"/>
                </a:solidFill>
                <a:latin typeface="Tahoma" panose="020B0604030504040204" pitchFamily="34" charset="0"/>
                <a:ea typeface="ＭＳ Ｐゴシック" panose="020B0600070205080204" pitchFamily="50" charset="-128"/>
              </a:defRPr>
            </a:lvl3pPr>
            <a:lvl4pPr marL="1477145" indent="-211021">
              <a:spcBef>
                <a:spcPct val="20000"/>
              </a:spcBef>
              <a:buClr>
                <a:schemeClr val="accent2"/>
              </a:buClr>
              <a:buSzPct val="55000"/>
              <a:buFont typeface="Wingdings" panose="05000000000000000000" pitchFamily="2" charset="2"/>
              <a:buChar char="n"/>
              <a:defRPr kumimoji="1" sz="1846">
                <a:solidFill>
                  <a:schemeClr val="tx1"/>
                </a:solidFill>
                <a:latin typeface="Tahoma" panose="020B0604030504040204" pitchFamily="34" charset="0"/>
                <a:ea typeface="ＭＳ Ｐゴシック" panose="020B0600070205080204" pitchFamily="50" charset="-128"/>
              </a:defRPr>
            </a:lvl4pPr>
            <a:lvl5pPr marL="1899186" indent="-211021">
              <a:spcBef>
                <a:spcPct val="20000"/>
              </a:spcBef>
              <a:buClr>
                <a:schemeClr val="accent1"/>
              </a:buClr>
              <a:buSzPct val="50000"/>
              <a:buFont typeface="Wingdings" panose="05000000000000000000" pitchFamily="2" charset="2"/>
              <a:buChar char="n"/>
              <a:defRPr kumimoji="1" sz="1846">
                <a:solidFill>
                  <a:schemeClr val="tx1"/>
                </a:solidFill>
                <a:latin typeface="Tahoma" panose="020B0604030504040204" pitchFamily="34" charset="0"/>
                <a:ea typeface="ＭＳ Ｐゴシック" panose="020B0600070205080204" pitchFamily="50" charset="-128"/>
              </a:defRPr>
            </a:lvl5pPr>
            <a:lvl6pPr marL="2321227" indent="-211021" eaLnBrk="0" fontAlgn="base" hangingPunct="0">
              <a:spcBef>
                <a:spcPct val="20000"/>
              </a:spcBef>
              <a:spcAft>
                <a:spcPct val="0"/>
              </a:spcAft>
              <a:buClr>
                <a:schemeClr val="accent1"/>
              </a:buClr>
              <a:buSzPct val="50000"/>
              <a:buFont typeface="Wingdings" panose="05000000000000000000" pitchFamily="2" charset="2"/>
              <a:buChar char="n"/>
              <a:defRPr kumimoji="1" sz="1846">
                <a:solidFill>
                  <a:schemeClr val="tx1"/>
                </a:solidFill>
                <a:latin typeface="Tahoma" panose="020B0604030504040204" pitchFamily="34" charset="0"/>
                <a:ea typeface="ＭＳ Ｐゴシック" panose="020B0600070205080204" pitchFamily="50" charset="-128"/>
              </a:defRPr>
            </a:lvl6pPr>
            <a:lvl7pPr marL="2743269" indent="-211021" eaLnBrk="0" fontAlgn="base" hangingPunct="0">
              <a:spcBef>
                <a:spcPct val="20000"/>
              </a:spcBef>
              <a:spcAft>
                <a:spcPct val="0"/>
              </a:spcAft>
              <a:buClr>
                <a:schemeClr val="accent1"/>
              </a:buClr>
              <a:buSzPct val="50000"/>
              <a:buFont typeface="Wingdings" panose="05000000000000000000" pitchFamily="2" charset="2"/>
              <a:buChar char="n"/>
              <a:defRPr kumimoji="1" sz="1846">
                <a:solidFill>
                  <a:schemeClr val="tx1"/>
                </a:solidFill>
                <a:latin typeface="Tahoma" panose="020B0604030504040204" pitchFamily="34" charset="0"/>
                <a:ea typeface="ＭＳ Ｐゴシック" panose="020B0600070205080204" pitchFamily="50" charset="-128"/>
              </a:defRPr>
            </a:lvl7pPr>
            <a:lvl8pPr marL="3165310" indent="-211021" eaLnBrk="0" fontAlgn="base" hangingPunct="0">
              <a:spcBef>
                <a:spcPct val="20000"/>
              </a:spcBef>
              <a:spcAft>
                <a:spcPct val="0"/>
              </a:spcAft>
              <a:buClr>
                <a:schemeClr val="accent1"/>
              </a:buClr>
              <a:buSzPct val="50000"/>
              <a:buFont typeface="Wingdings" panose="05000000000000000000" pitchFamily="2" charset="2"/>
              <a:buChar char="n"/>
              <a:defRPr kumimoji="1" sz="1846">
                <a:solidFill>
                  <a:schemeClr val="tx1"/>
                </a:solidFill>
                <a:latin typeface="Tahoma" panose="020B0604030504040204" pitchFamily="34" charset="0"/>
                <a:ea typeface="ＭＳ Ｐゴシック" panose="020B0600070205080204" pitchFamily="50" charset="-128"/>
              </a:defRPr>
            </a:lvl8pPr>
            <a:lvl9pPr marL="3587351" indent="-211021" eaLnBrk="0" fontAlgn="base" hangingPunct="0">
              <a:spcBef>
                <a:spcPct val="20000"/>
              </a:spcBef>
              <a:spcAft>
                <a:spcPct val="0"/>
              </a:spcAft>
              <a:buClr>
                <a:schemeClr val="accent1"/>
              </a:buClr>
              <a:buSzPct val="50000"/>
              <a:buFont typeface="Wingdings" panose="05000000000000000000" pitchFamily="2" charset="2"/>
              <a:buChar char="n"/>
              <a:defRPr kumimoji="1" sz="1846">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fld id="{C12C3029-B0BD-4406-BF14-2684A67DFD87}" type="slidenum">
              <a:rPr kumimoji="0" lang="ja-JP" altLang="en-US" sz="1292"/>
              <a:pPr>
                <a:spcBef>
                  <a:spcPct val="0"/>
                </a:spcBef>
                <a:buClrTx/>
                <a:buSzTx/>
                <a:buFontTx/>
                <a:buNone/>
              </a:pPr>
              <a:t>38</a:t>
            </a:fld>
            <a:endParaRPr kumimoji="0" lang="en-US" altLang="ja-JP" sz="1292"/>
          </a:p>
        </p:txBody>
      </p:sp>
      <p:sp>
        <p:nvSpPr>
          <p:cNvPr id="96259" name="Rectangle 2">
            <a:extLst>
              <a:ext uri="{FF2B5EF4-FFF2-40B4-BE49-F238E27FC236}">
                <a16:creationId xmlns:a16="http://schemas.microsoft.com/office/drawing/2014/main" id="{B6D63154-7B34-4419-8065-EE8D220E4696}"/>
              </a:ext>
            </a:extLst>
          </p:cNvPr>
          <p:cNvSpPr>
            <a:spLocks noGrp="1" noChangeArrowheads="1"/>
          </p:cNvSpPr>
          <p:nvPr>
            <p:ph type="title"/>
          </p:nvPr>
        </p:nvSpPr>
        <p:spPr>
          <a:xfrm>
            <a:off x="1477108" y="967154"/>
            <a:ext cx="7083669" cy="703385"/>
          </a:xfrm>
        </p:spPr>
        <p:txBody>
          <a:bodyPr/>
          <a:lstStyle/>
          <a:p>
            <a:pPr eaLnBrk="1" hangingPunct="1"/>
            <a:r>
              <a:rPr lang="ja-JP" altLang="en-US" sz="4000" dirty="0">
                <a:latin typeface="ＭＳ Ｐゴシック" panose="020B0600070205080204" pitchFamily="50" charset="-128"/>
              </a:rPr>
              <a:t>ネット調査データの実査概要</a:t>
            </a:r>
          </a:p>
        </p:txBody>
      </p:sp>
      <p:sp>
        <p:nvSpPr>
          <p:cNvPr id="96260" name="Rectangle 3">
            <a:extLst>
              <a:ext uri="{FF2B5EF4-FFF2-40B4-BE49-F238E27FC236}">
                <a16:creationId xmlns:a16="http://schemas.microsoft.com/office/drawing/2014/main" id="{70BC427F-6282-4A3D-A63A-1B26F38E6765}"/>
              </a:ext>
            </a:extLst>
          </p:cNvPr>
          <p:cNvSpPr>
            <a:spLocks noGrp="1" noChangeArrowheads="1"/>
          </p:cNvSpPr>
          <p:nvPr>
            <p:ph type="body" idx="1"/>
          </p:nvPr>
        </p:nvSpPr>
        <p:spPr>
          <a:xfrm>
            <a:off x="189034" y="2092569"/>
            <a:ext cx="8371743" cy="3798277"/>
          </a:xfrm>
        </p:spPr>
        <p:txBody>
          <a:bodyPr/>
          <a:lstStyle/>
          <a:p>
            <a:pPr eaLnBrk="1" hangingPunct="1">
              <a:buFont typeface="Wingdings" panose="05000000000000000000" pitchFamily="2" charset="2"/>
              <a:buNone/>
            </a:pPr>
            <a:r>
              <a:rPr lang="ja-JP" altLang="en-US" dirty="0">
                <a:latin typeface="ＭＳ Ｐゴシック" panose="020B0600070205080204" pitchFamily="50" charset="-128"/>
              </a:rPr>
              <a:t>・調査の流れ：</a:t>
            </a:r>
            <a:r>
              <a:rPr lang="ja-JP" altLang="en-US" sz="2800" dirty="0">
                <a:latin typeface="ＭＳ Ｐゴシック" panose="020B0600070205080204" pitchFamily="50" charset="-128"/>
              </a:rPr>
              <a:t>調査企画者が調査機関に委託し、調査モニター</a:t>
            </a:r>
            <a:r>
              <a:rPr lang="en-US" altLang="ja-JP" sz="2800" dirty="0">
                <a:latin typeface="ＭＳ Ｐゴシック" panose="020B0600070205080204" pitchFamily="50" charset="-128"/>
              </a:rPr>
              <a:t>(</a:t>
            </a:r>
            <a:r>
              <a:rPr lang="ja-JP" altLang="en-US" sz="2800" dirty="0">
                <a:latin typeface="ＭＳ Ｐゴシック" panose="020B0600070205080204" pitchFamily="50" charset="-128"/>
              </a:rPr>
              <a:t>登録）が回答する</a:t>
            </a:r>
            <a:endParaRPr lang="en-US" altLang="ja-JP" sz="2800"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・回収数と調査期間</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　目標到達型：割当法で属性別に回収数を設定し、到達したら終了する</a:t>
            </a:r>
            <a:r>
              <a:rPr lang="ja-JP" altLang="en-US" sz="2800" dirty="0">
                <a:latin typeface="ＭＳ Ｐゴシック" panose="020B0600070205080204" pitchFamily="50" charset="-128"/>
              </a:rPr>
              <a:t>（回答者は先着順）</a:t>
            </a:r>
            <a:endParaRPr lang="en-US" altLang="ja-JP" sz="2800" dirty="0">
              <a:latin typeface="ＭＳ Ｐゴシック" panose="020B0600070205080204" pitchFamily="50" charset="-128"/>
            </a:endParaRPr>
          </a:p>
          <a:p>
            <a:pPr eaLnBrk="1" hangingPunct="1">
              <a:buFont typeface="Wingdings" panose="05000000000000000000" pitchFamily="2" charset="2"/>
              <a:buNone/>
            </a:pPr>
            <a:r>
              <a:rPr lang="ja-JP" altLang="en-US" sz="2800" dirty="0">
                <a:latin typeface="ＭＳ Ｐゴシック" panose="020B0600070205080204" pitchFamily="50" charset="-128"/>
              </a:rPr>
              <a:t>　　</a:t>
            </a:r>
            <a:r>
              <a:rPr lang="en-US" altLang="ja-JP" sz="2800" dirty="0">
                <a:latin typeface="ＭＳ Ｐゴシック" panose="020B0600070205080204" pitchFamily="50" charset="-128"/>
              </a:rPr>
              <a:t>※</a:t>
            </a:r>
            <a:r>
              <a:rPr lang="ja-JP" altLang="en-US" sz="2800" dirty="0">
                <a:latin typeface="ＭＳ Ｐゴシック" panose="020B0600070205080204" pitchFamily="50" charset="-128"/>
              </a:rPr>
              <a:t>リマインドメールで督促する</a:t>
            </a:r>
            <a:endParaRPr lang="en-US" altLang="ja-JP" sz="2800"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　期間設定型：設定した調査期間で調査は終了する　</a:t>
            </a:r>
            <a:r>
              <a:rPr lang="en-US" altLang="ja-JP" sz="2800" dirty="0">
                <a:latin typeface="ＭＳ Ｐゴシック" panose="020B0600070205080204" pitchFamily="50" charset="-128"/>
              </a:rPr>
              <a:t>※</a:t>
            </a:r>
            <a:r>
              <a:rPr lang="ja-JP" altLang="en-US" sz="2800" dirty="0">
                <a:latin typeface="ＭＳ Ｐゴシック" panose="020B0600070205080204" pitchFamily="50" charset="-128"/>
              </a:rPr>
              <a:t>目標回収数に達しない可能性がある</a:t>
            </a:r>
            <a:endParaRPr lang="en-US" altLang="ja-JP" sz="2800"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　</a:t>
            </a:r>
          </a:p>
        </p:txBody>
      </p:sp>
    </p:spTree>
    <p:extLst>
      <p:ext uri="{BB962C8B-B14F-4D97-AF65-F5344CB8AC3E}">
        <p14:creationId xmlns:p14="http://schemas.microsoft.com/office/powerpoint/2010/main" val="4999443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スライド番号プレースホルダ 5">
            <a:extLst>
              <a:ext uri="{FF2B5EF4-FFF2-40B4-BE49-F238E27FC236}">
                <a16:creationId xmlns:a16="http://schemas.microsoft.com/office/drawing/2014/main" id="{9A2DB5BE-FBEB-49AD-A2A1-0A0C7468646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kumimoji="1" sz="2954">
                <a:solidFill>
                  <a:schemeClr val="tx1"/>
                </a:solidFill>
                <a:latin typeface="Tahoma" panose="020B0604030504040204" pitchFamily="34" charset="0"/>
                <a:ea typeface="ＭＳ Ｐゴシック" panose="020B0600070205080204" pitchFamily="50" charset="-128"/>
              </a:defRPr>
            </a:lvl1pPr>
            <a:lvl2pPr marL="685817" indent="-263776">
              <a:spcBef>
                <a:spcPct val="20000"/>
              </a:spcBef>
              <a:buClr>
                <a:schemeClr val="hlink"/>
              </a:buClr>
              <a:buSzPct val="55000"/>
              <a:buFont typeface="Wingdings" panose="05000000000000000000" pitchFamily="2" charset="2"/>
              <a:buChar char="n"/>
              <a:defRPr kumimoji="1" sz="2585">
                <a:solidFill>
                  <a:schemeClr val="tx1"/>
                </a:solidFill>
                <a:latin typeface="Tahoma" panose="020B0604030504040204" pitchFamily="34" charset="0"/>
                <a:ea typeface="ＭＳ Ｐゴシック" panose="020B0600070205080204" pitchFamily="50" charset="-128"/>
              </a:defRPr>
            </a:lvl2pPr>
            <a:lvl3pPr marL="1055103" indent="-211021">
              <a:spcBef>
                <a:spcPct val="20000"/>
              </a:spcBef>
              <a:buClr>
                <a:schemeClr val="folHlink"/>
              </a:buClr>
              <a:buSzPct val="50000"/>
              <a:buFont typeface="Wingdings" panose="05000000000000000000" pitchFamily="2" charset="2"/>
              <a:buChar char="n"/>
              <a:defRPr kumimoji="1" sz="2215">
                <a:solidFill>
                  <a:schemeClr val="tx1"/>
                </a:solidFill>
                <a:latin typeface="Tahoma" panose="020B0604030504040204" pitchFamily="34" charset="0"/>
                <a:ea typeface="ＭＳ Ｐゴシック" panose="020B0600070205080204" pitchFamily="50" charset="-128"/>
              </a:defRPr>
            </a:lvl3pPr>
            <a:lvl4pPr marL="1477145" indent="-211021">
              <a:spcBef>
                <a:spcPct val="20000"/>
              </a:spcBef>
              <a:buClr>
                <a:schemeClr val="accent2"/>
              </a:buClr>
              <a:buSzPct val="55000"/>
              <a:buFont typeface="Wingdings" panose="05000000000000000000" pitchFamily="2" charset="2"/>
              <a:buChar char="n"/>
              <a:defRPr kumimoji="1" sz="1846">
                <a:solidFill>
                  <a:schemeClr val="tx1"/>
                </a:solidFill>
                <a:latin typeface="Tahoma" panose="020B0604030504040204" pitchFamily="34" charset="0"/>
                <a:ea typeface="ＭＳ Ｐゴシック" panose="020B0600070205080204" pitchFamily="50" charset="-128"/>
              </a:defRPr>
            </a:lvl4pPr>
            <a:lvl5pPr marL="1899186" indent="-211021">
              <a:spcBef>
                <a:spcPct val="20000"/>
              </a:spcBef>
              <a:buClr>
                <a:schemeClr val="accent1"/>
              </a:buClr>
              <a:buSzPct val="50000"/>
              <a:buFont typeface="Wingdings" panose="05000000000000000000" pitchFamily="2" charset="2"/>
              <a:buChar char="n"/>
              <a:defRPr kumimoji="1" sz="1846">
                <a:solidFill>
                  <a:schemeClr val="tx1"/>
                </a:solidFill>
                <a:latin typeface="Tahoma" panose="020B0604030504040204" pitchFamily="34" charset="0"/>
                <a:ea typeface="ＭＳ Ｐゴシック" panose="020B0600070205080204" pitchFamily="50" charset="-128"/>
              </a:defRPr>
            </a:lvl5pPr>
            <a:lvl6pPr marL="2321227" indent="-211021" eaLnBrk="0" fontAlgn="base" hangingPunct="0">
              <a:spcBef>
                <a:spcPct val="20000"/>
              </a:spcBef>
              <a:spcAft>
                <a:spcPct val="0"/>
              </a:spcAft>
              <a:buClr>
                <a:schemeClr val="accent1"/>
              </a:buClr>
              <a:buSzPct val="50000"/>
              <a:buFont typeface="Wingdings" panose="05000000000000000000" pitchFamily="2" charset="2"/>
              <a:buChar char="n"/>
              <a:defRPr kumimoji="1" sz="1846">
                <a:solidFill>
                  <a:schemeClr val="tx1"/>
                </a:solidFill>
                <a:latin typeface="Tahoma" panose="020B0604030504040204" pitchFamily="34" charset="0"/>
                <a:ea typeface="ＭＳ Ｐゴシック" panose="020B0600070205080204" pitchFamily="50" charset="-128"/>
              </a:defRPr>
            </a:lvl6pPr>
            <a:lvl7pPr marL="2743269" indent="-211021" eaLnBrk="0" fontAlgn="base" hangingPunct="0">
              <a:spcBef>
                <a:spcPct val="20000"/>
              </a:spcBef>
              <a:spcAft>
                <a:spcPct val="0"/>
              </a:spcAft>
              <a:buClr>
                <a:schemeClr val="accent1"/>
              </a:buClr>
              <a:buSzPct val="50000"/>
              <a:buFont typeface="Wingdings" panose="05000000000000000000" pitchFamily="2" charset="2"/>
              <a:buChar char="n"/>
              <a:defRPr kumimoji="1" sz="1846">
                <a:solidFill>
                  <a:schemeClr val="tx1"/>
                </a:solidFill>
                <a:latin typeface="Tahoma" panose="020B0604030504040204" pitchFamily="34" charset="0"/>
                <a:ea typeface="ＭＳ Ｐゴシック" panose="020B0600070205080204" pitchFamily="50" charset="-128"/>
              </a:defRPr>
            </a:lvl7pPr>
            <a:lvl8pPr marL="3165310" indent="-211021" eaLnBrk="0" fontAlgn="base" hangingPunct="0">
              <a:spcBef>
                <a:spcPct val="20000"/>
              </a:spcBef>
              <a:spcAft>
                <a:spcPct val="0"/>
              </a:spcAft>
              <a:buClr>
                <a:schemeClr val="accent1"/>
              </a:buClr>
              <a:buSzPct val="50000"/>
              <a:buFont typeface="Wingdings" panose="05000000000000000000" pitchFamily="2" charset="2"/>
              <a:buChar char="n"/>
              <a:defRPr kumimoji="1" sz="1846">
                <a:solidFill>
                  <a:schemeClr val="tx1"/>
                </a:solidFill>
                <a:latin typeface="Tahoma" panose="020B0604030504040204" pitchFamily="34" charset="0"/>
                <a:ea typeface="ＭＳ Ｐゴシック" panose="020B0600070205080204" pitchFamily="50" charset="-128"/>
              </a:defRPr>
            </a:lvl8pPr>
            <a:lvl9pPr marL="3587351" indent="-211021" eaLnBrk="0" fontAlgn="base" hangingPunct="0">
              <a:spcBef>
                <a:spcPct val="20000"/>
              </a:spcBef>
              <a:spcAft>
                <a:spcPct val="0"/>
              </a:spcAft>
              <a:buClr>
                <a:schemeClr val="accent1"/>
              </a:buClr>
              <a:buSzPct val="50000"/>
              <a:buFont typeface="Wingdings" panose="05000000000000000000" pitchFamily="2" charset="2"/>
              <a:buChar char="n"/>
              <a:defRPr kumimoji="1" sz="1846">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fld id="{C12C3029-B0BD-4406-BF14-2684A67DFD87}" type="slidenum">
              <a:rPr kumimoji="0" lang="ja-JP" altLang="en-US" sz="1292"/>
              <a:pPr>
                <a:spcBef>
                  <a:spcPct val="0"/>
                </a:spcBef>
                <a:buClrTx/>
                <a:buSzTx/>
                <a:buFontTx/>
                <a:buNone/>
              </a:pPr>
              <a:t>39</a:t>
            </a:fld>
            <a:endParaRPr kumimoji="0" lang="en-US" altLang="ja-JP" sz="1292"/>
          </a:p>
        </p:txBody>
      </p:sp>
      <p:sp>
        <p:nvSpPr>
          <p:cNvPr id="96259" name="Rectangle 2">
            <a:extLst>
              <a:ext uri="{FF2B5EF4-FFF2-40B4-BE49-F238E27FC236}">
                <a16:creationId xmlns:a16="http://schemas.microsoft.com/office/drawing/2014/main" id="{B6D63154-7B34-4419-8065-EE8D220E4696}"/>
              </a:ext>
            </a:extLst>
          </p:cNvPr>
          <p:cNvSpPr>
            <a:spLocks noGrp="1" noChangeArrowheads="1"/>
          </p:cNvSpPr>
          <p:nvPr>
            <p:ph type="title"/>
          </p:nvPr>
        </p:nvSpPr>
        <p:spPr>
          <a:xfrm>
            <a:off x="1130963" y="794235"/>
            <a:ext cx="7455098" cy="703385"/>
          </a:xfrm>
        </p:spPr>
        <p:txBody>
          <a:bodyPr/>
          <a:lstStyle/>
          <a:p>
            <a:pPr eaLnBrk="1" hangingPunct="1"/>
            <a:r>
              <a:rPr lang="ja-JP" altLang="en-US" sz="4000" dirty="0">
                <a:latin typeface="ＭＳ Ｐゴシック" panose="020B0600070205080204" pitchFamily="50" charset="-128"/>
              </a:rPr>
              <a:t>ネット回答の品質管理概要</a:t>
            </a:r>
          </a:p>
        </p:txBody>
      </p:sp>
      <p:sp>
        <p:nvSpPr>
          <p:cNvPr id="96260" name="Rectangle 3">
            <a:extLst>
              <a:ext uri="{FF2B5EF4-FFF2-40B4-BE49-F238E27FC236}">
                <a16:creationId xmlns:a16="http://schemas.microsoft.com/office/drawing/2014/main" id="{70BC427F-6282-4A3D-A63A-1B26F38E6765}"/>
              </a:ext>
            </a:extLst>
          </p:cNvPr>
          <p:cNvSpPr>
            <a:spLocks noGrp="1" noChangeArrowheads="1"/>
          </p:cNvSpPr>
          <p:nvPr>
            <p:ph type="body" idx="1"/>
          </p:nvPr>
        </p:nvSpPr>
        <p:spPr>
          <a:xfrm>
            <a:off x="179512" y="1813534"/>
            <a:ext cx="8371743" cy="3798277"/>
          </a:xfrm>
        </p:spPr>
        <p:txBody>
          <a:bodyPr/>
          <a:lstStyle/>
          <a:p>
            <a:pPr eaLnBrk="1" hangingPunct="1">
              <a:buFont typeface="Wingdings" panose="05000000000000000000" pitchFamily="2" charset="2"/>
              <a:buNone/>
            </a:pPr>
            <a:r>
              <a:rPr lang="ja-JP" altLang="en-US" dirty="0">
                <a:latin typeface="ＭＳ Ｐゴシック" panose="020B0600070205080204" pitchFamily="50" charset="-128"/>
              </a:rPr>
              <a:t>・重複回答・虚偽登録の防止：</a:t>
            </a:r>
            <a:r>
              <a:rPr lang="ja-JP" altLang="en-US" sz="2800" dirty="0">
                <a:latin typeface="ＭＳ Ｐゴシック" panose="020B0600070205080204" pitchFamily="50" charset="-128"/>
              </a:rPr>
              <a:t>直接対面していないため、登録時の属性情報（氏名、住所、生年月日）と回答内容に定期的にチェックする</a:t>
            </a:r>
            <a:endParaRPr lang="en-US" altLang="ja-JP" sz="2800"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・不正回答のチェック：</a:t>
            </a:r>
            <a:r>
              <a:rPr lang="ja-JP" altLang="en-US" sz="2800" dirty="0">
                <a:latin typeface="ＭＳ Ｐゴシック" panose="020B0600070205080204" pitchFamily="50" charset="-128"/>
              </a:rPr>
              <a:t>調査動機が謝礼のため早く回答を終えたいため、当てはまるものがない、同じ列の回答、極端に少ない記述回答を検出する</a:t>
            </a:r>
            <a:endParaRPr lang="en-US" altLang="ja-JP" sz="2800" dirty="0">
              <a:latin typeface="ＭＳ Ｐゴシック" panose="020B0600070205080204" pitchFamily="50" charset="-128"/>
            </a:endParaRPr>
          </a:p>
          <a:p>
            <a:pPr eaLnBrk="1" hangingPunct="1">
              <a:buFont typeface="Wingdings" panose="05000000000000000000" pitchFamily="2" charset="2"/>
              <a:buNone/>
            </a:pPr>
            <a:r>
              <a:rPr lang="ja-JP" altLang="en-US" sz="2800" dirty="0">
                <a:latin typeface="ＭＳ Ｐゴシック" panose="020B0600070205080204" pitchFamily="50" charset="-128"/>
              </a:rPr>
              <a:t>　　集計対象の標本から除外する（スクリーニング）</a:t>
            </a:r>
            <a:endParaRPr lang="en-US" altLang="ja-JP" sz="2800"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・登録者のメンテナンス：</a:t>
            </a:r>
            <a:r>
              <a:rPr lang="ja-JP" altLang="en-US" sz="2800" dirty="0">
                <a:latin typeface="ＭＳ Ｐゴシック" panose="020B0600070205080204" pitchFamily="50" charset="-128"/>
              </a:rPr>
              <a:t>定期的にすべての登録者の属性の確認、更新する</a:t>
            </a:r>
            <a:endParaRPr lang="en-US" altLang="ja-JP" sz="2800" dirty="0">
              <a:latin typeface="ＭＳ Ｐゴシック" panose="020B0600070205080204" pitchFamily="50" charset="-128"/>
            </a:endParaRPr>
          </a:p>
          <a:p>
            <a:pPr eaLnBrk="1" hangingPunct="1">
              <a:buFont typeface="Wingdings" panose="05000000000000000000" pitchFamily="2" charset="2"/>
              <a:buNone/>
            </a:pPr>
            <a:r>
              <a:rPr lang="ja-JP" altLang="en-US" sz="2800" dirty="0">
                <a:latin typeface="ＭＳ Ｐゴシック" panose="020B0600070205080204" pitchFamily="50" charset="-128"/>
              </a:rPr>
              <a:t>　</a:t>
            </a:r>
            <a:r>
              <a:rPr lang="en-US" altLang="ja-JP" sz="2800" dirty="0">
                <a:latin typeface="ＭＳ Ｐゴシック" panose="020B0600070205080204" pitchFamily="50" charset="-128"/>
              </a:rPr>
              <a:t>※</a:t>
            </a:r>
            <a:r>
              <a:rPr lang="ja-JP" altLang="en-US" sz="2800" dirty="0">
                <a:latin typeface="ＭＳ Ｐゴシック" panose="020B0600070205080204" pitchFamily="50" charset="-128"/>
              </a:rPr>
              <a:t>不正回答者、休眠モニターは調査依頼を停止する</a:t>
            </a:r>
          </a:p>
        </p:txBody>
      </p:sp>
    </p:spTree>
    <p:extLst>
      <p:ext uri="{BB962C8B-B14F-4D97-AF65-F5344CB8AC3E}">
        <p14:creationId xmlns:p14="http://schemas.microsoft.com/office/powerpoint/2010/main" val="2974392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a:extLst>
              <a:ext uri="{FF2B5EF4-FFF2-40B4-BE49-F238E27FC236}">
                <a16:creationId xmlns:a16="http://schemas.microsoft.com/office/drawing/2014/main" id="{BB37E9DA-8197-407A-A9B2-8EC4127334B1}"/>
              </a:ext>
            </a:extLst>
          </p:cNvPr>
          <p:cNvSpPr>
            <a:spLocks noGrp="1" noChangeArrowheads="1"/>
          </p:cNvSpPr>
          <p:nvPr>
            <p:ph type="title" idx="4294967295"/>
          </p:nvPr>
        </p:nvSpPr>
        <p:spPr/>
        <p:txBody>
          <a:bodyPr/>
          <a:lstStyle/>
          <a:p>
            <a:pPr eaLnBrk="1" hangingPunct="1">
              <a:defRPr/>
            </a:pPr>
            <a:r>
              <a:rPr lang="ja-JP" altLang="en-US" sz="4000" dirty="0">
                <a:solidFill>
                  <a:schemeClr val="tx2">
                    <a:lumMod val="75000"/>
                  </a:schemeClr>
                </a:solidFill>
                <a:latin typeface="ＭＳ Ｐゴシック" pitchFamily="50" charset="-128"/>
              </a:rPr>
              <a:t>統計調査の検討項目</a:t>
            </a:r>
            <a:endParaRPr lang="ja-JP" altLang="ja-JP" sz="4000" dirty="0">
              <a:solidFill>
                <a:schemeClr val="tx2">
                  <a:lumMod val="75000"/>
                </a:schemeClr>
              </a:solidFill>
              <a:latin typeface="ＭＳ Ｐゴシック" pitchFamily="50" charset="-128"/>
            </a:endParaRPr>
          </a:p>
        </p:txBody>
      </p:sp>
      <p:sp>
        <p:nvSpPr>
          <p:cNvPr id="40964" name="Rectangle 3">
            <a:extLst>
              <a:ext uri="{FF2B5EF4-FFF2-40B4-BE49-F238E27FC236}">
                <a16:creationId xmlns:a16="http://schemas.microsoft.com/office/drawing/2014/main" id="{4178CA35-D80D-4037-ACD1-AEBE773A2E4C}"/>
              </a:ext>
            </a:extLst>
          </p:cNvPr>
          <p:cNvSpPr>
            <a:spLocks noGrp="1" noChangeArrowheads="1"/>
          </p:cNvSpPr>
          <p:nvPr>
            <p:ph type="body" idx="4294967295"/>
          </p:nvPr>
        </p:nvSpPr>
        <p:spPr>
          <a:xfrm>
            <a:off x="517525" y="2032000"/>
            <a:ext cx="8093075" cy="4065588"/>
          </a:xfrm>
        </p:spPr>
        <p:txBody>
          <a:bodyPr/>
          <a:lstStyle/>
          <a:p>
            <a:pPr eaLnBrk="1" hangingPunct="1">
              <a:buFont typeface="Wingdings" panose="05000000000000000000" pitchFamily="2" charset="2"/>
              <a:buNone/>
              <a:defRPr/>
            </a:pPr>
            <a:r>
              <a:rPr lang="ja-JP" altLang="en-US" sz="3323" dirty="0">
                <a:latin typeface="ＭＳ Ｐゴシック" panose="020B0600070205080204" pitchFamily="50" charset="-128"/>
              </a:rPr>
              <a:t>１ 対象母集団（調査対象）確認</a:t>
            </a:r>
            <a:endParaRPr lang="en-US" altLang="ja-JP" sz="3323" dirty="0">
              <a:latin typeface="ＭＳ Ｐゴシック" panose="020B0600070205080204" pitchFamily="50" charset="-128"/>
            </a:endParaRPr>
          </a:p>
          <a:p>
            <a:pPr eaLnBrk="1" hangingPunct="1">
              <a:buFont typeface="Wingdings" panose="05000000000000000000" pitchFamily="2" charset="2"/>
              <a:buNone/>
              <a:defRPr/>
            </a:pPr>
            <a:r>
              <a:rPr lang="ja-JP" altLang="en-US" sz="3323" dirty="0">
                <a:latin typeface="ＭＳ Ｐゴシック" panose="020B0600070205080204" pitchFamily="50" charset="-128"/>
              </a:rPr>
              <a:t>２ 母集団名簿（調査名簿）作成</a:t>
            </a:r>
            <a:endParaRPr lang="en-US" altLang="ja-JP" sz="3323" dirty="0">
              <a:latin typeface="ＭＳ Ｐゴシック" panose="020B0600070205080204" pitchFamily="50" charset="-128"/>
            </a:endParaRPr>
          </a:p>
          <a:p>
            <a:pPr eaLnBrk="1" hangingPunct="1">
              <a:buFont typeface="Wingdings" panose="05000000000000000000" pitchFamily="2" charset="2"/>
              <a:buNone/>
              <a:defRPr/>
            </a:pPr>
            <a:r>
              <a:rPr lang="ja-JP" altLang="en-US" sz="3323" dirty="0">
                <a:latin typeface="ＭＳ Ｐゴシック" panose="020B0600070205080204" pitchFamily="50" charset="-128"/>
              </a:rPr>
              <a:t>３ 標本抽出方法（サンプリング）確認</a:t>
            </a:r>
            <a:endParaRPr lang="en-US" altLang="ja-JP" sz="3323" dirty="0">
              <a:latin typeface="ＭＳ Ｐゴシック" panose="020B0600070205080204" pitchFamily="50" charset="-128"/>
            </a:endParaRPr>
          </a:p>
          <a:p>
            <a:pPr eaLnBrk="1" hangingPunct="1">
              <a:buFont typeface="Wingdings" panose="05000000000000000000" pitchFamily="2" charset="2"/>
              <a:buNone/>
              <a:defRPr/>
            </a:pPr>
            <a:r>
              <a:rPr lang="ja-JP" altLang="en-US" sz="3323" dirty="0">
                <a:latin typeface="ＭＳ Ｐゴシック" panose="020B0600070205080204" pitchFamily="50" charset="-128"/>
              </a:rPr>
              <a:t>４ 回収標本分布（回収率等）想定</a:t>
            </a:r>
            <a:endParaRPr lang="en-US" altLang="ja-JP" sz="3323" dirty="0">
              <a:latin typeface="ＭＳ Ｐゴシック" panose="020B0600070205080204" pitchFamily="50" charset="-128"/>
            </a:endParaRPr>
          </a:p>
          <a:p>
            <a:pPr eaLnBrk="1" hangingPunct="1">
              <a:buFont typeface="Wingdings" panose="05000000000000000000" pitchFamily="2" charset="2"/>
              <a:buNone/>
              <a:defRPr/>
            </a:pPr>
            <a:r>
              <a:rPr lang="ja-JP" altLang="en-US" sz="3323" dirty="0">
                <a:latin typeface="ＭＳ Ｐゴシック" panose="020B0600070205080204" pitchFamily="50" charset="-128"/>
              </a:rPr>
              <a:t>５ 調査票の設計（調査票の内容検討）</a:t>
            </a:r>
            <a:endParaRPr lang="en-US" altLang="ja-JP" sz="3323" dirty="0">
              <a:latin typeface="ＭＳ Ｐゴシック" panose="020B0600070205080204" pitchFamily="50" charset="-128"/>
            </a:endParaRPr>
          </a:p>
          <a:p>
            <a:pPr eaLnBrk="1" hangingPunct="1">
              <a:buFont typeface="Wingdings" panose="05000000000000000000" pitchFamily="2" charset="2"/>
              <a:buNone/>
              <a:defRPr/>
            </a:pPr>
            <a:r>
              <a:rPr lang="ja-JP" altLang="en-US" sz="3323" dirty="0">
                <a:latin typeface="ＭＳ Ｐゴシック" panose="020B0600070205080204" pitchFamily="50" charset="-128"/>
              </a:rPr>
              <a:t>６ 調査方法の確認</a:t>
            </a:r>
            <a:endParaRPr lang="en-US" altLang="ja-JP" sz="3323" dirty="0">
              <a:latin typeface="ＭＳ Ｐゴシック" panose="020B0600070205080204" pitchFamily="50" charset="-128"/>
            </a:endParaRPr>
          </a:p>
          <a:p>
            <a:pPr eaLnBrk="1" hangingPunct="1">
              <a:buFont typeface="Wingdings" panose="05000000000000000000" pitchFamily="2" charset="2"/>
              <a:buNone/>
              <a:defRPr/>
            </a:pPr>
            <a:r>
              <a:rPr lang="ja-JP" altLang="en-US" sz="3323" dirty="0">
                <a:latin typeface="ＭＳ Ｐゴシック" panose="020B0600070205080204" pitchFamily="50" charset="-128"/>
              </a:rPr>
              <a:t>７ 集計方法（統計表）の確認</a:t>
            </a:r>
            <a:endParaRPr lang="en-US" altLang="ja-JP" sz="3323" dirty="0">
              <a:latin typeface="ＭＳ Ｐゴシック" panose="020B0600070205080204" pitchFamily="50" charset="-128"/>
            </a:endParaRPr>
          </a:p>
          <a:p>
            <a:pPr eaLnBrk="1" hangingPunct="1">
              <a:buFont typeface="Wingdings" panose="05000000000000000000" pitchFamily="2" charset="2"/>
              <a:buNone/>
              <a:defRPr/>
            </a:pPr>
            <a:endParaRPr lang="ja-JP" altLang="en-US" sz="3323" dirty="0">
              <a:latin typeface="ＭＳ Ｐゴシック" panose="020B0600070205080204" pitchFamily="50" charset="-128"/>
            </a:endParaRPr>
          </a:p>
        </p:txBody>
      </p:sp>
      <p:sp>
        <p:nvSpPr>
          <p:cNvPr id="2" name="スライド番号プレースホルダー 1">
            <a:extLst>
              <a:ext uri="{FF2B5EF4-FFF2-40B4-BE49-F238E27FC236}">
                <a16:creationId xmlns:a16="http://schemas.microsoft.com/office/drawing/2014/main" id="{CDC05D04-EA5E-4B46-9EF2-66784AAD48C5}"/>
              </a:ext>
            </a:extLst>
          </p:cNvPr>
          <p:cNvSpPr>
            <a:spLocks noGrp="1"/>
          </p:cNvSpPr>
          <p:nvPr>
            <p:ph type="sldNum" sz="quarter" idx="12"/>
          </p:nvPr>
        </p:nvSpPr>
        <p:spPr/>
        <p:txBody>
          <a:bodyPr/>
          <a:lstStyle/>
          <a:p>
            <a:fld id="{F5264473-429C-4ECD-B93F-631579930F52}" type="slidenum">
              <a:rPr lang="ja-JP" altLang="en-US" smtClean="0"/>
              <a:pPr/>
              <a:t>4</a:t>
            </a:fld>
            <a:endParaRPr lang="en-US" altLang="ja-JP"/>
          </a:p>
        </p:txBody>
      </p:sp>
    </p:spTree>
    <p:extLst>
      <p:ext uri="{BB962C8B-B14F-4D97-AF65-F5344CB8AC3E}">
        <p14:creationId xmlns:p14="http://schemas.microsoft.com/office/powerpoint/2010/main" val="40798794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D6FE1EA5-94F4-45BE-AEA2-E99C0FB3AD49}"/>
              </a:ext>
            </a:extLst>
          </p:cNvPr>
          <p:cNvSpPr>
            <a:spLocks noGrp="1" noChangeArrowheads="1"/>
          </p:cNvSpPr>
          <p:nvPr>
            <p:ph type="title"/>
          </p:nvPr>
        </p:nvSpPr>
        <p:spPr>
          <a:xfrm>
            <a:off x="1049338" y="344488"/>
            <a:ext cx="7192962" cy="1349375"/>
          </a:xfrm>
        </p:spPr>
        <p:txBody>
          <a:bodyPr lIns="84992" tIns="42497" rIns="84992" bIns="42497"/>
          <a:lstStyle/>
          <a:p>
            <a:pPr eaLnBrk="1" hangingPunct="1">
              <a:defRPr/>
            </a:pPr>
            <a:r>
              <a:rPr lang="ja-JP" altLang="en-US" sz="4000" dirty="0">
                <a:solidFill>
                  <a:srgbClr val="002060"/>
                </a:solidFill>
                <a:latin typeface="+mn-ea"/>
                <a:ea typeface="+mn-ea"/>
              </a:rPr>
              <a:t>統計を正しく使うためのポイント</a:t>
            </a:r>
            <a:endParaRPr lang="ja-JP" altLang="ja-JP" sz="4000" dirty="0">
              <a:solidFill>
                <a:srgbClr val="002060"/>
              </a:solidFill>
              <a:latin typeface="+mn-ea"/>
              <a:ea typeface="+mn-ea"/>
            </a:endParaRPr>
          </a:p>
        </p:txBody>
      </p:sp>
      <p:sp>
        <p:nvSpPr>
          <p:cNvPr id="8195" name="Rectangle 3">
            <a:extLst>
              <a:ext uri="{FF2B5EF4-FFF2-40B4-BE49-F238E27FC236}">
                <a16:creationId xmlns:a16="http://schemas.microsoft.com/office/drawing/2014/main" id="{1E1F9C0B-F18E-4C4D-BC03-7772165A0712}"/>
              </a:ext>
            </a:extLst>
          </p:cNvPr>
          <p:cNvSpPr>
            <a:spLocks noGrp="1" noChangeArrowheads="1"/>
          </p:cNvSpPr>
          <p:nvPr>
            <p:ph type="body" idx="1"/>
          </p:nvPr>
        </p:nvSpPr>
        <p:spPr>
          <a:xfrm>
            <a:off x="323528" y="1916832"/>
            <a:ext cx="8077200" cy="3798887"/>
          </a:xfrm>
        </p:spPr>
        <p:txBody>
          <a:bodyPr lIns="84992" tIns="42497" rIns="84992" bIns="42497"/>
          <a:lstStyle/>
          <a:p>
            <a:pPr marL="750296" indent="-750296" eaLnBrk="1" hangingPunct="1">
              <a:buNone/>
              <a:defRPr/>
            </a:pPr>
            <a:r>
              <a:rPr lang="ja-JP" altLang="en-US" dirty="0">
                <a:latin typeface="+mn-ea"/>
              </a:rPr>
              <a:t>・統計の範囲を正しく知る</a:t>
            </a:r>
          </a:p>
          <a:p>
            <a:pPr marL="750296" indent="-750296" eaLnBrk="1" hangingPunct="1">
              <a:buNone/>
              <a:defRPr/>
            </a:pPr>
            <a:r>
              <a:rPr lang="ja-JP" altLang="en-US" dirty="0">
                <a:latin typeface="+mn-ea"/>
              </a:rPr>
              <a:t>　</a:t>
            </a:r>
            <a:r>
              <a:rPr lang="ja-JP" altLang="en-US" sz="2800" dirty="0">
                <a:latin typeface="+mn-ea"/>
              </a:rPr>
              <a:t>統計の調査対象、調査項目</a:t>
            </a:r>
          </a:p>
          <a:p>
            <a:pPr marL="750296" indent="-750296" eaLnBrk="1" hangingPunct="1">
              <a:buNone/>
              <a:defRPr/>
            </a:pPr>
            <a:r>
              <a:rPr lang="ja-JP" altLang="en-US" dirty="0">
                <a:latin typeface="+mn-ea"/>
              </a:rPr>
              <a:t>・項目の定義を正確に知る</a:t>
            </a:r>
          </a:p>
          <a:p>
            <a:pPr marL="750296" indent="-750296" eaLnBrk="1" hangingPunct="1">
              <a:buFont typeface="Wingdings" panose="05000000000000000000" pitchFamily="2" charset="2"/>
              <a:buNone/>
              <a:defRPr/>
            </a:pPr>
            <a:r>
              <a:rPr lang="ja-JP" altLang="en-US" dirty="0">
                <a:latin typeface="+mn-ea"/>
              </a:rPr>
              <a:t>・統計の作成方法の特徴を知る</a:t>
            </a:r>
          </a:p>
          <a:p>
            <a:pPr marL="750296" indent="-750296" eaLnBrk="1" hangingPunct="1">
              <a:buFont typeface="Wingdings" panose="05000000000000000000" pitchFamily="2" charset="2"/>
              <a:buNone/>
              <a:defRPr/>
            </a:pPr>
            <a:r>
              <a:rPr lang="ja-JP" altLang="en-US" dirty="0">
                <a:latin typeface="+mn-ea"/>
              </a:rPr>
              <a:t>　</a:t>
            </a:r>
            <a:r>
              <a:rPr lang="ja-JP" altLang="en-US" sz="2800" dirty="0">
                <a:latin typeface="+mn-ea"/>
              </a:rPr>
              <a:t>データの収集方法が複数ある場合</a:t>
            </a:r>
          </a:p>
          <a:p>
            <a:pPr marL="750296" indent="-750296" eaLnBrk="1" hangingPunct="1">
              <a:buFont typeface="Wingdings" panose="05000000000000000000" pitchFamily="2" charset="2"/>
              <a:buNone/>
              <a:defRPr/>
            </a:pPr>
            <a:r>
              <a:rPr lang="ja-JP" altLang="en-US" sz="2800" dirty="0">
                <a:latin typeface="+mn-ea"/>
              </a:rPr>
              <a:t>　統計の作成方法が変化する場合</a:t>
            </a:r>
          </a:p>
          <a:p>
            <a:pPr marL="750296" indent="-750296" eaLnBrk="1" hangingPunct="1">
              <a:buFont typeface="Wingdings" panose="05000000000000000000" pitchFamily="2" charset="2"/>
              <a:buNone/>
              <a:defRPr/>
            </a:pPr>
            <a:r>
              <a:rPr lang="ja-JP" altLang="en-US" dirty="0">
                <a:latin typeface="+mn-ea"/>
              </a:rPr>
              <a:t>・統計の時点を正確に知る</a:t>
            </a:r>
          </a:p>
          <a:p>
            <a:pPr marL="750296" indent="-750296" eaLnBrk="1" hangingPunct="1">
              <a:buFont typeface="Wingdings" panose="05000000000000000000" pitchFamily="2" charset="2"/>
              <a:buNone/>
              <a:defRPr/>
            </a:pPr>
            <a:r>
              <a:rPr lang="ja-JP" altLang="en-US" dirty="0">
                <a:latin typeface="+mn-ea"/>
              </a:rPr>
              <a:t>　</a:t>
            </a:r>
            <a:r>
              <a:rPr lang="ja-JP" altLang="en-US" sz="2800" dirty="0">
                <a:latin typeface="+mn-ea"/>
              </a:rPr>
              <a:t>静態統計と動態統計、時点による影響</a:t>
            </a:r>
          </a:p>
          <a:p>
            <a:pPr marL="750296" indent="-750296" eaLnBrk="1" hangingPunct="1">
              <a:buFont typeface="Wingdings" panose="05000000000000000000" pitchFamily="2" charset="2"/>
              <a:buNone/>
              <a:defRPr/>
            </a:pPr>
            <a:r>
              <a:rPr lang="ja-JP" altLang="en-US" sz="3692" dirty="0">
                <a:latin typeface="+mn-ea"/>
              </a:rPr>
              <a:t>　</a:t>
            </a:r>
            <a:endParaRPr lang="ja-JP" altLang="ja-JP" dirty="0">
              <a:latin typeface="+mn-ea"/>
            </a:endParaRPr>
          </a:p>
        </p:txBody>
      </p:sp>
      <p:sp>
        <p:nvSpPr>
          <p:cNvPr id="2" name="スライド番号プレースホルダー 1">
            <a:extLst>
              <a:ext uri="{FF2B5EF4-FFF2-40B4-BE49-F238E27FC236}">
                <a16:creationId xmlns:a16="http://schemas.microsoft.com/office/drawing/2014/main" id="{2A342FF5-520A-46D5-AD30-94BFC6EAFAC8}"/>
              </a:ext>
            </a:extLst>
          </p:cNvPr>
          <p:cNvSpPr>
            <a:spLocks noGrp="1"/>
          </p:cNvSpPr>
          <p:nvPr>
            <p:ph type="sldNum" sz="quarter" idx="12"/>
          </p:nvPr>
        </p:nvSpPr>
        <p:spPr/>
        <p:txBody>
          <a:bodyPr/>
          <a:lstStyle/>
          <a:p>
            <a:fld id="{C3E5A951-7667-4D52-808D-A2DABC3683DE}" type="slidenum">
              <a:rPr lang="ja-JP" altLang="en-US" smtClean="0"/>
              <a:pPr/>
              <a:t>40</a:t>
            </a:fld>
            <a:endParaRPr lang="en-US" altLang="ja-JP"/>
          </a:p>
        </p:txBody>
      </p:sp>
    </p:spTree>
  </p:cSld>
  <p:clrMapOvr>
    <a:masterClrMapping/>
  </p:clrMapOvr>
  <p:transition spd="med">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a:extLst>
              <a:ext uri="{FF2B5EF4-FFF2-40B4-BE49-F238E27FC236}">
                <a16:creationId xmlns:a16="http://schemas.microsoft.com/office/drawing/2014/main" id="{E3C2B711-D38C-4B6A-92BD-48261E67C04E}"/>
              </a:ext>
            </a:extLst>
          </p:cNvPr>
          <p:cNvSpPr>
            <a:spLocks noGrp="1" noChangeArrowheads="1"/>
          </p:cNvSpPr>
          <p:nvPr>
            <p:ph type="title" idx="4294967295"/>
          </p:nvPr>
        </p:nvSpPr>
        <p:spPr/>
        <p:txBody>
          <a:bodyPr lIns="92075" tIns="46038" rIns="92075" bIns="46038"/>
          <a:lstStyle/>
          <a:p>
            <a:pPr eaLnBrk="1" hangingPunct="1">
              <a:defRPr/>
            </a:pPr>
            <a:r>
              <a:rPr lang="ja-JP" altLang="en-US" sz="4000" dirty="0">
                <a:solidFill>
                  <a:schemeClr val="tx1"/>
                </a:solidFill>
                <a:latin typeface="+mn-ea"/>
                <a:ea typeface="+mn-ea"/>
              </a:rPr>
              <a:t>調査方法の検討</a:t>
            </a:r>
            <a:endParaRPr lang="ja-JP" altLang="ja-JP" sz="3600" dirty="0">
              <a:solidFill>
                <a:schemeClr val="tx1"/>
              </a:solidFill>
              <a:latin typeface="+mn-ea"/>
              <a:ea typeface="+mn-ea"/>
            </a:endParaRPr>
          </a:p>
        </p:txBody>
      </p:sp>
      <p:sp>
        <p:nvSpPr>
          <p:cNvPr id="30724" name="Rectangle 3">
            <a:extLst>
              <a:ext uri="{FF2B5EF4-FFF2-40B4-BE49-F238E27FC236}">
                <a16:creationId xmlns:a16="http://schemas.microsoft.com/office/drawing/2014/main" id="{62345619-DBFF-4B2C-9D17-70A755FDF7E0}"/>
              </a:ext>
            </a:extLst>
          </p:cNvPr>
          <p:cNvSpPr>
            <a:spLocks noGrp="1" noChangeArrowheads="1"/>
          </p:cNvSpPr>
          <p:nvPr>
            <p:ph type="body" idx="4294967295"/>
          </p:nvPr>
        </p:nvSpPr>
        <p:spPr>
          <a:xfrm>
            <a:off x="328612" y="1888331"/>
            <a:ext cx="8486775" cy="4143375"/>
          </a:xfrm>
        </p:spPr>
        <p:txBody>
          <a:bodyPr lIns="92075" tIns="46038" rIns="92075" bIns="46038"/>
          <a:lstStyle/>
          <a:p>
            <a:pPr marL="0" indent="0">
              <a:buFont typeface="Wingdings" panose="05000000000000000000" pitchFamily="2" charset="2"/>
              <a:buNone/>
              <a:defRPr/>
            </a:pPr>
            <a:r>
              <a:rPr lang="ja-JP" altLang="en-US" dirty="0">
                <a:latin typeface="+mn-ea"/>
              </a:rPr>
              <a:t>１ 調査方法　郵送、調査員手渡し、</a:t>
            </a:r>
            <a:r>
              <a:rPr lang="en-US" altLang="ja-JP" dirty="0">
                <a:latin typeface="+mn-ea"/>
              </a:rPr>
              <a:t>WEB</a:t>
            </a:r>
          </a:p>
          <a:p>
            <a:pPr marL="0" indent="0">
              <a:buFont typeface="Wingdings" panose="05000000000000000000" pitchFamily="2" charset="2"/>
              <a:buNone/>
              <a:defRPr/>
            </a:pPr>
            <a:r>
              <a:rPr lang="ja-JP" altLang="en-US" dirty="0">
                <a:latin typeface="+mn-ea"/>
              </a:rPr>
              <a:t>２ サンプル数の確保　</a:t>
            </a:r>
            <a:endParaRPr lang="en-US" altLang="ja-JP" dirty="0">
              <a:latin typeface="+mn-ea"/>
            </a:endParaRPr>
          </a:p>
          <a:p>
            <a:pPr marL="0" indent="0">
              <a:buFont typeface="Wingdings" panose="05000000000000000000" pitchFamily="2" charset="2"/>
              <a:buNone/>
              <a:defRPr/>
            </a:pPr>
            <a:r>
              <a:rPr lang="ja-JP" altLang="en-US" dirty="0">
                <a:latin typeface="+mn-ea"/>
              </a:rPr>
              <a:t>　母集団のサイズ、必要サンプル数</a:t>
            </a:r>
            <a:endParaRPr lang="en-US" altLang="ja-JP" dirty="0">
              <a:latin typeface="+mn-ea"/>
            </a:endParaRPr>
          </a:p>
          <a:p>
            <a:pPr marL="0" indent="0">
              <a:buFont typeface="Wingdings" panose="05000000000000000000" pitchFamily="2" charset="2"/>
              <a:buNone/>
              <a:defRPr/>
            </a:pPr>
            <a:r>
              <a:rPr lang="ja-JP" altLang="en-US" dirty="0">
                <a:latin typeface="+mn-ea"/>
              </a:rPr>
              <a:t>３ フェイス項目</a:t>
            </a:r>
            <a:r>
              <a:rPr lang="en-US" altLang="ja-JP" dirty="0">
                <a:latin typeface="+mn-ea"/>
              </a:rPr>
              <a:t>(</a:t>
            </a:r>
            <a:r>
              <a:rPr lang="ja-JP" altLang="en-US" dirty="0">
                <a:latin typeface="+mn-ea"/>
              </a:rPr>
              <a:t>属性</a:t>
            </a:r>
            <a:r>
              <a:rPr lang="en-US" altLang="ja-JP" dirty="0">
                <a:latin typeface="+mn-ea"/>
              </a:rPr>
              <a:t>)</a:t>
            </a:r>
            <a:r>
              <a:rPr lang="ja-JP" altLang="en-US" dirty="0">
                <a:latin typeface="+mn-ea"/>
              </a:rPr>
              <a:t>・設問項目</a:t>
            </a:r>
            <a:endParaRPr lang="ja-JP" altLang="ja-JP" dirty="0">
              <a:latin typeface="+mn-ea"/>
            </a:endParaRPr>
          </a:p>
          <a:p>
            <a:pPr marL="812800" indent="-812800" eaLnBrk="1" hangingPunct="1">
              <a:lnSpc>
                <a:spcPct val="90000"/>
              </a:lnSpc>
              <a:buFont typeface="Wingdings" panose="05000000000000000000" pitchFamily="2" charset="2"/>
              <a:buNone/>
              <a:defRPr/>
            </a:pPr>
            <a:r>
              <a:rPr lang="ja-JP" altLang="en-US" dirty="0">
                <a:latin typeface="+mn-ea"/>
              </a:rPr>
              <a:t>　フェイス項目集計による母集団との確認</a:t>
            </a:r>
            <a:endParaRPr lang="en-US" altLang="ja-JP" dirty="0">
              <a:latin typeface="+mn-ea"/>
            </a:endParaRPr>
          </a:p>
          <a:p>
            <a:pPr marL="812800" indent="-812800" eaLnBrk="1" hangingPunct="1">
              <a:lnSpc>
                <a:spcPct val="90000"/>
              </a:lnSpc>
              <a:buFont typeface="Wingdings" panose="05000000000000000000" pitchFamily="2" charset="2"/>
              <a:buNone/>
              <a:defRPr/>
            </a:pPr>
            <a:r>
              <a:rPr lang="ja-JP" altLang="en-US" dirty="0">
                <a:latin typeface="+mn-ea"/>
              </a:rPr>
              <a:t>　仮説の設定、分析項目の設定</a:t>
            </a:r>
            <a:endParaRPr lang="en-US" altLang="ja-JP" dirty="0">
              <a:latin typeface="+mn-ea"/>
            </a:endParaRPr>
          </a:p>
          <a:p>
            <a:pPr marL="812800" indent="-812800" eaLnBrk="1" hangingPunct="1">
              <a:lnSpc>
                <a:spcPct val="90000"/>
              </a:lnSpc>
              <a:buFont typeface="Wingdings" panose="05000000000000000000" pitchFamily="2" charset="2"/>
              <a:buNone/>
              <a:defRPr/>
            </a:pPr>
            <a:r>
              <a:rPr lang="ja-JP" altLang="en-US" dirty="0">
                <a:latin typeface="+mn-ea"/>
              </a:rPr>
              <a:t>４ 審査・集計・分析</a:t>
            </a:r>
            <a:endParaRPr lang="en-US" altLang="ja-JP" dirty="0">
              <a:latin typeface="+mn-ea"/>
            </a:endParaRPr>
          </a:p>
          <a:p>
            <a:pPr marL="812800" indent="-812800" eaLnBrk="1" hangingPunct="1">
              <a:lnSpc>
                <a:spcPct val="90000"/>
              </a:lnSpc>
              <a:buFont typeface="Wingdings" panose="05000000000000000000" pitchFamily="2" charset="2"/>
              <a:buNone/>
              <a:defRPr/>
            </a:pPr>
            <a:r>
              <a:rPr lang="ja-JP" altLang="en-US" dirty="0">
                <a:latin typeface="+mn-ea"/>
              </a:rPr>
              <a:t>　　集計表、審査事項、概要目次</a:t>
            </a:r>
            <a:endParaRPr lang="ja-JP" altLang="ja-JP" dirty="0">
              <a:latin typeface="+mn-ea"/>
            </a:endParaRPr>
          </a:p>
        </p:txBody>
      </p:sp>
      <p:sp>
        <p:nvSpPr>
          <p:cNvPr id="2" name="スライド番号プレースホルダー 1">
            <a:extLst>
              <a:ext uri="{FF2B5EF4-FFF2-40B4-BE49-F238E27FC236}">
                <a16:creationId xmlns:a16="http://schemas.microsoft.com/office/drawing/2014/main" id="{90993CBE-466B-4FC9-BCD5-D43BE4AA898A}"/>
              </a:ext>
            </a:extLst>
          </p:cNvPr>
          <p:cNvSpPr>
            <a:spLocks noGrp="1"/>
          </p:cNvSpPr>
          <p:nvPr>
            <p:ph type="sldNum" sz="quarter" idx="12"/>
          </p:nvPr>
        </p:nvSpPr>
        <p:spPr/>
        <p:txBody>
          <a:bodyPr/>
          <a:lstStyle/>
          <a:p>
            <a:fld id="{F5264473-429C-4ECD-B93F-631579930F52}" type="slidenum">
              <a:rPr lang="ja-JP" altLang="en-US" smtClean="0"/>
              <a:pPr/>
              <a:t>5</a:t>
            </a:fld>
            <a:endParaRPr lang="en-US" altLang="ja-JP"/>
          </a:p>
        </p:txBody>
      </p:sp>
    </p:spTree>
    <p:extLst>
      <p:ext uri="{BB962C8B-B14F-4D97-AF65-F5344CB8AC3E}">
        <p14:creationId xmlns:p14="http://schemas.microsoft.com/office/powerpoint/2010/main" val="1863812672"/>
      </p:ext>
    </p:extLst>
  </p:cSld>
  <p:clrMapOvr>
    <a:masterClrMapping/>
  </p:clrMapOvr>
  <p:transition spd="med">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DAE1E179-331F-48D2-8404-C7C881B082FF}"/>
              </a:ext>
            </a:extLst>
          </p:cNvPr>
          <p:cNvSpPr>
            <a:spLocks noGrp="1" noChangeArrowheads="1"/>
          </p:cNvSpPr>
          <p:nvPr>
            <p:ph type="title"/>
          </p:nvPr>
        </p:nvSpPr>
        <p:spPr>
          <a:xfrm>
            <a:off x="1049338" y="333375"/>
            <a:ext cx="7796212" cy="1055688"/>
          </a:xfrm>
        </p:spPr>
        <p:txBody>
          <a:bodyPr/>
          <a:lstStyle/>
          <a:p>
            <a:pPr eaLnBrk="1" hangingPunct="1">
              <a:defRPr/>
            </a:pPr>
            <a:r>
              <a:rPr lang="ja-JP" altLang="en-US" sz="3692" dirty="0">
                <a:solidFill>
                  <a:schemeClr val="tx1"/>
                </a:solidFill>
                <a:latin typeface="+mn-ea"/>
                <a:ea typeface="+mn-ea"/>
              </a:rPr>
              <a:t>直接調査法（統計調査）</a:t>
            </a:r>
            <a:endParaRPr lang="ja-JP" altLang="ja-JP" sz="3692" dirty="0">
              <a:solidFill>
                <a:schemeClr val="tx1"/>
              </a:solidFill>
              <a:latin typeface="+mn-ea"/>
              <a:ea typeface="+mn-ea"/>
            </a:endParaRPr>
          </a:p>
        </p:txBody>
      </p:sp>
      <p:sp>
        <p:nvSpPr>
          <p:cNvPr id="90115" name="Rectangle 3">
            <a:extLst>
              <a:ext uri="{FF2B5EF4-FFF2-40B4-BE49-F238E27FC236}">
                <a16:creationId xmlns:a16="http://schemas.microsoft.com/office/drawing/2014/main" id="{9818F6DD-593E-4F0D-8A5D-FB8E009CFE59}"/>
              </a:ext>
            </a:extLst>
          </p:cNvPr>
          <p:cNvSpPr>
            <a:spLocks noGrp="1" noChangeArrowheads="1"/>
          </p:cNvSpPr>
          <p:nvPr>
            <p:ph type="body" idx="1"/>
          </p:nvPr>
        </p:nvSpPr>
        <p:spPr>
          <a:xfrm>
            <a:off x="92075" y="1482725"/>
            <a:ext cx="8959850" cy="3892550"/>
          </a:xfrm>
        </p:spPr>
        <p:txBody>
          <a:bodyPr/>
          <a:lstStyle/>
          <a:p>
            <a:pPr eaLnBrk="1" hangingPunct="1">
              <a:buFont typeface="Wingdings" panose="05000000000000000000" pitchFamily="2" charset="2"/>
              <a:buNone/>
              <a:defRPr/>
            </a:pPr>
            <a:r>
              <a:rPr lang="ja-JP" altLang="en-US" dirty="0">
                <a:latin typeface="+mn-ea"/>
              </a:rPr>
              <a:t>記入方法</a:t>
            </a:r>
            <a:endParaRPr lang="en-US" altLang="ja-JP" dirty="0">
              <a:latin typeface="+mn-ea"/>
            </a:endParaRPr>
          </a:p>
          <a:p>
            <a:pPr eaLnBrk="1" hangingPunct="1">
              <a:buFont typeface="Wingdings" panose="05000000000000000000" pitchFamily="2" charset="2"/>
              <a:buNone/>
              <a:defRPr/>
            </a:pPr>
            <a:r>
              <a:rPr lang="ja-JP" altLang="en-US" dirty="0">
                <a:latin typeface="+mn-ea"/>
              </a:rPr>
              <a:t>・自計方式：調査対象者に調査票へ直接記入</a:t>
            </a:r>
            <a:endParaRPr lang="en-US" altLang="ja-JP" dirty="0">
              <a:latin typeface="+mn-ea"/>
            </a:endParaRPr>
          </a:p>
          <a:p>
            <a:pPr eaLnBrk="1" hangingPunct="1">
              <a:buFont typeface="Wingdings" panose="05000000000000000000" pitchFamily="2" charset="2"/>
              <a:buNone/>
              <a:defRPr/>
            </a:pPr>
            <a:r>
              <a:rPr lang="ja-JP" altLang="en-US" dirty="0">
                <a:latin typeface="+mn-ea"/>
              </a:rPr>
              <a:t>・他計方式：調査実施者が調査対象者から聞き取る方法で必要な情報を収集する</a:t>
            </a:r>
            <a:endParaRPr lang="en-US" altLang="ja-JP" dirty="0">
              <a:latin typeface="+mn-ea"/>
            </a:endParaRPr>
          </a:p>
          <a:p>
            <a:pPr eaLnBrk="1" hangingPunct="1">
              <a:buFont typeface="Wingdings" panose="05000000000000000000" pitchFamily="2" charset="2"/>
              <a:buNone/>
              <a:defRPr/>
            </a:pPr>
            <a:r>
              <a:rPr lang="ja-JP" altLang="en-US" dirty="0">
                <a:latin typeface="+mn-ea"/>
              </a:rPr>
              <a:t>調査方法</a:t>
            </a:r>
            <a:endParaRPr lang="en-US" altLang="ja-JP" dirty="0">
              <a:latin typeface="+mn-ea"/>
            </a:endParaRPr>
          </a:p>
          <a:p>
            <a:pPr eaLnBrk="1" hangingPunct="1">
              <a:buFont typeface="Wingdings" panose="05000000000000000000" pitchFamily="2" charset="2"/>
              <a:buNone/>
              <a:defRPr/>
            </a:pPr>
            <a:r>
              <a:rPr lang="ja-JP" altLang="en-US" dirty="0">
                <a:latin typeface="+mn-ea"/>
              </a:rPr>
              <a:t>・全数調査（悉皆調査）：国勢調査、経済センサス</a:t>
            </a:r>
            <a:endParaRPr lang="en-US" altLang="ja-JP" dirty="0">
              <a:latin typeface="+mn-ea"/>
            </a:endParaRPr>
          </a:p>
          <a:p>
            <a:pPr eaLnBrk="1" hangingPunct="1">
              <a:buFont typeface="Wingdings" panose="05000000000000000000" pitchFamily="2" charset="2"/>
              <a:buNone/>
              <a:defRPr/>
            </a:pPr>
            <a:r>
              <a:rPr lang="ja-JP" altLang="en-US" dirty="0">
                <a:latin typeface="+mn-ea"/>
              </a:rPr>
              <a:t>　</a:t>
            </a:r>
            <a:r>
              <a:rPr lang="en-US" altLang="ja-JP" sz="2585" dirty="0">
                <a:latin typeface="+mn-ea"/>
              </a:rPr>
              <a:t>※</a:t>
            </a:r>
            <a:r>
              <a:rPr lang="ja-JP" altLang="en-US" sz="2585" dirty="0">
                <a:latin typeface="+mn-ea"/>
              </a:rPr>
              <a:t>詳細かつ正確な数字が求められる調査</a:t>
            </a:r>
            <a:endParaRPr lang="en-US" altLang="ja-JP" sz="2585" dirty="0">
              <a:latin typeface="+mn-ea"/>
            </a:endParaRPr>
          </a:p>
          <a:p>
            <a:pPr eaLnBrk="1" hangingPunct="1">
              <a:buFont typeface="Wingdings" panose="05000000000000000000" pitchFamily="2" charset="2"/>
              <a:buNone/>
              <a:defRPr/>
            </a:pPr>
            <a:r>
              <a:rPr lang="ja-JP" altLang="en-US" dirty="0">
                <a:latin typeface="+mn-ea"/>
              </a:rPr>
              <a:t>・標本調査（サンプル調査）：家計調査、労働力調査</a:t>
            </a:r>
            <a:endParaRPr lang="en-US" altLang="ja-JP" dirty="0">
              <a:latin typeface="+mn-ea"/>
            </a:endParaRPr>
          </a:p>
          <a:p>
            <a:pPr eaLnBrk="1" hangingPunct="1">
              <a:buFont typeface="Wingdings" panose="05000000000000000000" pitchFamily="2" charset="2"/>
              <a:buNone/>
              <a:defRPr/>
            </a:pPr>
            <a:r>
              <a:rPr lang="ja-JP" altLang="en-US" dirty="0">
                <a:latin typeface="+mn-ea"/>
              </a:rPr>
              <a:t>　</a:t>
            </a:r>
            <a:r>
              <a:rPr lang="en-US" altLang="ja-JP" sz="2585" dirty="0">
                <a:latin typeface="+mn-ea"/>
              </a:rPr>
              <a:t>※</a:t>
            </a:r>
            <a:r>
              <a:rPr lang="ja-JP" altLang="en-US" sz="2585" dirty="0">
                <a:latin typeface="+mn-ea"/>
              </a:rPr>
              <a:t>短期間の周期で継続して行われる調査</a:t>
            </a:r>
            <a:endParaRPr lang="ja-JP" altLang="ja-JP" sz="2585" dirty="0">
              <a:latin typeface="+mn-ea"/>
            </a:endParaRPr>
          </a:p>
        </p:txBody>
      </p:sp>
      <p:sp>
        <p:nvSpPr>
          <p:cNvPr id="2" name="スライド番号プレースホルダー 1">
            <a:extLst>
              <a:ext uri="{FF2B5EF4-FFF2-40B4-BE49-F238E27FC236}">
                <a16:creationId xmlns:a16="http://schemas.microsoft.com/office/drawing/2014/main" id="{3458AC04-9922-4A5E-A477-4258F4D0C813}"/>
              </a:ext>
            </a:extLst>
          </p:cNvPr>
          <p:cNvSpPr>
            <a:spLocks noGrp="1"/>
          </p:cNvSpPr>
          <p:nvPr>
            <p:ph type="sldNum" sz="quarter" idx="12"/>
          </p:nvPr>
        </p:nvSpPr>
        <p:spPr/>
        <p:txBody>
          <a:bodyPr/>
          <a:lstStyle/>
          <a:p>
            <a:fld id="{30E603D2-EBAF-4203-8666-F3A49BFE91DF}" type="slidenum">
              <a:rPr lang="ja-JP" altLang="en-US" smtClean="0"/>
              <a:pPr/>
              <a:t>6</a:t>
            </a:fld>
            <a:endParaRPr lang="en-US" altLang="ja-JP"/>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D6742CBF-E4F1-4BC2-84FB-E2CC89311247}"/>
              </a:ext>
            </a:extLst>
          </p:cNvPr>
          <p:cNvSpPr>
            <a:spLocks noGrp="1" noChangeArrowheads="1"/>
          </p:cNvSpPr>
          <p:nvPr>
            <p:ph type="title"/>
          </p:nvPr>
        </p:nvSpPr>
        <p:spPr/>
        <p:txBody>
          <a:bodyPr/>
          <a:lstStyle/>
          <a:p>
            <a:pPr eaLnBrk="1" hangingPunct="1">
              <a:defRPr/>
            </a:pPr>
            <a:r>
              <a:rPr lang="ja-JP" altLang="en-US" sz="4000" dirty="0">
                <a:solidFill>
                  <a:schemeClr val="tx1"/>
                </a:solidFill>
                <a:latin typeface="+mn-ea"/>
                <a:ea typeface="+mn-ea"/>
              </a:rPr>
              <a:t>間接調査法</a:t>
            </a:r>
            <a:br>
              <a:rPr lang="en-US" altLang="ja-JP" sz="3692" dirty="0">
                <a:solidFill>
                  <a:schemeClr val="tx1"/>
                </a:solidFill>
                <a:latin typeface="+mn-ea"/>
                <a:ea typeface="+mn-ea"/>
              </a:rPr>
            </a:br>
            <a:r>
              <a:rPr lang="ja-JP" altLang="en-US" sz="3600" dirty="0">
                <a:solidFill>
                  <a:schemeClr val="tx1"/>
                </a:solidFill>
                <a:latin typeface="+mn-ea"/>
                <a:ea typeface="+mn-ea"/>
              </a:rPr>
              <a:t>業務統計・加工統計</a:t>
            </a:r>
            <a:endParaRPr lang="ja-JP" altLang="ja-JP" sz="3600" dirty="0">
              <a:solidFill>
                <a:schemeClr val="tx1"/>
              </a:solidFill>
              <a:latin typeface="+mn-ea"/>
              <a:ea typeface="+mn-ea"/>
            </a:endParaRPr>
          </a:p>
        </p:txBody>
      </p:sp>
      <p:sp>
        <p:nvSpPr>
          <p:cNvPr id="90115" name="Rectangle 3">
            <a:extLst>
              <a:ext uri="{FF2B5EF4-FFF2-40B4-BE49-F238E27FC236}">
                <a16:creationId xmlns:a16="http://schemas.microsoft.com/office/drawing/2014/main" id="{5F63C617-C30E-4BD3-9AF1-5732FDFC2CA8}"/>
              </a:ext>
            </a:extLst>
          </p:cNvPr>
          <p:cNvSpPr>
            <a:spLocks noGrp="1" noChangeArrowheads="1"/>
          </p:cNvSpPr>
          <p:nvPr>
            <p:ph type="body" idx="1"/>
          </p:nvPr>
        </p:nvSpPr>
        <p:spPr>
          <a:xfrm>
            <a:off x="184150" y="2032000"/>
            <a:ext cx="8959850" cy="3892550"/>
          </a:xfrm>
        </p:spPr>
        <p:txBody>
          <a:bodyPr/>
          <a:lstStyle/>
          <a:p>
            <a:pPr eaLnBrk="1" hangingPunct="1">
              <a:buFont typeface="Wingdings" panose="05000000000000000000" pitchFamily="2" charset="2"/>
              <a:buNone/>
              <a:defRPr/>
            </a:pPr>
            <a:r>
              <a:rPr lang="ja-JP" altLang="en-US" dirty="0">
                <a:latin typeface="+mn-ea"/>
              </a:rPr>
              <a:t>・行政記録等の転用で作成</a:t>
            </a:r>
            <a:endParaRPr lang="en-US" altLang="ja-JP" dirty="0">
              <a:latin typeface="+mn-ea"/>
            </a:endParaRPr>
          </a:p>
          <a:p>
            <a:pPr eaLnBrk="1" hangingPunct="1">
              <a:buFont typeface="Wingdings" panose="05000000000000000000" pitchFamily="2" charset="2"/>
              <a:buNone/>
              <a:defRPr/>
            </a:pPr>
            <a:r>
              <a:rPr lang="ja-JP" altLang="en-US" dirty="0">
                <a:latin typeface="+mn-ea"/>
              </a:rPr>
              <a:t>　行政事務の過程で得られた行政記録からの転用</a:t>
            </a:r>
            <a:endParaRPr lang="en-US" altLang="ja-JP" dirty="0">
              <a:latin typeface="+mn-ea"/>
            </a:endParaRPr>
          </a:p>
          <a:p>
            <a:pPr eaLnBrk="1" hangingPunct="1">
              <a:buFont typeface="Wingdings" panose="05000000000000000000" pitchFamily="2" charset="2"/>
              <a:buNone/>
              <a:defRPr/>
            </a:pPr>
            <a:r>
              <a:rPr lang="ja-JP" altLang="en-US" dirty="0">
                <a:latin typeface="+mn-ea"/>
              </a:rPr>
              <a:t>　業務統計：人口動態統計、建設着工統計、貿易統計など</a:t>
            </a:r>
            <a:endParaRPr lang="en-US" altLang="ja-JP" dirty="0">
              <a:latin typeface="+mn-ea"/>
            </a:endParaRPr>
          </a:p>
          <a:p>
            <a:pPr eaLnBrk="1" hangingPunct="1">
              <a:buFont typeface="Wingdings" panose="05000000000000000000" pitchFamily="2" charset="2"/>
              <a:buNone/>
              <a:defRPr/>
            </a:pPr>
            <a:r>
              <a:rPr lang="ja-JP" altLang="en-US" dirty="0">
                <a:latin typeface="+mn-ea"/>
              </a:rPr>
              <a:t>・推計：一次統計の加工処理で作成</a:t>
            </a:r>
            <a:endParaRPr lang="en-US" altLang="ja-JP" dirty="0">
              <a:latin typeface="+mn-ea"/>
            </a:endParaRPr>
          </a:p>
          <a:p>
            <a:pPr eaLnBrk="1" hangingPunct="1">
              <a:buFont typeface="Wingdings" panose="05000000000000000000" pitchFamily="2" charset="2"/>
              <a:buNone/>
              <a:defRPr/>
            </a:pPr>
            <a:r>
              <a:rPr lang="ja-JP" altLang="en-US" dirty="0">
                <a:latin typeface="+mn-ea"/>
              </a:rPr>
              <a:t>　二次統計：国民経済計算（</a:t>
            </a:r>
            <a:r>
              <a:rPr lang="en-US" altLang="ja-JP" dirty="0">
                <a:latin typeface="+mn-ea"/>
              </a:rPr>
              <a:t>GDP)</a:t>
            </a:r>
            <a:r>
              <a:rPr lang="ja-JP" altLang="en-US" dirty="0" err="1">
                <a:latin typeface="+mn-ea"/>
              </a:rPr>
              <a:t>、</a:t>
            </a:r>
            <a:r>
              <a:rPr lang="ja-JP" altLang="en-US" dirty="0">
                <a:latin typeface="+mn-ea"/>
              </a:rPr>
              <a:t>産業連関表、</a:t>
            </a:r>
            <a:endParaRPr lang="en-US" altLang="ja-JP" dirty="0">
              <a:latin typeface="+mn-ea"/>
            </a:endParaRPr>
          </a:p>
          <a:p>
            <a:pPr eaLnBrk="1" hangingPunct="1">
              <a:buFont typeface="Wingdings" panose="05000000000000000000" pitchFamily="2" charset="2"/>
              <a:buNone/>
              <a:defRPr/>
            </a:pPr>
            <a:r>
              <a:rPr lang="ja-JP" altLang="en-US" dirty="0">
                <a:latin typeface="+mn-ea"/>
              </a:rPr>
              <a:t>　　　　　　　　鉱工業指数など</a:t>
            </a:r>
            <a:endParaRPr lang="en-US" altLang="ja-JP" dirty="0">
              <a:latin typeface="+mn-ea"/>
            </a:endParaRPr>
          </a:p>
          <a:p>
            <a:pPr eaLnBrk="1" hangingPunct="1">
              <a:buFont typeface="Wingdings" panose="05000000000000000000" pitchFamily="2" charset="2"/>
              <a:buNone/>
              <a:defRPr/>
            </a:pPr>
            <a:r>
              <a:rPr lang="ja-JP" altLang="en-US" dirty="0">
                <a:latin typeface="+mn-ea"/>
              </a:rPr>
              <a:t>　</a:t>
            </a:r>
            <a:endParaRPr lang="en-US" altLang="ja-JP" dirty="0">
              <a:latin typeface="+mn-ea"/>
            </a:endParaRPr>
          </a:p>
          <a:p>
            <a:pPr eaLnBrk="1" hangingPunct="1">
              <a:buFont typeface="Wingdings" panose="05000000000000000000" pitchFamily="2" charset="2"/>
              <a:buNone/>
              <a:defRPr/>
            </a:pPr>
            <a:endParaRPr lang="ja-JP" altLang="ja-JP" dirty="0">
              <a:latin typeface="+mn-ea"/>
            </a:endParaRPr>
          </a:p>
        </p:txBody>
      </p:sp>
      <p:sp>
        <p:nvSpPr>
          <p:cNvPr id="2" name="スライド番号プレースホルダー 1">
            <a:extLst>
              <a:ext uri="{FF2B5EF4-FFF2-40B4-BE49-F238E27FC236}">
                <a16:creationId xmlns:a16="http://schemas.microsoft.com/office/drawing/2014/main" id="{46178DF4-AF6C-4A37-8CD3-E8F0B3E7FBB7}"/>
              </a:ext>
            </a:extLst>
          </p:cNvPr>
          <p:cNvSpPr>
            <a:spLocks noGrp="1"/>
          </p:cNvSpPr>
          <p:nvPr>
            <p:ph type="sldNum" sz="quarter" idx="12"/>
          </p:nvPr>
        </p:nvSpPr>
        <p:spPr/>
        <p:txBody>
          <a:bodyPr/>
          <a:lstStyle/>
          <a:p>
            <a:fld id="{30E603D2-EBAF-4203-8666-F3A49BFE91DF}" type="slidenum">
              <a:rPr lang="ja-JP" altLang="en-US" smtClean="0"/>
              <a:pPr/>
              <a:t>7</a:t>
            </a:fld>
            <a:endParaRPr lang="en-US" altLang="ja-JP"/>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a:extLst>
              <a:ext uri="{FF2B5EF4-FFF2-40B4-BE49-F238E27FC236}">
                <a16:creationId xmlns:a16="http://schemas.microsoft.com/office/drawing/2014/main" id="{D9A54EF0-0BF2-4485-A11C-64CA83C97B53}"/>
              </a:ext>
            </a:extLst>
          </p:cNvPr>
          <p:cNvSpPr>
            <a:spLocks noGrp="1" noChangeArrowheads="1"/>
          </p:cNvSpPr>
          <p:nvPr>
            <p:ph type="title" idx="4294967295"/>
          </p:nvPr>
        </p:nvSpPr>
        <p:spPr>
          <a:xfrm>
            <a:off x="1149812" y="9818"/>
            <a:ext cx="7793037" cy="1462087"/>
          </a:xfrm>
        </p:spPr>
        <p:txBody>
          <a:bodyPr lIns="84992" tIns="42497" rIns="84992" bIns="42497"/>
          <a:lstStyle/>
          <a:p>
            <a:pPr eaLnBrk="1" hangingPunct="1">
              <a:defRPr/>
            </a:pPr>
            <a:r>
              <a:rPr lang="ja-JP" altLang="en-US" sz="4000" dirty="0">
                <a:solidFill>
                  <a:schemeClr val="tx2">
                    <a:lumMod val="75000"/>
                  </a:schemeClr>
                </a:solidFill>
                <a:latin typeface="+mn-ea"/>
                <a:ea typeface="+mn-ea"/>
              </a:rPr>
              <a:t>調査員向け調査実施上の留意点</a:t>
            </a:r>
            <a:endParaRPr lang="ja-JP" altLang="ja-JP" sz="4000" dirty="0">
              <a:solidFill>
                <a:schemeClr val="tx2">
                  <a:lumMod val="75000"/>
                </a:schemeClr>
              </a:solidFill>
              <a:latin typeface="+mn-ea"/>
              <a:ea typeface="+mn-ea"/>
            </a:endParaRPr>
          </a:p>
        </p:txBody>
      </p:sp>
      <p:sp>
        <p:nvSpPr>
          <p:cNvPr id="30724" name="Rectangle 3">
            <a:extLst>
              <a:ext uri="{FF2B5EF4-FFF2-40B4-BE49-F238E27FC236}">
                <a16:creationId xmlns:a16="http://schemas.microsoft.com/office/drawing/2014/main" id="{031C9C7B-378D-4176-8815-E160CDFA1A56}"/>
              </a:ext>
            </a:extLst>
          </p:cNvPr>
          <p:cNvSpPr>
            <a:spLocks noGrp="1" noChangeArrowheads="1"/>
          </p:cNvSpPr>
          <p:nvPr>
            <p:ph type="body" idx="4294967295"/>
          </p:nvPr>
        </p:nvSpPr>
        <p:spPr>
          <a:xfrm>
            <a:off x="107503" y="1971438"/>
            <a:ext cx="8835345" cy="3825875"/>
          </a:xfrm>
        </p:spPr>
        <p:txBody>
          <a:bodyPr lIns="84992" tIns="42497" rIns="84992" bIns="42497"/>
          <a:lstStyle/>
          <a:p>
            <a:pPr marL="0" indent="0">
              <a:buFont typeface="Wingdings" panose="05000000000000000000" pitchFamily="2" charset="2"/>
              <a:buNone/>
              <a:defRPr/>
            </a:pPr>
            <a:r>
              <a:rPr lang="ja-JP" altLang="en-US" dirty="0">
                <a:latin typeface="+mn-ea"/>
              </a:rPr>
              <a:t>・調査方法・調査地点を確認</a:t>
            </a:r>
            <a:endParaRPr lang="en-US" altLang="ja-JP" dirty="0">
              <a:latin typeface="+mn-ea"/>
            </a:endParaRPr>
          </a:p>
          <a:p>
            <a:pPr marL="0" indent="0">
              <a:buFont typeface="Wingdings" panose="05000000000000000000" pitchFamily="2" charset="2"/>
              <a:buNone/>
              <a:defRPr/>
            </a:pPr>
            <a:r>
              <a:rPr lang="ja-JP" altLang="en-US" dirty="0">
                <a:latin typeface="+mn-ea"/>
              </a:rPr>
              <a:t>　</a:t>
            </a:r>
            <a:r>
              <a:rPr lang="ja-JP" altLang="en-US" sz="2800" dirty="0">
                <a:latin typeface="+mn-ea"/>
              </a:rPr>
              <a:t>地域性・カテゴリ等代表性の検討</a:t>
            </a:r>
            <a:endParaRPr lang="en-US" altLang="ja-JP" sz="2800" dirty="0">
              <a:latin typeface="+mn-ea"/>
            </a:endParaRPr>
          </a:p>
          <a:p>
            <a:pPr marL="0" indent="0">
              <a:buFont typeface="Wingdings" panose="05000000000000000000" pitchFamily="2" charset="2"/>
              <a:buNone/>
              <a:defRPr/>
            </a:pPr>
            <a:r>
              <a:rPr lang="ja-JP" altLang="en-US" dirty="0">
                <a:latin typeface="+mn-ea"/>
              </a:rPr>
              <a:t>・</a:t>
            </a:r>
            <a:r>
              <a:rPr lang="ja-JP" altLang="en-US" u="sng" dirty="0">
                <a:latin typeface="+mn-ea"/>
              </a:rPr>
              <a:t>サンプル数　</a:t>
            </a:r>
            <a:r>
              <a:rPr lang="en-US" altLang="ja-JP" u="sng" dirty="0">
                <a:latin typeface="+mn-ea"/>
              </a:rPr>
              <a:t>400</a:t>
            </a:r>
            <a:r>
              <a:rPr lang="ja-JP" altLang="en-US" u="sng" dirty="0">
                <a:latin typeface="+mn-ea"/>
              </a:rPr>
              <a:t>以上確保（目標）</a:t>
            </a:r>
            <a:r>
              <a:rPr lang="ja-JP" altLang="en-US" dirty="0">
                <a:latin typeface="+mn-ea"/>
              </a:rPr>
              <a:t>　</a:t>
            </a:r>
            <a:endParaRPr lang="en-US" altLang="ja-JP" dirty="0">
              <a:latin typeface="+mn-ea"/>
            </a:endParaRPr>
          </a:p>
          <a:p>
            <a:pPr marL="0" indent="0">
              <a:buFont typeface="Wingdings" panose="05000000000000000000" pitchFamily="2" charset="2"/>
              <a:buNone/>
              <a:defRPr/>
            </a:pPr>
            <a:r>
              <a:rPr lang="ja-JP" altLang="en-US" dirty="0">
                <a:latin typeface="+mn-ea"/>
              </a:rPr>
              <a:t>　</a:t>
            </a:r>
            <a:r>
              <a:rPr lang="ja-JP" altLang="en-US" sz="2800" dirty="0">
                <a:latin typeface="+mn-ea"/>
              </a:rPr>
              <a:t>母集団のサイズと必要サンプル数比較検討</a:t>
            </a:r>
            <a:endParaRPr lang="en-US" altLang="ja-JP" sz="2800" dirty="0">
              <a:latin typeface="+mn-ea"/>
            </a:endParaRPr>
          </a:p>
          <a:p>
            <a:pPr marL="0" indent="0">
              <a:buFont typeface="Wingdings" panose="05000000000000000000" pitchFamily="2" charset="2"/>
              <a:buNone/>
              <a:defRPr/>
            </a:pPr>
            <a:r>
              <a:rPr lang="ja-JP" altLang="en-US" sz="2800" dirty="0">
                <a:latin typeface="+mn-ea"/>
              </a:rPr>
              <a:t>　調査地点ごとに一定数以上確保（目標）</a:t>
            </a:r>
            <a:endParaRPr lang="en-US" altLang="ja-JP" sz="2800" dirty="0">
              <a:latin typeface="+mn-ea"/>
            </a:endParaRPr>
          </a:p>
          <a:p>
            <a:pPr marL="0" indent="0">
              <a:buFont typeface="Wingdings" panose="05000000000000000000" pitchFamily="2" charset="2"/>
              <a:buNone/>
              <a:defRPr/>
            </a:pPr>
            <a:r>
              <a:rPr lang="ja-JP" altLang="en-US" sz="2800" dirty="0">
                <a:latin typeface="+mn-ea"/>
              </a:rPr>
              <a:t>・フェイス項目・設問項目でサンプルの偏りを確認</a:t>
            </a:r>
            <a:endParaRPr lang="ja-JP" altLang="ja-JP" sz="2800" dirty="0">
              <a:latin typeface="+mn-ea"/>
            </a:endParaRPr>
          </a:p>
          <a:p>
            <a:pPr marL="750296" indent="-750296" eaLnBrk="1" hangingPunct="1">
              <a:lnSpc>
                <a:spcPct val="90000"/>
              </a:lnSpc>
              <a:buFont typeface="Wingdings" panose="05000000000000000000" pitchFamily="2" charset="2"/>
              <a:buNone/>
              <a:defRPr/>
            </a:pPr>
            <a:r>
              <a:rPr lang="ja-JP" altLang="en-US" sz="2800" dirty="0">
                <a:latin typeface="+mn-ea"/>
              </a:rPr>
              <a:t>　フェイス項目集計値による母集団との比較（例：</a:t>
            </a:r>
            <a:r>
              <a:rPr lang="en-US" altLang="ja-JP" sz="2800" dirty="0">
                <a:latin typeface="+mn-ea"/>
              </a:rPr>
              <a:t>2</a:t>
            </a:r>
            <a:r>
              <a:rPr lang="ja-JP" altLang="en-US" sz="2800" dirty="0">
                <a:latin typeface="+mn-ea"/>
              </a:rPr>
              <a:t>割以下の乖離）</a:t>
            </a:r>
            <a:endParaRPr lang="en-US" altLang="ja-JP" sz="2800" dirty="0">
              <a:latin typeface="+mn-ea"/>
            </a:endParaRPr>
          </a:p>
          <a:p>
            <a:pPr marL="750296" indent="-750296" eaLnBrk="1" hangingPunct="1">
              <a:lnSpc>
                <a:spcPct val="90000"/>
              </a:lnSpc>
              <a:buFont typeface="Wingdings" panose="05000000000000000000" pitchFamily="2" charset="2"/>
              <a:buNone/>
              <a:defRPr/>
            </a:pPr>
            <a:r>
              <a:rPr lang="ja-JP" altLang="en-US" dirty="0">
                <a:latin typeface="+mn-ea"/>
              </a:rPr>
              <a:t>　</a:t>
            </a:r>
            <a:endParaRPr lang="ja-JP" altLang="ja-JP" dirty="0">
              <a:latin typeface="+mn-ea"/>
            </a:endParaRPr>
          </a:p>
        </p:txBody>
      </p:sp>
      <p:sp>
        <p:nvSpPr>
          <p:cNvPr id="2" name="スライド番号プレースホルダー 1">
            <a:extLst>
              <a:ext uri="{FF2B5EF4-FFF2-40B4-BE49-F238E27FC236}">
                <a16:creationId xmlns:a16="http://schemas.microsoft.com/office/drawing/2014/main" id="{F5DFF4C2-AF3C-46CF-8289-CE4DA25B781B}"/>
              </a:ext>
            </a:extLst>
          </p:cNvPr>
          <p:cNvSpPr>
            <a:spLocks noGrp="1"/>
          </p:cNvSpPr>
          <p:nvPr>
            <p:ph type="sldNum" sz="quarter" idx="12"/>
          </p:nvPr>
        </p:nvSpPr>
        <p:spPr/>
        <p:txBody>
          <a:bodyPr/>
          <a:lstStyle/>
          <a:p>
            <a:fld id="{F5264473-429C-4ECD-B93F-631579930F52}" type="slidenum">
              <a:rPr lang="ja-JP" altLang="en-US" smtClean="0"/>
              <a:pPr/>
              <a:t>8</a:t>
            </a:fld>
            <a:endParaRPr lang="en-US" altLang="ja-JP"/>
          </a:p>
        </p:txBody>
      </p:sp>
    </p:spTree>
    <p:extLst>
      <p:ext uri="{BB962C8B-B14F-4D97-AF65-F5344CB8AC3E}">
        <p14:creationId xmlns:p14="http://schemas.microsoft.com/office/powerpoint/2010/main" val="277791220"/>
      </p:ext>
    </p:extLst>
  </p:cSld>
  <p:clrMapOvr>
    <a:masterClrMapping/>
  </p:clrMapOvr>
  <p:transition spd="med">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a:extLst>
              <a:ext uri="{FF2B5EF4-FFF2-40B4-BE49-F238E27FC236}">
                <a16:creationId xmlns:a16="http://schemas.microsoft.com/office/drawing/2014/main" id="{558552C7-714D-4F36-9C92-940BDACFF3D3}"/>
              </a:ext>
            </a:extLst>
          </p:cNvPr>
          <p:cNvSpPr>
            <a:spLocks noGrp="1" noChangeArrowheads="1"/>
          </p:cNvSpPr>
          <p:nvPr>
            <p:ph type="title" idx="4294967295"/>
          </p:nvPr>
        </p:nvSpPr>
        <p:spPr/>
        <p:txBody>
          <a:bodyPr/>
          <a:lstStyle/>
          <a:p>
            <a:pPr eaLnBrk="1" hangingPunct="1"/>
            <a:r>
              <a:rPr lang="ja-JP" altLang="en-US" sz="4000" dirty="0">
                <a:solidFill>
                  <a:schemeClr val="tx1"/>
                </a:solidFill>
                <a:latin typeface="ＭＳ Ｐゴシック" panose="020B0600070205080204" pitchFamily="50" charset="-128"/>
              </a:rPr>
              <a:t>２ 調査票の設計・審査・集計</a:t>
            </a:r>
            <a:br>
              <a:rPr lang="en-US" altLang="ja-JP" sz="4000" dirty="0">
                <a:solidFill>
                  <a:schemeClr val="tx1"/>
                </a:solidFill>
                <a:latin typeface="ＭＳ Ｐゴシック" panose="020B0600070205080204" pitchFamily="50" charset="-128"/>
              </a:rPr>
            </a:br>
            <a:r>
              <a:rPr lang="ja-JP" altLang="en-US" sz="4000" dirty="0">
                <a:solidFill>
                  <a:schemeClr val="tx1"/>
                </a:solidFill>
                <a:latin typeface="ＭＳ Ｐゴシック" panose="020B0600070205080204" pitchFamily="50" charset="-128"/>
              </a:rPr>
              <a:t>　</a:t>
            </a:r>
            <a:r>
              <a:rPr lang="ja-JP" altLang="en-US" sz="3600" dirty="0">
                <a:solidFill>
                  <a:schemeClr val="tx1"/>
                </a:solidFill>
                <a:latin typeface="ＭＳ Ｐゴシック" panose="020B0600070205080204" pitchFamily="50" charset="-128"/>
              </a:rPr>
              <a:t>　アンケート調査票の設計</a:t>
            </a:r>
            <a:endParaRPr lang="ja-JP" altLang="ja-JP" sz="3600" dirty="0">
              <a:solidFill>
                <a:schemeClr val="tx1"/>
              </a:solidFill>
              <a:latin typeface="ＭＳ Ｐゴシック" panose="020B0600070205080204" pitchFamily="50" charset="-128"/>
            </a:endParaRPr>
          </a:p>
        </p:txBody>
      </p:sp>
      <p:sp>
        <p:nvSpPr>
          <p:cNvPr id="21508" name="Rectangle 3">
            <a:extLst>
              <a:ext uri="{FF2B5EF4-FFF2-40B4-BE49-F238E27FC236}">
                <a16:creationId xmlns:a16="http://schemas.microsoft.com/office/drawing/2014/main" id="{E9CAD3E6-A9D0-4D73-BE93-5DF626A7472E}"/>
              </a:ext>
            </a:extLst>
          </p:cNvPr>
          <p:cNvSpPr>
            <a:spLocks noGrp="1" noChangeArrowheads="1"/>
          </p:cNvSpPr>
          <p:nvPr>
            <p:ph type="body" idx="4294967295"/>
          </p:nvPr>
        </p:nvSpPr>
        <p:spPr>
          <a:xfrm>
            <a:off x="517525" y="1916113"/>
            <a:ext cx="8275638" cy="4403725"/>
          </a:xfrm>
        </p:spPr>
        <p:txBody>
          <a:bodyPr/>
          <a:lstStyle/>
          <a:p>
            <a:pPr eaLnBrk="1" hangingPunct="1">
              <a:buFont typeface="Wingdings" panose="05000000000000000000" pitchFamily="2" charset="2"/>
              <a:buNone/>
            </a:pPr>
            <a:r>
              <a:rPr lang="ja-JP" altLang="en-US" dirty="0">
                <a:latin typeface="ＭＳ Ｐゴシック" panose="020B0600070205080204" pitchFamily="50" charset="-128"/>
              </a:rPr>
              <a:t>フェイス項目</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　性別、年齢など属性に関する質問</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　クロス集計、仮説にかかわる項目</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質問項目：選択回答、自由記入</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質問文</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　意識を問う：評価、意見、興味、意思など</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　事実を問う：現在の状況、過去の経験、知識など</a:t>
            </a:r>
          </a:p>
        </p:txBody>
      </p:sp>
      <p:sp>
        <p:nvSpPr>
          <p:cNvPr id="2" name="スライド番号プレースホルダー 1">
            <a:extLst>
              <a:ext uri="{FF2B5EF4-FFF2-40B4-BE49-F238E27FC236}">
                <a16:creationId xmlns:a16="http://schemas.microsoft.com/office/drawing/2014/main" id="{2DB183AF-03F5-44AE-BA4F-B1274A35244D}"/>
              </a:ext>
            </a:extLst>
          </p:cNvPr>
          <p:cNvSpPr>
            <a:spLocks noGrp="1"/>
          </p:cNvSpPr>
          <p:nvPr>
            <p:ph type="sldNum" sz="quarter" idx="12"/>
          </p:nvPr>
        </p:nvSpPr>
        <p:spPr/>
        <p:txBody>
          <a:bodyPr/>
          <a:lstStyle/>
          <a:p>
            <a:fld id="{F5264473-429C-4ECD-B93F-631579930F52}" type="slidenum">
              <a:rPr lang="ja-JP" altLang="en-US" smtClean="0"/>
              <a:pPr/>
              <a:t>9</a:t>
            </a:fld>
            <a:endParaRPr lang="en-US" altLang="ja-JP"/>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DEFINEDINNAVIGATOR" val="True"/>
  <p:tag name="HOTSPOTTYPE" val="DefinedInNavigator"/>
  <p:tag name="BRANCHTO" val="262"/>
</p:tagLst>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ＭＳ Ｐゴシック"/>
        <a:cs typeface=""/>
      </a:majorFont>
      <a:minorFont>
        <a:latin typeface="Tahom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Blends</Template>
  <TotalTime>6999</TotalTime>
  <Words>6965</Words>
  <Application>Microsoft Office PowerPoint</Application>
  <PresentationFormat>画面に合わせる (4:3)</PresentationFormat>
  <Paragraphs>670</Paragraphs>
  <Slides>40</Slides>
  <Notes>40</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埋め込まれた OLE サーバー</vt:lpstr>
      </vt:variant>
      <vt:variant>
        <vt:i4>1</vt:i4>
      </vt:variant>
      <vt:variant>
        <vt:lpstr>スライド タイトル</vt:lpstr>
      </vt:variant>
      <vt:variant>
        <vt:i4>40</vt:i4>
      </vt:variant>
    </vt:vector>
  </HeadingPairs>
  <TitlesOfParts>
    <vt:vector size="47" baseType="lpstr">
      <vt:lpstr>ＭＳ Ｐゴシック</vt:lpstr>
      <vt:lpstr>Arial</vt:lpstr>
      <vt:lpstr>Tahoma</vt:lpstr>
      <vt:lpstr>Times New Roman</vt:lpstr>
      <vt:lpstr>Wingdings</vt:lpstr>
      <vt:lpstr>Blends</vt:lpstr>
      <vt:lpstr>Clip</vt:lpstr>
      <vt:lpstr> アンケート調査の方法と事例</vt:lpstr>
      <vt:lpstr>報告のあらまし</vt:lpstr>
      <vt:lpstr>１ 統計調査の方法 　　調査企画のポイント</vt:lpstr>
      <vt:lpstr>統計調査の検討項目</vt:lpstr>
      <vt:lpstr>調査方法の検討</vt:lpstr>
      <vt:lpstr>直接調査法（統計調査）</vt:lpstr>
      <vt:lpstr>間接調査法 業務統計・加工統計</vt:lpstr>
      <vt:lpstr>調査員向け調査実施上の留意点</vt:lpstr>
      <vt:lpstr>２ 調査票の設計・審査・集計 　　アンケート調査票の設計</vt:lpstr>
      <vt:lpstr>PowerPoint プレゼンテーション</vt:lpstr>
      <vt:lpstr>調査票　質問の用語と文章の留意点　</vt:lpstr>
      <vt:lpstr>二者択一法・多項選択法　</vt:lpstr>
      <vt:lpstr>アンケート調査票例１</vt:lpstr>
      <vt:lpstr>アンケート調査票例２</vt:lpstr>
      <vt:lpstr>アンケート調査票例３</vt:lpstr>
      <vt:lpstr>アンケート調査票例４ 自由回答　感想、メッセージなど</vt:lpstr>
      <vt:lpstr>試験調査の概要</vt:lpstr>
      <vt:lpstr>調査データの審査ポイント</vt:lpstr>
      <vt:lpstr>無回答への対処方法</vt:lpstr>
      <vt:lpstr>外れ値の確認</vt:lpstr>
      <vt:lpstr>欠測値補完の確認と事例　</vt:lpstr>
      <vt:lpstr>   データの集計と表現方法 単純集計とクロス集計</vt:lpstr>
      <vt:lpstr>比推定の概要 　標本調査集計値で推計する</vt:lpstr>
      <vt:lpstr> ３ 標本調査の方法と誤差 母集団（調査対象）と標本（調査サンプル） 標本数の確保（300～400程度以上） サンプル偏り確認（男女比、年齢構成等母集団比較）</vt:lpstr>
      <vt:lpstr>標本抽出法概要</vt:lpstr>
      <vt:lpstr>標本調査と誤差</vt:lpstr>
      <vt:lpstr>調査に必要な標本数</vt:lpstr>
      <vt:lpstr>標本の大きさの推定</vt:lpstr>
      <vt:lpstr>誤差の分類</vt:lpstr>
      <vt:lpstr>標本抽出法 無作為抽出法と有意抽出法の概要</vt:lpstr>
      <vt:lpstr>系統抽出法の概要 等間隔抽出法</vt:lpstr>
      <vt:lpstr>層化抽出法の概要</vt:lpstr>
      <vt:lpstr>集落抽出法の概要</vt:lpstr>
      <vt:lpstr>   調査データの評価 標本調査の精度評価</vt:lpstr>
      <vt:lpstr>４ インターネット調査の概要と事例 調査の流れ 令和２年国勢調査　回答状況 (stat.go.jp)</vt:lpstr>
      <vt:lpstr>WEB調査の実施概要 「神戸マラソン2023」の応援・観覧者の動向に関するWEBアンケート調査</vt:lpstr>
      <vt:lpstr> 　ネット調査の長所と短所</vt:lpstr>
      <vt:lpstr>ネット調査データの実査概要</vt:lpstr>
      <vt:lpstr>ネット回答の品質管理概要</vt:lpstr>
      <vt:lpstr>統計を正しく使うためのポイント</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平成12年兵庫県産業連関表の概要について</dc:title>
  <dc:creator>兵庫県</dc:creator>
  <cp:lastModifiedBy>恒憲 芦谷</cp:lastModifiedBy>
  <cp:revision>1231</cp:revision>
  <cp:lastPrinted>2017-07-28T04:08:56Z</cp:lastPrinted>
  <dcterms:created xsi:type="dcterms:W3CDTF">2001-08-30T09:00:18Z</dcterms:created>
  <dcterms:modified xsi:type="dcterms:W3CDTF">2024-09-15T21:57:41Z</dcterms:modified>
</cp:coreProperties>
</file>