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2"/>
  </p:notesMasterIdLst>
  <p:handoutMasterIdLst>
    <p:handoutMasterId r:id="rId43"/>
  </p:handoutMasterIdLst>
  <p:sldIdLst>
    <p:sldId id="309" r:id="rId2"/>
    <p:sldId id="1028" r:id="rId3"/>
    <p:sldId id="476" r:id="rId4"/>
    <p:sldId id="621" r:id="rId5"/>
    <p:sldId id="1368" r:id="rId6"/>
    <p:sldId id="566" r:id="rId7"/>
    <p:sldId id="1563" r:id="rId8"/>
    <p:sldId id="262" r:id="rId9"/>
    <p:sldId id="263" r:id="rId10"/>
    <p:sldId id="410" r:id="rId11"/>
    <p:sldId id="1561" r:id="rId12"/>
    <p:sldId id="1095" r:id="rId13"/>
    <p:sldId id="1464" r:id="rId14"/>
    <p:sldId id="1465" r:id="rId15"/>
    <p:sldId id="1466" r:id="rId16"/>
    <p:sldId id="1467" r:id="rId17"/>
    <p:sldId id="1468" r:id="rId18"/>
    <p:sldId id="1469" r:id="rId19"/>
    <p:sldId id="1470" r:id="rId20"/>
    <p:sldId id="1471" r:id="rId21"/>
    <p:sldId id="1472" r:id="rId22"/>
    <p:sldId id="1473" r:id="rId23"/>
    <p:sldId id="1474" r:id="rId24"/>
    <p:sldId id="1475" r:id="rId25"/>
    <p:sldId id="1476" r:id="rId26"/>
    <p:sldId id="1477" r:id="rId27"/>
    <p:sldId id="546" r:id="rId28"/>
    <p:sldId id="1564" r:id="rId29"/>
    <p:sldId id="497" r:id="rId30"/>
    <p:sldId id="289" r:id="rId31"/>
    <p:sldId id="670" r:id="rId32"/>
    <p:sldId id="1490" r:id="rId33"/>
    <p:sldId id="1491" r:id="rId34"/>
    <p:sldId id="1115" r:id="rId35"/>
    <p:sldId id="1093" r:id="rId36"/>
    <p:sldId id="1566" r:id="rId37"/>
    <p:sldId id="1084" r:id="rId38"/>
    <p:sldId id="893" r:id="rId39"/>
    <p:sldId id="304" r:id="rId40"/>
    <p:sldId id="293" r:id="rId41"/>
  </p:sldIdLst>
  <p:sldSz cx="9906000" cy="6858000" type="A4"/>
  <p:notesSz cx="6807200" cy="9939338"/>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sz="24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F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274" autoAdjust="0"/>
    <p:restoredTop sz="86410" autoAdjust="0"/>
  </p:normalViewPr>
  <p:slideViewPr>
    <p:cSldViewPr>
      <p:cViewPr varScale="1">
        <p:scale>
          <a:sx n="53" d="100"/>
          <a:sy n="53" d="100"/>
        </p:scale>
        <p:origin x="820" y="64"/>
      </p:cViewPr>
      <p:guideLst>
        <p:guide orient="horz" pos="2160"/>
        <p:guide pos="3120"/>
      </p:guideLst>
    </p:cSldViewPr>
  </p:slideViewPr>
  <p:outlineViewPr>
    <p:cViewPr>
      <p:scale>
        <a:sx n="33" d="100"/>
        <a:sy n="33" d="100"/>
      </p:scale>
      <p:origin x="0" y="-15512"/>
    </p:cViewPr>
  </p:outlineViewPr>
  <p:notesTextViewPr>
    <p:cViewPr>
      <p:scale>
        <a:sx n="100" d="100"/>
        <a:sy n="100" d="100"/>
      </p:scale>
      <p:origin x="0" y="-288"/>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52D975F-C40C-4537-AE44-B1C6F1708C02}"/>
              </a:ext>
            </a:extLst>
          </p:cNvPr>
          <p:cNvSpPr>
            <a:spLocks noGrp="1" noChangeArrowheads="1"/>
          </p:cNvSpPr>
          <p:nvPr>
            <p:ph type="hdr" sz="quarter"/>
          </p:nvPr>
        </p:nvSpPr>
        <p:spPr bwMode="auto">
          <a:xfrm>
            <a:off x="0" y="0"/>
            <a:ext cx="2951163" cy="496888"/>
          </a:xfrm>
          <a:prstGeom prst="rect">
            <a:avLst/>
          </a:prstGeom>
          <a:noFill/>
          <a:ln>
            <a:noFill/>
          </a:ln>
          <a:effectLst/>
        </p:spPr>
        <p:txBody>
          <a:bodyPr vert="horz" wrap="square" lIns="92180" tIns="46091" rIns="92180" bIns="46091" numCol="1" anchor="t" anchorCtr="0" compatLnSpc="1">
            <a:prstTxWarp prst="textNoShape">
              <a:avLst/>
            </a:prstTxWarp>
          </a:bodyPr>
          <a:lstStyle>
            <a:lvl1pPr>
              <a:defRPr kumimoji="1" sz="1000">
                <a:latin typeface="Times New Roman" pitchFamily="18" charset="0"/>
              </a:defRPr>
            </a:lvl1pPr>
          </a:lstStyle>
          <a:p>
            <a:pPr>
              <a:defRPr/>
            </a:pPr>
            <a:endParaRPr lang="en-US" altLang="ja-JP"/>
          </a:p>
        </p:txBody>
      </p:sp>
      <p:sp>
        <p:nvSpPr>
          <p:cNvPr id="5123" name="Rectangle 3">
            <a:extLst>
              <a:ext uri="{FF2B5EF4-FFF2-40B4-BE49-F238E27FC236}">
                <a16:creationId xmlns:a16="http://schemas.microsoft.com/office/drawing/2014/main" id="{75868690-D095-438C-B4A7-F67F7A67AD70}"/>
              </a:ext>
            </a:extLst>
          </p:cNvPr>
          <p:cNvSpPr>
            <a:spLocks noGrp="1" noChangeArrowheads="1"/>
          </p:cNvSpPr>
          <p:nvPr>
            <p:ph type="dt" sz="quarter" idx="1"/>
          </p:nvPr>
        </p:nvSpPr>
        <p:spPr bwMode="auto">
          <a:xfrm>
            <a:off x="3856038" y="0"/>
            <a:ext cx="2951162" cy="496888"/>
          </a:xfrm>
          <a:prstGeom prst="rect">
            <a:avLst/>
          </a:prstGeom>
          <a:noFill/>
          <a:ln>
            <a:noFill/>
          </a:ln>
          <a:effectLst/>
        </p:spPr>
        <p:txBody>
          <a:bodyPr vert="horz" wrap="square" lIns="92180" tIns="46091" rIns="92180" bIns="46091" numCol="1" anchor="t" anchorCtr="0" compatLnSpc="1">
            <a:prstTxWarp prst="textNoShape">
              <a:avLst/>
            </a:prstTxWarp>
          </a:bodyPr>
          <a:lstStyle>
            <a:lvl1pPr algn="r">
              <a:defRPr kumimoji="1" sz="1000">
                <a:latin typeface="Times New Roman" pitchFamily="18" charset="0"/>
              </a:defRPr>
            </a:lvl1pPr>
          </a:lstStyle>
          <a:p>
            <a:pPr>
              <a:defRPr/>
            </a:pPr>
            <a:endParaRPr lang="en-US" altLang="ja-JP"/>
          </a:p>
        </p:txBody>
      </p:sp>
      <p:sp>
        <p:nvSpPr>
          <p:cNvPr id="5124" name="Rectangle 4">
            <a:extLst>
              <a:ext uri="{FF2B5EF4-FFF2-40B4-BE49-F238E27FC236}">
                <a16:creationId xmlns:a16="http://schemas.microsoft.com/office/drawing/2014/main" id="{BA89E870-A92E-4415-A8D1-89253B5D4755}"/>
              </a:ext>
            </a:extLst>
          </p:cNvPr>
          <p:cNvSpPr>
            <a:spLocks noGrp="1" noChangeArrowheads="1"/>
          </p:cNvSpPr>
          <p:nvPr>
            <p:ph type="ftr" sz="quarter" idx="2"/>
          </p:nvPr>
        </p:nvSpPr>
        <p:spPr bwMode="auto">
          <a:xfrm>
            <a:off x="0" y="9442450"/>
            <a:ext cx="2951163" cy="496888"/>
          </a:xfrm>
          <a:prstGeom prst="rect">
            <a:avLst/>
          </a:prstGeom>
          <a:noFill/>
          <a:ln>
            <a:noFill/>
          </a:ln>
          <a:effectLst/>
        </p:spPr>
        <p:txBody>
          <a:bodyPr vert="horz" wrap="square" lIns="92180" tIns="46091" rIns="92180" bIns="46091" numCol="1" anchor="b" anchorCtr="0" compatLnSpc="1">
            <a:prstTxWarp prst="textNoShape">
              <a:avLst/>
            </a:prstTxWarp>
          </a:bodyPr>
          <a:lstStyle>
            <a:lvl1pPr>
              <a:defRPr kumimoji="1" sz="1000">
                <a:latin typeface="Times New Roman" pitchFamily="18" charset="0"/>
              </a:defRPr>
            </a:lvl1pPr>
          </a:lstStyle>
          <a:p>
            <a:pPr>
              <a:defRPr/>
            </a:pPr>
            <a:endParaRPr lang="en-US" altLang="ja-JP"/>
          </a:p>
        </p:txBody>
      </p:sp>
      <p:sp>
        <p:nvSpPr>
          <p:cNvPr id="5125" name="Rectangle 5">
            <a:extLst>
              <a:ext uri="{FF2B5EF4-FFF2-40B4-BE49-F238E27FC236}">
                <a16:creationId xmlns:a16="http://schemas.microsoft.com/office/drawing/2014/main" id="{3078DB1C-AA40-4F93-B3EB-FB090503F7D6}"/>
              </a:ext>
            </a:extLst>
          </p:cNvPr>
          <p:cNvSpPr>
            <a:spLocks noGrp="1" noChangeArrowheads="1"/>
          </p:cNvSpPr>
          <p:nvPr>
            <p:ph type="sldNum" sz="quarter" idx="3"/>
          </p:nvPr>
        </p:nvSpPr>
        <p:spPr bwMode="auto">
          <a:xfrm>
            <a:off x="3856038" y="9442450"/>
            <a:ext cx="2951162" cy="496888"/>
          </a:xfrm>
          <a:prstGeom prst="rect">
            <a:avLst/>
          </a:prstGeom>
          <a:noFill/>
          <a:ln>
            <a:noFill/>
          </a:ln>
          <a:effectLst/>
        </p:spPr>
        <p:txBody>
          <a:bodyPr vert="horz" wrap="square" lIns="92180" tIns="46091" rIns="92180" bIns="46091" numCol="1" anchor="b" anchorCtr="0" compatLnSpc="1">
            <a:prstTxWarp prst="textNoShape">
              <a:avLst/>
            </a:prstTxWarp>
          </a:bodyPr>
          <a:lstStyle>
            <a:lvl1pPr algn="r">
              <a:defRPr kumimoji="1" sz="1000">
                <a:latin typeface="Times New Roman" panose="02020603050405020304" pitchFamily="18" charset="0"/>
              </a:defRPr>
            </a:lvl1pPr>
          </a:lstStyle>
          <a:p>
            <a:fld id="{B0EA0766-BEB0-44F8-B093-39B77FC659E6}"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23BF78A-81D6-4233-8B30-9F5F3EE6C8FA}"/>
              </a:ext>
            </a:extLst>
          </p:cNvPr>
          <p:cNvSpPr>
            <a:spLocks noGrp="1" noChangeArrowheads="1"/>
          </p:cNvSpPr>
          <p:nvPr>
            <p:ph type="hdr" sz="quarter"/>
          </p:nvPr>
        </p:nvSpPr>
        <p:spPr bwMode="auto">
          <a:xfrm>
            <a:off x="0" y="0"/>
            <a:ext cx="2951163" cy="496888"/>
          </a:xfrm>
          <a:prstGeom prst="rect">
            <a:avLst/>
          </a:prstGeom>
          <a:noFill/>
          <a:ln>
            <a:noFill/>
          </a:ln>
          <a:effectLst/>
        </p:spPr>
        <p:txBody>
          <a:bodyPr vert="horz" wrap="square" lIns="92180" tIns="46091" rIns="92180" bIns="46091" numCol="1" anchor="t" anchorCtr="0" compatLnSpc="1">
            <a:prstTxWarp prst="textNoShape">
              <a:avLst/>
            </a:prstTxWarp>
          </a:bodyPr>
          <a:lstStyle>
            <a:lvl1pPr>
              <a:defRPr kumimoji="1" sz="1000">
                <a:latin typeface="Times New Roman" pitchFamily="18" charset="0"/>
              </a:defRPr>
            </a:lvl1pPr>
          </a:lstStyle>
          <a:p>
            <a:pPr>
              <a:defRPr/>
            </a:pPr>
            <a:endParaRPr lang="en-US" altLang="ja-JP"/>
          </a:p>
        </p:txBody>
      </p:sp>
      <p:sp>
        <p:nvSpPr>
          <p:cNvPr id="4099" name="Rectangle 3">
            <a:extLst>
              <a:ext uri="{FF2B5EF4-FFF2-40B4-BE49-F238E27FC236}">
                <a16:creationId xmlns:a16="http://schemas.microsoft.com/office/drawing/2014/main" id="{D905CED1-7F00-4DE6-9CFA-5B1DD26115AC}"/>
              </a:ext>
            </a:extLst>
          </p:cNvPr>
          <p:cNvSpPr>
            <a:spLocks noGrp="1" noChangeArrowheads="1"/>
          </p:cNvSpPr>
          <p:nvPr>
            <p:ph type="dt" idx="1"/>
          </p:nvPr>
        </p:nvSpPr>
        <p:spPr bwMode="auto">
          <a:xfrm>
            <a:off x="3856038" y="0"/>
            <a:ext cx="2951162" cy="496888"/>
          </a:xfrm>
          <a:prstGeom prst="rect">
            <a:avLst/>
          </a:prstGeom>
          <a:noFill/>
          <a:ln>
            <a:noFill/>
          </a:ln>
          <a:effectLst/>
        </p:spPr>
        <p:txBody>
          <a:bodyPr vert="horz" wrap="square" lIns="92180" tIns="46091" rIns="92180" bIns="46091" numCol="1" anchor="t" anchorCtr="0" compatLnSpc="1">
            <a:prstTxWarp prst="textNoShape">
              <a:avLst/>
            </a:prstTxWarp>
          </a:bodyPr>
          <a:lstStyle>
            <a:lvl1pPr algn="r">
              <a:defRPr kumimoji="1" sz="1000">
                <a:latin typeface="Times New Roman" pitchFamily="18" charset="0"/>
              </a:defRPr>
            </a:lvl1pPr>
          </a:lstStyle>
          <a:p>
            <a:pPr>
              <a:defRPr/>
            </a:pPr>
            <a:endParaRPr lang="en-US" altLang="ja-JP"/>
          </a:p>
        </p:txBody>
      </p:sp>
      <p:sp>
        <p:nvSpPr>
          <p:cNvPr id="3076" name="Rectangle 4">
            <a:extLst>
              <a:ext uri="{FF2B5EF4-FFF2-40B4-BE49-F238E27FC236}">
                <a16:creationId xmlns:a16="http://schemas.microsoft.com/office/drawing/2014/main" id="{272D8F13-2BD7-43BC-ABE5-C2A94AE98287}"/>
              </a:ext>
            </a:extLst>
          </p:cNvPr>
          <p:cNvSpPr>
            <a:spLocks noGrp="1" noRot="1" noChangeAspect="1" noChangeArrowheads="1"/>
          </p:cNvSpPr>
          <p:nvPr>
            <p:ph type="sldImg" idx="2"/>
          </p:nvPr>
        </p:nvSpPr>
        <p:spPr bwMode="auto">
          <a:xfrm>
            <a:off x="712788" y="744538"/>
            <a:ext cx="5383212"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494E6BF-3669-465E-81DF-80CCDA98B059}"/>
              </a:ext>
            </a:extLst>
          </p:cNvPr>
          <p:cNvSpPr>
            <a:spLocks noGrp="1" noChangeArrowheads="1"/>
          </p:cNvSpPr>
          <p:nvPr>
            <p:ph type="body" sz="quarter" idx="3"/>
          </p:nvPr>
        </p:nvSpPr>
        <p:spPr bwMode="auto">
          <a:xfrm>
            <a:off x="908050" y="4721225"/>
            <a:ext cx="4991100" cy="4473575"/>
          </a:xfrm>
          <a:prstGeom prst="rect">
            <a:avLst/>
          </a:prstGeom>
          <a:noFill/>
          <a:ln>
            <a:noFill/>
          </a:ln>
          <a:effectLst/>
        </p:spPr>
        <p:txBody>
          <a:bodyPr vert="horz" wrap="square" lIns="92180" tIns="46091" rIns="92180" bIns="46091" numCol="1" anchor="t" anchorCtr="0" compatLnSpc="1">
            <a:prstTxWarp prst="textNoShape">
              <a:avLst/>
            </a:prstTxWarp>
          </a:bodyPr>
          <a:lstStyle/>
          <a:p>
            <a:pPr lvl="0"/>
            <a:r>
              <a:rPr lang="ja-JP" altLang="en-US" noProof="0"/>
              <a:t>マスターテキストの書式設定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4102" name="Rectangle 6">
            <a:extLst>
              <a:ext uri="{FF2B5EF4-FFF2-40B4-BE49-F238E27FC236}">
                <a16:creationId xmlns:a16="http://schemas.microsoft.com/office/drawing/2014/main" id="{ADD0D62E-5967-491C-8D53-7B4C3683BECA}"/>
              </a:ext>
            </a:extLst>
          </p:cNvPr>
          <p:cNvSpPr>
            <a:spLocks noGrp="1" noChangeArrowheads="1"/>
          </p:cNvSpPr>
          <p:nvPr>
            <p:ph type="ftr" sz="quarter" idx="4"/>
          </p:nvPr>
        </p:nvSpPr>
        <p:spPr bwMode="auto">
          <a:xfrm>
            <a:off x="0" y="9442450"/>
            <a:ext cx="2951163" cy="496888"/>
          </a:xfrm>
          <a:prstGeom prst="rect">
            <a:avLst/>
          </a:prstGeom>
          <a:noFill/>
          <a:ln>
            <a:noFill/>
          </a:ln>
          <a:effectLst/>
        </p:spPr>
        <p:txBody>
          <a:bodyPr vert="horz" wrap="square" lIns="92180" tIns="46091" rIns="92180" bIns="46091" numCol="1" anchor="b" anchorCtr="0" compatLnSpc="1">
            <a:prstTxWarp prst="textNoShape">
              <a:avLst/>
            </a:prstTxWarp>
          </a:bodyPr>
          <a:lstStyle>
            <a:lvl1pPr>
              <a:defRPr kumimoji="1" sz="1000">
                <a:latin typeface="Times New Roman" pitchFamily="18" charset="0"/>
              </a:defRPr>
            </a:lvl1pPr>
          </a:lstStyle>
          <a:p>
            <a:pPr>
              <a:defRPr/>
            </a:pPr>
            <a:endParaRPr lang="en-US" altLang="ja-JP"/>
          </a:p>
        </p:txBody>
      </p:sp>
      <p:sp>
        <p:nvSpPr>
          <p:cNvPr id="4103" name="Rectangle 7">
            <a:extLst>
              <a:ext uri="{FF2B5EF4-FFF2-40B4-BE49-F238E27FC236}">
                <a16:creationId xmlns:a16="http://schemas.microsoft.com/office/drawing/2014/main" id="{C7E54EB8-613D-4802-BCDA-D0159BFC8348}"/>
              </a:ext>
            </a:extLst>
          </p:cNvPr>
          <p:cNvSpPr>
            <a:spLocks noGrp="1" noChangeArrowheads="1"/>
          </p:cNvSpPr>
          <p:nvPr>
            <p:ph type="sldNum" sz="quarter" idx="5"/>
          </p:nvPr>
        </p:nvSpPr>
        <p:spPr bwMode="auto">
          <a:xfrm>
            <a:off x="3856038" y="9442450"/>
            <a:ext cx="2951162" cy="496888"/>
          </a:xfrm>
          <a:prstGeom prst="rect">
            <a:avLst/>
          </a:prstGeom>
          <a:noFill/>
          <a:ln>
            <a:noFill/>
          </a:ln>
          <a:effectLst/>
        </p:spPr>
        <p:txBody>
          <a:bodyPr vert="horz" wrap="square" lIns="92180" tIns="46091" rIns="92180" bIns="46091" numCol="1" anchor="b" anchorCtr="0" compatLnSpc="1">
            <a:prstTxWarp prst="textNoShape">
              <a:avLst/>
            </a:prstTxWarp>
          </a:bodyPr>
          <a:lstStyle>
            <a:lvl1pPr algn="r">
              <a:defRPr kumimoji="1" sz="1000">
                <a:latin typeface="Times New Roman" panose="02020603050405020304" pitchFamily="18" charset="0"/>
              </a:defRPr>
            </a:lvl1pPr>
          </a:lstStyle>
          <a:p>
            <a:fld id="{DA218186-12B8-424E-A122-C4A2CC82BC34}"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D668C18-6BD7-4B02-BF19-2B8308848EC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7713" indent="-285750">
              <a:defRPr sz="2400">
                <a:solidFill>
                  <a:schemeClr val="tx1"/>
                </a:solidFill>
                <a:latin typeface="Tahoma" panose="020B0604030504040204" pitchFamily="34" charset="0"/>
                <a:ea typeface="ＭＳ Ｐゴシック" panose="020B0600070205080204" pitchFamily="50" charset="-128"/>
              </a:defRPr>
            </a:lvl2pPr>
            <a:lvl3pPr marL="1150938" indent="-228600">
              <a:defRPr sz="2400">
                <a:solidFill>
                  <a:schemeClr val="tx1"/>
                </a:solidFill>
                <a:latin typeface="Tahoma" panose="020B0604030504040204" pitchFamily="34" charset="0"/>
                <a:ea typeface="ＭＳ Ｐゴシック" panose="020B0600070205080204" pitchFamily="50" charset="-128"/>
              </a:defRPr>
            </a:lvl3pPr>
            <a:lvl4pPr marL="1611313" indent="-228600">
              <a:defRPr sz="2400">
                <a:solidFill>
                  <a:schemeClr val="tx1"/>
                </a:solidFill>
                <a:latin typeface="Tahoma" panose="020B0604030504040204" pitchFamily="34" charset="0"/>
                <a:ea typeface="ＭＳ Ｐゴシック" panose="020B0600070205080204" pitchFamily="50" charset="-128"/>
              </a:defRPr>
            </a:lvl4pPr>
            <a:lvl5pPr marL="2073275" indent="-228600">
              <a:defRPr sz="2400">
                <a:solidFill>
                  <a:schemeClr val="tx1"/>
                </a:solidFill>
                <a:latin typeface="Tahoma" panose="020B0604030504040204" pitchFamily="34" charset="0"/>
                <a:ea typeface="ＭＳ Ｐゴシック" panose="020B0600070205080204" pitchFamily="50" charset="-128"/>
              </a:defRPr>
            </a:lvl5pPr>
            <a:lvl6pPr marL="2530475"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87675"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44875"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902075"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BF732CE-B32C-4CF8-A924-4A2DD0DEFECB}" type="slidenum">
              <a:rPr lang="ja-JP" altLang="en-US" sz="1000">
                <a:latin typeface="Times New Roman" panose="02020603050405020304" pitchFamily="18" charset="0"/>
              </a:rPr>
              <a:pPr/>
              <a:t>1</a:t>
            </a:fld>
            <a:endParaRPr lang="en-US" altLang="ja-JP" sz="1000">
              <a:latin typeface="Times New Roman" panose="02020603050405020304" pitchFamily="18" charset="0"/>
            </a:endParaRPr>
          </a:p>
        </p:txBody>
      </p:sp>
      <p:sp>
        <p:nvSpPr>
          <p:cNvPr id="6147" name="Rectangle 2">
            <a:extLst>
              <a:ext uri="{FF2B5EF4-FFF2-40B4-BE49-F238E27FC236}">
                <a16:creationId xmlns:a16="http://schemas.microsoft.com/office/drawing/2014/main" id="{230575D0-798D-4C49-83CB-B3011CBCBBB4}"/>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234456C9-DE85-43D6-8EBD-A5D5A39F7D9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兵庫県産業連関分析ワークシートの見方・使い方（</a:t>
            </a:r>
            <a:r>
              <a:rPr lang="en-US" altLang="ja-JP" dirty="0"/>
              <a:t>2024</a:t>
            </a:r>
            <a:r>
              <a:rPr lang="ja-JP" altLang="en-US" dirty="0"/>
              <a:t>年</a:t>
            </a:r>
            <a:r>
              <a:rPr lang="en-US" altLang="ja-JP" dirty="0"/>
              <a:t>9</a:t>
            </a:r>
            <a:r>
              <a:rPr lang="ja-JP" altLang="en-US" dirty="0"/>
              <a:t>月</a:t>
            </a:r>
            <a:r>
              <a:rPr lang="en-US" altLang="ja-JP"/>
              <a:t>16</a:t>
            </a:r>
            <a:r>
              <a:rPr lang="ja-JP" altLang="en-US"/>
              <a:t>日版</a:t>
            </a:r>
            <a:r>
              <a:rPr lang="ja-JP" altLang="en-US" dirty="0"/>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sz="1200" dirty="0">
                <a:latin typeface="+mn-ea"/>
                <a:ea typeface="+mn-ea"/>
              </a:rPr>
              <a:t>２ 経済波及効果推計の概要</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姫路城グランドオープンの経済波及効果</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は</a:t>
            </a:r>
            <a:r>
              <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2016</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年</a:t>
            </a:r>
            <a:r>
              <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5</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月に兵庫県立大学地域経済指標研究会が兵庫県内及び姫路市内の効果を推計しました。</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イベント参加者アンケートデータや関連団体などへの直接照会データから最終需要額を推計し、</a:t>
            </a:r>
            <a:r>
              <a:rPr lang="ja-JP" altLang="en-US" sz="1200" dirty="0">
                <a:latin typeface="+mn-ea"/>
              </a:rPr>
              <a:t>産業連関表を用いた推計結果は、最終需要額（直接効果）は姫路市内で</a:t>
            </a:r>
            <a:r>
              <a:rPr lang="en-US" altLang="ja-JP" sz="1200" dirty="0">
                <a:latin typeface="+mn-ea"/>
              </a:rPr>
              <a:t>321</a:t>
            </a:r>
            <a:r>
              <a:rPr lang="ja-JP" altLang="en-US" sz="1200" dirty="0">
                <a:latin typeface="+mn-ea"/>
              </a:rPr>
              <a:t>億円で、経済波及効果</a:t>
            </a:r>
            <a:r>
              <a:rPr lang="en-US" altLang="ja-JP" sz="1200" dirty="0">
                <a:latin typeface="+mn-ea"/>
              </a:rPr>
              <a:t>424</a:t>
            </a:r>
            <a:r>
              <a:rPr lang="ja-JP" altLang="en-US" sz="1200" dirty="0">
                <a:latin typeface="+mn-ea"/>
              </a:rPr>
              <a:t>億円となります。</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10</a:t>
            </a:fld>
            <a:endParaRPr lang="en-US" altLang="ja-JP"/>
          </a:p>
        </p:txBody>
      </p:sp>
    </p:spTree>
    <p:extLst>
      <p:ext uri="{BB962C8B-B14F-4D97-AF65-F5344CB8AC3E}">
        <p14:creationId xmlns:p14="http://schemas.microsoft.com/office/powerpoint/2010/main" val="3002811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540D7BA-CA03-4023-A915-BFD063D8D3A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kumimoji="1">
                <a:solidFill>
                  <a:schemeClr val="tx1"/>
                </a:solidFill>
                <a:latin typeface="Tahoma" panose="020B0604030504040204" pitchFamily="34" charset="0"/>
                <a:ea typeface="ＭＳ Ｐゴシック" panose="020B0600070205080204" pitchFamily="50" charset="-128"/>
              </a:defRPr>
            </a:lvl1pPr>
            <a:lvl2pPr marL="741363" indent="-284163" defTabSz="923925">
              <a:defRPr kumimoji="1">
                <a:solidFill>
                  <a:schemeClr val="tx1"/>
                </a:solidFill>
                <a:latin typeface="Tahoma" panose="020B0604030504040204" pitchFamily="34" charset="0"/>
                <a:ea typeface="ＭＳ Ｐゴシック" panose="020B0600070205080204" pitchFamily="50" charset="-128"/>
              </a:defRPr>
            </a:lvl2pPr>
            <a:lvl3pPr marL="1141413" indent="-227013" defTabSz="923925">
              <a:defRPr kumimoji="1">
                <a:solidFill>
                  <a:schemeClr val="tx1"/>
                </a:solidFill>
                <a:latin typeface="Tahoma" panose="020B0604030504040204" pitchFamily="34" charset="0"/>
                <a:ea typeface="ＭＳ Ｐゴシック" panose="020B0600070205080204" pitchFamily="50" charset="-128"/>
              </a:defRPr>
            </a:lvl3pPr>
            <a:lvl4pPr marL="1598613" indent="-227013" defTabSz="923925">
              <a:defRPr kumimoji="1">
                <a:solidFill>
                  <a:schemeClr val="tx1"/>
                </a:solidFill>
                <a:latin typeface="Tahoma" panose="020B0604030504040204" pitchFamily="34" charset="0"/>
                <a:ea typeface="ＭＳ Ｐゴシック" panose="020B0600070205080204" pitchFamily="50" charset="-128"/>
              </a:defRPr>
            </a:lvl4pPr>
            <a:lvl5pPr marL="2055813" indent="-227013" defTabSz="923925">
              <a:defRPr kumimoji="1">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34857DAA-770F-4C6E-A251-281599E17DBA}" type="slidenum">
              <a:rPr lang="ja-JP" altLang="en-US" smtClean="0">
                <a:latin typeface="Times New Roman" panose="02020603050405020304" pitchFamily="18" charset="0"/>
              </a:rPr>
              <a:pPr/>
              <a:t>11</a:t>
            </a:fld>
            <a:endParaRPr lang="en-US" altLang="ja-JP">
              <a:latin typeface="Times New Roman" panose="02020603050405020304" pitchFamily="18" charset="0"/>
            </a:endParaRPr>
          </a:p>
        </p:txBody>
      </p:sp>
      <p:sp>
        <p:nvSpPr>
          <p:cNvPr id="10243" name="Rectangle 2">
            <a:extLst>
              <a:ext uri="{FF2B5EF4-FFF2-40B4-BE49-F238E27FC236}">
                <a16:creationId xmlns:a16="http://schemas.microsoft.com/office/drawing/2014/main" id="{1CFFCE6F-61CC-439C-8229-4D5A77A0E01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D8A21066-674F-42FD-9CC9-89A95711F50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産業連関分析のワークシートの利用方法を紹介します。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・産出額増加額である直接効果を推計します。</a:t>
            </a:r>
          </a:p>
          <a:p>
            <a:pPr eaLnBrk="1" hangingPunct="1">
              <a:buFont typeface="Wingdings" panose="05000000000000000000" pitchFamily="2" charset="2"/>
              <a:buNone/>
            </a:pPr>
            <a:r>
              <a:rPr lang="ja-JP" altLang="en-US" dirty="0">
                <a:latin typeface="ＭＳ Ｐゴシック" panose="020B0600070205080204" pitchFamily="50" charset="-128"/>
              </a:rPr>
              <a:t>・投入分析シートにより、最終需要額を産業連関表部門に配分します。</a:t>
            </a:r>
          </a:p>
          <a:p>
            <a:pPr eaLnBrk="1" hangingPunct="1">
              <a:buFont typeface="Wingdings" panose="05000000000000000000" pitchFamily="2" charset="2"/>
              <a:buNone/>
            </a:pPr>
            <a:r>
              <a:rPr lang="ja-JP" altLang="en-US" dirty="0">
                <a:latin typeface="ＭＳ Ｐゴシック" panose="020B0600070205080204" pitchFamily="50" charset="-128"/>
              </a:rPr>
              <a:t>・ワークシートにより、第</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次間接波及効果（原材料からの波及）、第</a:t>
            </a:r>
            <a:r>
              <a:rPr lang="en-US" altLang="ja-JP" dirty="0">
                <a:latin typeface="ＭＳ Ｐゴシック" panose="020B0600070205080204" pitchFamily="50" charset="-128"/>
              </a:rPr>
              <a:t>2</a:t>
            </a:r>
            <a:r>
              <a:rPr lang="ja-JP" altLang="en-US" dirty="0">
                <a:latin typeface="ＭＳ Ｐゴシック" panose="020B0600070205080204" pitchFamily="50" charset="-128"/>
              </a:rPr>
              <a:t>次間接波及効果（所得・消費からの波及）を推計します。</a:t>
            </a:r>
          </a:p>
          <a:p>
            <a:pPr eaLnBrk="1" hangingPunct="1">
              <a:buFont typeface="Wingdings" panose="05000000000000000000" pitchFamily="2" charset="2"/>
              <a:buNone/>
            </a:pPr>
            <a:r>
              <a:rPr lang="ja-JP" altLang="en-US" dirty="0">
                <a:latin typeface="ＭＳ Ｐゴシック" panose="020B0600070205080204" pitchFamily="50" charset="-128"/>
              </a:rPr>
              <a:t>・経済波及効果（生産誘発額）のほか付加価値誘発額、就業者誘発数、雇用者誘発数を部門ごとに推計し集計します。</a:t>
            </a: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590531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a:extLst>
              <a:ext uri="{FF2B5EF4-FFF2-40B4-BE49-F238E27FC236}">
                <a16:creationId xmlns:a16="http://schemas.microsoft.com/office/drawing/2014/main" id="{15D4BEAC-4151-4BDB-AF8A-3191D510C9C8}"/>
              </a:ext>
            </a:extLst>
          </p:cNvPr>
          <p:cNvSpPr>
            <a:spLocks noGrp="1" noRot="1" noChangeAspect="1" noChangeArrowheads="1" noTextEdit="1"/>
          </p:cNvSpPr>
          <p:nvPr>
            <p:ph type="sldImg"/>
          </p:nvPr>
        </p:nvSpPr>
        <p:spPr>
          <a:ln/>
        </p:spPr>
      </p:sp>
      <p:sp>
        <p:nvSpPr>
          <p:cNvPr id="20483" name="ノート プレースホルダー 2">
            <a:extLst>
              <a:ext uri="{FF2B5EF4-FFF2-40B4-BE49-F238E27FC236}">
                <a16:creationId xmlns:a16="http://schemas.microsoft.com/office/drawing/2014/main" id="{BA4A9C7B-95D3-46B8-AAB9-E7865F6AC46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ja-JP" sz="1800" dirty="0">
                <a:ea typeface="ＭＳ 明朝" panose="02020609040205080304" pitchFamily="17" charset="-128"/>
                <a:cs typeface="Times New Roman" panose="02020603050405020304" pitchFamily="18" charset="0"/>
              </a:rPr>
              <a:t>　生産波及効果には生産誘発効果と粗付加価値誘発効果があ</a:t>
            </a:r>
            <a:r>
              <a:rPr lang="ja-JP" altLang="en-US" sz="1800" dirty="0">
                <a:ea typeface="ＭＳ 明朝" panose="02020609040205080304" pitchFamily="17" charset="-128"/>
                <a:cs typeface="Times New Roman" panose="02020603050405020304" pitchFamily="18" charset="0"/>
              </a:rPr>
              <a:t>ります</a:t>
            </a:r>
            <a:r>
              <a:rPr lang="ja-JP" altLang="ja-JP" sz="1800" dirty="0">
                <a:ea typeface="ＭＳ 明朝" panose="02020609040205080304" pitchFamily="17" charset="-128"/>
                <a:cs typeface="Times New Roman" panose="02020603050405020304" pitchFamily="18" charset="0"/>
              </a:rPr>
              <a:t>。</a:t>
            </a:r>
            <a:endParaRPr lang="en-US" altLang="ja-JP" sz="1800" dirty="0">
              <a:ea typeface="ＭＳ 明朝" panose="02020609040205080304" pitchFamily="17" charset="-128"/>
              <a:cs typeface="Times New Roman" panose="02020603050405020304" pitchFamily="18" charset="0"/>
            </a:endParaRPr>
          </a:p>
          <a:p>
            <a:r>
              <a:rPr lang="ja-JP" altLang="ja-JP" sz="1800" dirty="0">
                <a:ea typeface="ＭＳ 明朝" panose="02020609040205080304" pitchFamily="17" charset="-128"/>
                <a:cs typeface="Times New Roman" panose="02020603050405020304" pitchFamily="18" charset="0"/>
              </a:rPr>
              <a:t>このうち、生産誘発効果には、原材料消費による誘発効果と、雇用者所得（賃金・給与等）をはじめとする家計を通じて消費支出される最終需要の増加に伴う誘発効果などがあ</a:t>
            </a:r>
            <a:r>
              <a:rPr lang="ja-JP" altLang="en-US" sz="1800" dirty="0">
                <a:ea typeface="ＭＳ 明朝" panose="02020609040205080304" pitchFamily="17" charset="-128"/>
                <a:cs typeface="Times New Roman" panose="02020603050405020304" pitchFamily="18" charset="0"/>
              </a:rPr>
              <a:t>ります</a:t>
            </a:r>
            <a:r>
              <a:rPr lang="ja-JP" altLang="ja-JP" sz="1800" dirty="0">
                <a:ea typeface="ＭＳ 明朝" panose="02020609040205080304" pitchFamily="17" charset="-128"/>
                <a:cs typeface="Times New Roman" panose="02020603050405020304" pitchFamily="18" charset="0"/>
              </a:rPr>
              <a:t>。</a:t>
            </a:r>
            <a:endParaRPr lang="en-US" altLang="ja-JP" sz="1800" dirty="0">
              <a:ea typeface="ＭＳ 明朝" panose="02020609040205080304" pitchFamily="17" charset="-128"/>
              <a:cs typeface="Times New Roman" panose="02020603050405020304" pitchFamily="18" charset="0"/>
            </a:endParaRPr>
          </a:p>
          <a:p>
            <a:r>
              <a:rPr lang="ja-JP" altLang="ja-JP" sz="1800" dirty="0">
                <a:ea typeface="ＭＳ 明朝" panose="02020609040205080304" pitchFamily="17" charset="-128"/>
                <a:cs typeface="Times New Roman" panose="02020603050405020304" pitchFamily="18" charset="0"/>
              </a:rPr>
              <a:t>さらに波及効果（誘発効果）は、直接効果と間接効果（第１次効果</a:t>
            </a:r>
            <a:r>
              <a:rPr lang="ja-JP" altLang="en-US" sz="1800" dirty="0">
                <a:ea typeface="ＭＳ 明朝" panose="02020609040205080304" pitchFamily="17" charset="-128"/>
                <a:cs typeface="Times New Roman" panose="02020603050405020304" pitchFamily="18" charset="0"/>
              </a:rPr>
              <a:t>は</a:t>
            </a:r>
            <a:r>
              <a:rPr lang="ja-JP" altLang="ja-JP" sz="1800" dirty="0">
                <a:ea typeface="ＭＳ 明朝" panose="02020609040205080304" pitchFamily="17" charset="-128"/>
                <a:cs typeface="Times New Roman" panose="02020603050405020304" pitchFamily="18" charset="0"/>
              </a:rPr>
              <a:t>原材料からの波及、第２次効果</a:t>
            </a:r>
            <a:r>
              <a:rPr lang="ja-JP" altLang="en-US" sz="1800" dirty="0">
                <a:ea typeface="ＭＳ 明朝" panose="02020609040205080304" pitchFamily="17" charset="-128"/>
                <a:cs typeface="Times New Roman" panose="02020603050405020304" pitchFamily="18" charset="0"/>
              </a:rPr>
              <a:t>は</a:t>
            </a:r>
            <a:r>
              <a:rPr lang="ja-JP" altLang="ja-JP" sz="1800" dirty="0">
                <a:ea typeface="ＭＳ 明朝" panose="02020609040205080304" pitchFamily="17" charset="-128"/>
                <a:cs typeface="Times New Roman" panose="02020603050405020304" pitchFamily="18" charset="0"/>
              </a:rPr>
              <a:t>所得・消費からの波及）に分け</a:t>
            </a:r>
            <a:r>
              <a:rPr lang="ja-JP" altLang="en-US" sz="1800" dirty="0">
                <a:ea typeface="ＭＳ 明朝" panose="02020609040205080304" pitchFamily="17" charset="-128"/>
                <a:cs typeface="Times New Roman" panose="02020603050405020304" pitchFamily="18" charset="0"/>
              </a:rPr>
              <a:t>て推計します</a:t>
            </a:r>
            <a:r>
              <a:rPr lang="ja-JP" altLang="ja-JP" sz="1800" dirty="0">
                <a:ea typeface="ＭＳ 明朝" panose="02020609040205080304" pitchFamily="17" charset="-128"/>
                <a:cs typeface="Times New Roman" panose="02020603050405020304" pitchFamily="18" charset="0"/>
              </a:rPr>
              <a:t>。</a:t>
            </a:r>
            <a:endParaRPr lang="en-US" altLang="ja-JP" sz="1800" dirty="0">
              <a:ea typeface="ＭＳ 明朝" panose="02020609040205080304" pitchFamily="17" charset="-128"/>
              <a:cs typeface="Times New Roman" panose="02020603050405020304" pitchFamily="18" charset="0"/>
            </a:endParaRPr>
          </a:p>
          <a:p>
            <a:r>
              <a:rPr lang="ja-JP" altLang="en-US" sz="1800" dirty="0">
                <a:ea typeface="ＭＳ 明朝" panose="02020609040205080304" pitchFamily="17" charset="-128"/>
                <a:cs typeface="Times New Roman" panose="02020603050405020304" pitchFamily="18" charset="0"/>
              </a:rPr>
              <a:t>経済波及効果の推計手順は次のとおりです。</a:t>
            </a:r>
            <a:endParaRPr lang="en-US" altLang="ja-JP" sz="1800" dirty="0">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１</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 </a:t>
            </a: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最終需要額の仮定</a:t>
            </a:r>
          </a:p>
          <a:p>
            <a:pPr eaLnBrk="1" hangingPunct="1">
              <a:buFont typeface="Wingdings" panose="05000000000000000000" pitchFamily="2" charset="2"/>
              <a:buNone/>
            </a:pP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２</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 </a:t>
            </a: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直接効果・第１次間接効果の推計→原材料からの波及</a:t>
            </a:r>
          </a:p>
          <a:p>
            <a:pPr eaLnBrk="1" hangingPunct="1">
              <a:buFont typeface="Wingdings" panose="05000000000000000000" pitchFamily="2" charset="2"/>
              <a:buNone/>
            </a:pP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３</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 </a:t>
            </a: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第２次間接効果の推計</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a:t>
            </a:r>
            <a:r>
              <a:rPr lang="ja-JP" altLang="en-US" dirty="0">
                <a:latin typeface="ＭＳ Ｐゴシック" panose="020B0600070205080204" pitchFamily="50" charset="-128"/>
                <a:ea typeface="ＭＳ 明朝" panose="02020609040205080304" pitchFamily="17" charset="-128"/>
                <a:cs typeface="Times New Roman" panose="02020603050405020304" pitchFamily="18" charset="0"/>
              </a:rPr>
              <a:t>消費からの波及</a:t>
            </a:r>
          </a:p>
          <a:p>
            <a:pPr eaLnBrk="1" hangingPunct="1">
              <a:buFont typeface="Wingdings" panose="05000000000000000000" pitchFamily="2" charset="2"/>
              <a:buNone/>
            </a:pP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４</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 </a:t>
            </a:r>
            <a:r>
              <a:rPr lang="ja-JP" altLang="ja-JP" dirty="0">
                <a:latin typeface="ＭＳ Ｐゴシック" panose="020B0600070205080204" pitchFamily="50" charset="-128"/>
                <a:ea typeface="ＭＳ 明朝" panose="02020609040205080304" pitchFamily="17" charset="-128"/>
                <a:cs typeface="Times New Roman" panose="02020603050405020304" pitchFamily="18" charset="0"/>
              </a:rPr>
              <a:t>経済効果のまとめ</a:t>
            </a:r>
            <a:r>
              <a:rPr lang="ja-JP" altLang="en-US" dirty="0">
                <a:latin typeface="ＭＳ Ｐゴシック" panose="020B0600070205080204" pitchFamily="50" charset="-128"/>
                <a:ea typeface="ＭＳ 明朝" panose="02020609040205080304" pitchFamily="17" charset="-128"/>
                <a:cs typeface="Times New Roman" panose="02020603050405020304" pitchFamily="18" charset="0"/>
              </a:rPr>
              <a:t>（直接効果</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a:t>
            </a:r>
            <a:r>
              <a:rPr lang="ja-JP" altLang="en-US" dirty="0">
                <a:latin typeface="ＭＳ Ｐゴシック" panose="020B0600070205080204" pitchFamily="50" charset="-128"/>
                <a:ea typeface="ＭＳ 明朝" panose="02020609040205080304" pitchFamily="17" charset="-128"/>
                <a:cs typeface="Times New Roman" panose="02020603050405020304" pitchFamily="18" charset="0"/>
              </a:rPr>
              <a:t>第</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1</a:t>
            </a:r>
            <a:r>
              <a:rPr lang="ja-JP" altLang="en-US" dirty="0">
                <a:latin typeface="ＭＳ Ｐゴシック" panose="020B0600070205080204" pitchFamily="50" charset="-128"/>
                <a:ea typeface="ＭＳ 明朝" panose="02020609040205080304" pitchFamily="17" charset="-128"/>
                <a:cs typeface="Times New Roman" panose="02020603050405020304" pitchFamily="18" charset="0"/>
              </a:rPr>
              <a:t>次間接効果</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a:t>
            </a:r>
            <a:r>
              <a:rPr lang="ja-JP" altLang="en-US" dirty="0">
                <a:latin typeface="ＭＳ Ｐゴシック" panose="020B0600070205080204" pitchFamily="50" charset="-128"/>
                <a:ea typeface="ＭＳ 明朝" panose="02020609040205080304" pitchFamily="17" charset="-128"/>
                <a:cs typeface="Times New Roman" panose="02020603050405020304" pitchFamily="18" charset="0"/>
              </a:rPr>
              <a:t>第</a:t>
            </a:r>
            <a:r>
              <a:rPr lang="en-US" altLang="ja-JP" dirty="0">
                <a:latin typeface="ＭＳ Ｐゴシック" panose="020B0600070205080204" pitchFamily="50" charset="-128"/>
                <a:ea typeface="ＭＳ 明朝" panose="02020609040205080304" pitchFamily="17" charset="-128"/>
                <a:cs typeface="Times New Roman" panose="02020603050405020304" pitchFamily="18" charset="0"/>
              </a:rPr>
              <a:t>2</a:t>
            </a:r>
            <a:r>
              <a:rPr lang="ja-JP" altLang="en-US" dirty="0">
                <a:latin typeface="ＭＳ Ｐゴシック" panose="020B0600070205080204" pitchFamily="50" charset="-128"/>
                <a:ea typeface="ＭＳ 明朝" panose="02020609040205080304" pitchFamily="17" charset="-128"/>
                <a:cs typeface="Times New Roman" panose="02020603050405020304" pitchFamily="18" charset="0"/>
              </a:rPr>
              <a:t>次間接効果）</a:t>
            </a:r>
            <a:endParaRPr lang="ja-JP" altLang="en-US" dirty="0">
              <a:ea typeface="ＭＳ 明朝" panose="02020609040205080304" pitchFamily="17" charset="-128"/>
              <a:cs typeface="Times New Roman" panose="02020603050405020304" pitchFamily="18" charset="0"/>
            </a:endParaRPr>
          </a:p>
        </p:txBody>
      </p:sp>
      <p:sp>
        <p:nvSpPr>
          <p:cNvPr id="20484" name="ヘッダー プレースホルダー 3">
            <a:extLst>
              <a:ext uri="{FF2B5EF4-FFF2-40B4-BE49-F238E27FC236}">
                <a16:creationId xmlns:a16="http://schemas.microsoft.com/office/drawing/2014/main" id="{CEA4D43A-45DB-49DC-8CFF-0C1754074077}"/>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r>
              <a:rPr lang="ja-JP" altLang="en-US" sz="1000">
                <a:latin typeface="Times New Roman" panose="02020603050405020304" pitchFamily="18" charset="0"/>
              </a:rPr>
              <a:t>*</a:t>
            </a:r>
            <a:endParaRPr lang="ja-JP" altLang="en-US" sz="1200">
              <a:latin typeface="Times New Roman" panose="02020603050405020304" pitchFamily="18" charset="0"/>
            </a:endParaRPr>
          </a:p>
        </p:txBody>
      </p:sp>
      <p:sp>
        <p:nvSpPr>
          <p:cNvPr id="20485" name="日付プレースホルダー 4">
            <a:extLst>
              <a:ext uri="{FF2B5EF4-FFF2-40B4-BE49-F238E27FC236}">
                <a16:creationId xmlns:a16="http://schemas.microsoft.com/office/drawing/2014/main" id="{2D667359-3D67-467E-985F-A89EBE9D443F}"/>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r>
              <a:rPr lang="ja-JP" altLang="en-US" sz="1000">
                <a:latin typeface="Times New Roman" panose="02020603050405020304" pitchFamily="18" charset="0"/>
              </a:rPr>
              <a:t>07/16/96</a:t>
            </a:r>
            <a:endParaRPr lang="ja-JP" altLang="en-US" sz="1200">
              <a:latin typeface="Times New Roman" panose="02020603050405020304" pitchFamily="18" charset="0"/>
            </a:endParaRPr>
          </a:p>
        </p:txBody>
      </p:sp>
      <p:sp>
        <p:nvSpPr>
          <p:cNvPr id="20486" name="フッター プレースホルダー 5">
            <a:extLst>
              <a:ext uri="{FF2B5EF4-FFF2-40B4-BE49-F238E27FC236}">
                <a16:creationId xmlns:a16="http://schemas.microsoft.com/office/drawing/2014/main" id="{0725FCDF-8367-4831-90D5-8846DA98DCB4}"/>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r>
              <a:rPr lang="ja-JP" altLang="en-US" sz="1000">
                <a:latin typeface="Times New Roman" panose="02020603050405020304" pitchFamily="18" charset="0"/>
              </a:rPr>
              <a:t>*</a:t>
            </a:r>
            <a:endParaRPr lang="ja-JP" altLang="en-US" sz="1200">
              <a:latin typeface="Times New Roman" panose="02020603050405020304" pitchFamily="18" charset="0"/>
            </a:endParaRPr>
          </a:p>
        </p:txBody>
      </p:sp>
      <p:sp>
        <p:nvSpPr>
          <p:cNvPr id="20487" name="スライド番号プレースホルダー 6">
            <a:extLst>
              <a:ext uri="{FF2B5EF4-FFF2-40B4-BE49-F238E27FC236}">
                <a16:creationId xmlns:a16="http://schemas.microsoft.com/office/drawing/2014/main" id="{B3026B43-EF49-48A9-8C58-1B01DC9B511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ＭＳ Ｐゴシック" panose="020B0600070205080204" pitchFamily="50" charset="-128"/>
              </a:defRPr>
            </a:lvl1pPr>
            <a:lvl2pPr marL="742950" indent="-285750">
              <a:defRPr sz="2400">
                <a:solidFill>
                  <a:schemeClr val="tx1"/>
                </a:solidFill>
                <a:latin typeface="Tahoma" panose="020B0604030504040204" pitchFamily="34" charset="0"/>
                <a:ea typeface="ＭＳ Ｐゴシック" panose="020B0600070205080204" pitchFamily="50" charset="-128"/>
              </a:defRPr>
            </a:lvl2pPr>
            <a:lvl3pPr marL="1143000" indent="-228600">
              <a:defRPr sz="2400">
                <a:solidFill>
                  <a:schemeClr val="tx1"/>
                </a:solidFill>
                <a:latin typeface="Tahoma" panose="020B0604030504040204" pitchFamily="34" charset="0"/>
                <a:ea typeface="ＭＳ Ｐゴシック" panose="020B0600070205080204" pitchFamily="50" charset="-128"/>
              </a:defRPr>
            </a:lvl3pPr>
            <a:lvl4pPr marL="1600200" indent="-228600">
              <a:defRPr sz="2400">
                <a:solidFill>
                  <a:schemeClr val="tx1"/>
                </a:solidFill>
                <a:latin typeface="Tahoma" panose="020B0604030504040204" pitchFamily="34" charset="0"/>
                <a:ea typeface="ＭＳ Ｐゴシック" panose="020B0600070205080204" pitchFamily="50" charset="-128"/>
              </a:defRPr>
            </a:lvl4pPr>
            <a:lvl5pPr marL="2057400" indent="-228600">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r>
              <a:rPr lang="ja-JP" altLang="en-US" sz="1000">
                <a:latin typeface="Times New Roman" panose="02020603050405020304" pitchFamily="18" charset="0"/>
              </a:rPr>
              <a:t>##</a:t>
            </a:r>
            <a:endParaRPr lang="ja-JP" altLang="en-US" sz="1200">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36338DDE-279F-440F-B075-17D3D7E9597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79B999DC-E8E7-4AF1-A5DF-5961F2E43B99}" type="slidenum">
              <a:rPr lang="ja-JP" altLang="en-US" sz="1000">
                <a:latin typeface="Times New Roman" panose="02020603050405020304" pitchFamily="18" charset="0"/>
              </a:rPr>
              <a:pPr/>
              <a:t>13</a:t>
            </a:fld>
            <a:endParaRPr lang="en-US" altLang="ja-JP" sz="1000">
              <a:latin typeface="Times New Roman" panose="02020603050405020304" pitchFamily="18" charset="0"/>
            </a:endParaRPr>
          </a:p>
        </p:txBody>
      </p:sp>
      <p:sp>
        <p:nvSpPr>
          <p:cNvPr id="22531" name="Rectangle 2">
            <a:extLst>
              <a:ext uri="{FF2B5EF4-FFF2-40B4-BE49-F238E27FC236}">
                <a16:creationId xmlns:a16="http://schemas.microsoft.com/office/drawing/2014/main" id="{420188A8-9BAA-4B0B-91FB-6AF4EB4D115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35D9C7A3-B629-42BF-A6DE-512595667EC8}"/>
              </a:ext>
            </a:extLst>
          </p:cNvPr>
          <p:cNvSpPr>
            <a:spLocks noGrp="1" noChangeArrowheads="1"/>
          </p:cNvSpPr>
          <p:nvPr>
            <p:ph type="body" idx="1"/>
          </p:nvPr>
        </p:nvSpPr>
        <p:spPr/>
        <p:txBody>
          <a:bodyPr/>
          <a:lstStyle/>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統合大分類表（</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39</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部門）を用いた分析ワークシートにより</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経済波及効果を</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推計</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en-US" altLang="ja-JP" sz="1800" kern="100" dirty="0">
                <a:latin typeface="ＭＳ Ｐゴシック" panose="020B0600070205080204" pitchFamily="50"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直接効果</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県内の建設部門への発注額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100</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億円（＝直接効果）（</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①</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100</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億円に見合う工事が行われる</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ことを意味します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建設業は、この</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100</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億円の生産を行うために原材料（</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②</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）を</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53.5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億円調達（購入）</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その原材料投入額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53.5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億円のうち、県内で調達される県内自給額（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③</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22.2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億円で</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2F69AD3B-3626-4532-83E9-362DDFDA3BA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B487AB13-A7D7-41BA-B009-E0996E9D5878}" type="slidenum">
              <a:rPr lang="ja-JP" altLang="en-US" sz="1000">
                <a:latin typeface="Times New Roman" panose="02020603050405020304" pitchFamily="18" charset="0"/>
              </a:rPr>
              <a:pPr/>
              <a:t>14</a:t>
            </a:fld>
            <a:endParaRPr lang="en-US" altLang="ja-JP" sz="1000">
              <a:latin typeface="Times New Roman" panose="02020603050405020304" pitchFamily="18" charset="0"/>
            </a:endParaRPr>
          </a:p>
        </p:txBody>
      </p:sp>
      <p:sp>
        <p:nvSpPr>
          <p:cNvPr id="24579" name="Rectangle 2">
            <a:extLst>
              <a:ext uri="{FF2B5EF4-FFF2-40B4-BE49-F238E27FC236}">
                <a16:creationId xmlns:a16="http://schemas.microsoft.com/office/drawing/2014/main" id="{636DED6E-DF8B-471A-B925-E01841EA900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A1CBE8B6-0E1E-4A0D-B93E-E5DAC643285F}"/>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原材料投入額を推計します。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原材料投入額（建設部門）＝</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100</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Ａ投入係数</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(53.5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53.5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1426B7D6-9F4A-4ABC-A219-66517869A2B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1EF2466A-BA66-42E9-A28F-A145A511309A}" type="slidenum">
              <a:rPr lang="ja-JP" altLang="en-US" sz="1000">
                <a:latin typeface="Times New Roman" panose="02020603050405020304" pitchFamily="18" charset="0"/>
              </a:rPr>
              <a:pPr/>
              <a:t>15</a:t>
            </a:fld>
            <a:endParaRPr lang="en-US" altLang="ja-JP" sz="1000">
              <a:latin typeface="Times New Roman" panose="02020603050405020304" pitchFamily="18" charset="0"/>
            </a:endParaRPr>
          </a:p>
        </p:txBody>
      </p:sp>
      <p:sp>
        <p:nvSpPr>
          <p:cNvPr id="26627" name="Rectangle 2">
            <a:extLst>
              <a:ext uri="{FF2B5EF4-FFF2-40B4-BE49-F238E27FC236}">
                <a16:creationId xmlns:a16="http://schemas.microsoft.com/office/drawing/2014/main" id="{CFBA447E-7550-4CA9-BD8E-39FCA324E96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508AF087-4AF8-4D96-AFD9-FED7FDEC9106}"/>
              </a:ext>
            </a:extLst>
          </p:cNvPr>
          <p:cNvSpPr>
            <a:spLocks noGrp="1" noChangeArrowheads="1"/>
          </p:cNvSpPr>
          <p:nvPr>
            <p:ph type="body" idx="1"/>
          </p:nvPr>
        </p:nvSpPr>
        <p:spPr/>
        <p:txBody>
          <a:bodyPr/>
          <a:lstStyle/>
          <a:p>
            <a:pPr algn="just">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第一次間接効果を推計します。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③　原材料県内自給額＝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②</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原材料投入額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(53.5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Г</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県内自給率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平均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58.5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22.2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１次波及効果</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公共投資による需要増から、間接１次波及効果による生産誘発額（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④</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28.4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億円を産出</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4C32AB86-B3C9-4755-B543-A33DBEDEFEF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86E664A8-0512-409F-8F1E-16940414863A}" type="slidenum">
              <a:rPr lang="ja-JP" altLang="en-US" sz="1000">
                <a:latin typeface="Times New Roman" panose="02020603050405020304" pitchFamily="18" charset="0"/>
              </a:rPr>
              <a:pPr/>
              <a:t>16</a:t>
            </a:fld>
            <a:endParaRPr lang="en-US" altLang="ja-JP" sz="1000">
              <a:latin typeface="Times New Roman" panose="02020603050405020304" pitchFamily="18" charset="0"/>
            </a:endParaRPr>
          </a:p>
        </p:txBody>
      </p:sp>
      <p:sp>
        <p:nvSpPr>
          <p:cNvPr id="28675" name="Rectangle 2">
            <a:extLst>
              <a:ext uri="{FF2B5EF4-FFF2-40B4-BE49-F238E27FC236}">
                <a16:creationId xmlns:a16="http://schemas.microsoft.com/office/drawing/2014/main" id="{E4659676-1ACE-4CB4-88DE-ACE8F6179CF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9027E51-98E2-4B6F-9DA1-5519407A9B19}"/>
              </a:ext>
            </a:extLst>
          </p:cNvPr>
          <p:cNvSpPr>
            <a:spLocks noGrp="1" noChangeArrowheads="1"/>
          </p:cNvSpPr>
          <p:nvPr>
            <p:ph type="body" idx="1"/>
          </p:nvPr>
        </p:nvSpPr>
        <p:spPr/>
        <p:txBody>
          <a:bodyPr/>
          <a:lstStyle/>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直接効果＋間接１次波及効果</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を合計します。</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en-US" altLang="ja-JP" sz="1800" kern="100" dirty="0">
                <a:latin typeface="ＭＳ Ｐゴシック" panose="020B0600070205080204" pitchFamily="50"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直接効果と間接１次波及を合わせた生産誘発額（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⑤</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128.4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億円で</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BDA4A6F8-5805-4AB7-AB20-74C677CC526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65F58CD1-CB1A-4C46-9107-ABD2A981198F}" type="slidenum">
              <a:rPr lang="ja-JP" altLang="en-US" sz="1000">
                <a:latin typeface="Times New Roman" panose="02020603050405020304" pitchFamily="18" charset="0"/>
              </a:rPr>
              <a:pPr/>
              <a:t>17</a:t>
            </a:fld>
            <a:endParaRPr lang="en-US" altLang="ja-JP" sz="1000">
              <a:latin typeface="Times New Roman" panose="02020603050405020304" pitchFamily="18" charset="0"/>
            </a:endParaRPr>
          </a:p>
        </p:txBody>
      </p:sp>
      <p:sp>
        <p:nvSpPr>
          <p:cNvPr id="30723" name="Rectangle 2">
            <a:extLst>
              <a:ext uri="{FF2B5EF4-FFF2-40B4-BE49-F238E27FC236}">
                <a16:creationId xmlns:a16="http://schemas.microsoft.com/office/drawing/2014/main" id="{DD0B8F47-855C-4CFA-BC21-F84EF12BC5D3}"/>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C2348501-816C-4883-B360-6797F2A85C9A}"/>
              </a:ext>
            </a:extLst>
          </p:cNvPr>
          <p:cNvSpPr>
            <a:spLocks noGrp="1" noChangeArrowheads="1"/>
          </p:cNvSpPr>
          <p:nvPr>
            <p:ph type="body" idx="1"/>
          </p:nvPr>
        </p:nvSpPr>
        <p:spPr/>
        <p:txBody>
          <a:bodyPr/>
          <a:lstStyle/>
          <a:p>
            <a:pPr algn="just">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雇用者所得誘発額を推計します。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⑤</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直接効果＋間接１次生産誘発額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①</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発注額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(100.0</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④</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(28.4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128.4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この生産誘発額のうち、雇用者所得分（⑥）は</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42.2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億円であり、その中で貯蓄分を差し引いた消費額（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⑦</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28.8</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億円とな</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ります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消費額のうち、県内で調達される県内自給額（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⑧</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18.7</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億円で</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214FC528-425B-495D-858A-292D16BC9EC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205DC44D-34EE-49A3-98BD-C15B35B1B450}" type="slidenum">
              <a:rPr lang="ja-JP" altLang="en-US" sz="1000">
                <a:latin typeface="Times New Roman" panose="02020603050405020304" pitchFamily="18" charset="0"/>
              </a:rPr>
              <a:pPr/>
              <a:t>18</a:t>
            </a:fld>
            <a:endParaRPr lang="en-US" altLang="ja-JP" sz="1000">
              <a:latin typeface="Times New Roman" panose="02020603050405020304" pitchFamily="18" charset="0"/>
            </a:endParaRPr>
          </a:p>
        </p:txBody>
      </p:sp>
      <p:sp>
        <p:nvSpPr>
          <p:cNvPr id="32771" name="Rectangle 2">
            <a:extLst>
              <a:ext uri="{FF2B5EF4-FFF2-40B4-BE49-F238E27FC236}">
                <a16:creationId xmlns:a16="http://schemas.microsoft.com/office/drawing/2014/main" id="{AEC240AB-40F1-4851-A9B5-98431E610581}"/>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9317F65-9204-4D22-B561-AC4A35C53885}"/>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民間消費需要増加額を推計します。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⑥</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雇用者所得誘発額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⑤</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128.4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Ｗ雇用者所得率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平均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25.5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42.2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B1FDC0DC-28BF-41CA-99A1-5DABB3BFBEC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648AB50-BEDF-42DE-A7D7-2AA5684823AA}" type="slidenum">
              <a:rPr lang="ja-JP" altLang="en-US" sz="1000">
                <a:latin typeface="Times New Roman" panose="02020603050405020304" pitchFamily="18" charset="0"/>
              </a:rPr>
              <a:pPr/>
              <a:t>19</a:t>
            </a:fld>
            <a:endParaRPr lang="en-US" altLang="ja-JP" sz="1000">
              <a:latin typeface="Times New Roman" panose="02020603050405020304" pitchFamily="18" charset="0"/>
            </a:endParaRPr>
          </a:p>
        </p:txBody>
      </p:sp>
      <p:sp>
        <p:nvSpPr>
          <p:cNvPr id="34819" name="Rectangle 2">
            <a:extLst>
              <a:ext uri="{FF2B5EF4-FFF2-40B4-BE49-F238E27FC236}">
                <a16:creationId xmlns:a16="http://schemas.microsoft.com/office/drawing/2014/main" id="{6A42EC52-37C6-44B6-9AD2-6D2CE59BDAC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3785E584-91BE-4A9B-8B4C-E878CF23492A}"/>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民間消費による部門別需要増加額を推計します。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⑦</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民間消費支出額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⑥</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雇用者所得誘発額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( 42.2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ｃ平均消費性向</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平均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68.2%)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28.8</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報告</a:t>
            </a:r>
            <a:r>
              <a:rPr lang="ja-JP" altLang="ja-JP" sz="1200" dirty="0"/>
              <a:t>の</a:t>
            </a:r>
            <a:r>
              <a:rPr lang="ja-JP" altLang="en-US" sz="1200" dirty="0"/>
              <a:t>内容は次のとおりです。</a:t>
            </a:r>
            <a:endParaRPr lang="en-US" altLang="ja-JP" sz="1200" dirty="0"/>
          </a:p>
          <a:p>
            <a:pPr marL="812800" indent="-812800" eaLnBrk="1" hangingPunct="1">
              <a:buFont typeface="Wingdings" panose="05000000000000000000" pitchFamily="2" charset="2"/>
              <a:buNone/>
            </a:pPr>
            <a:r>
              <a:rPr lang="ja-JP" altLang="ja-JP" sz="1200" dirty="0">
                <a:latin typeface="ＭＳ Ｐゴシック" panose="020B0600070205080204" pitchFamily="50" charset="-128"/>
              </a:rPr>
              <a:t>１</a:t>
            </a:r>
            <a:r>
              <a:rPr lang="ja-JP" altLang="en-US" sz="1200" dirty="0">
                <a:latin typeface="ＭＳ Ｐゴシック" panose="020B0600070205080204" pitchFamily="50" charset="-128"/>
              </a:rPr>
              <a:t> 産業連関表の概要</a:t>
            </a:r>
            <a:endParaRPr lang="ja-JP" altLang="ja-JP" sz="12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1200" dirty="0">
                <a:latin typeface="ＭＳ Ｐゴシック" panose="020B0600070205080204" pitchFamily="50" charset="-128"/>
              </a:rPr>
              <a:t>２ 経済波及効果推計の概要</a:t>
            </a:r>
            <a:endParaRPr lang="en-US" altLang="ja-JP" sz="12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1200" dirty="0">
                <a:latin typeface="ＭＳ Ｐゴシック" panose="020B0600070205080204" pitchFamily="50" charset="-128"/>
              </a:rPr>
              <a:t>３ 最終需要額推計と経済波及効果</a:t>
            </a:r>
            <a:endParaRPr lang="en-US" altLang="ja-JP" sz="12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1200" dirty="0">
                <a:latin typeface="ＭＳ Ｐゴシック" panose="020B0600070205080204" pitchFamily="50" charset="-128"/>
              </a:rPr>
              <a:t>４ 地域産業連関表作成に向けて</a:t>
            </a:r>
            <a:endParaRPr lang="en-US" altLang="ja-JP" sz="1200">
              <a:latin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2</a:t>
            </a:fld>
            <a:endParaRPr lang="en-US" altLang="ja-JP"/>
          </a:p>
        </p:txBody>
      </p:sp>
    </p:spTree>
    <p:extLst>
      <p:ext uri="{BB962C8B-B14F-4D97-AF65-F5344CB8AC3E}">
        <p14:creationId xmlns:p14="http://schemas.microsoft.com/office/powerpoint/2010/main" val="21508682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0D30E623-9086-433B-813A-6ADCE35F862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6C772237-A993-487C-BC8F-7B7E4269386F}" type="slidenum">
              <a:rPr lang="ja-JP" altLang="en-US" sz="1000">
                <a:latin typeface="Times New Roman" panose="02020603050405020304" pitchFamily="18" charset="0"/>
              </a:rPr>
              <a:pPr/>
              <a:t>20</a:t>
            </a:fld>
            <a:endParaRPr lang="en-US" altLang="ja-JP" sz="1000">
              <a:latin typeface="Times New Roman" panose="02020603050405020304" pitchFamily="18" charset="0"/>
            </a:endParaRPr>
          </a:p>
        </p:txBody>
      </p:sp>
      <p:sp>
        <p:nvSpPr>
          <p:cNvPr id="36867" name="Rectangle 2">
            <a:extLst>
              <a:ext uri="{FF2B5EF4-FFF2-40B4-BE49-F238E27FC236}">
                <a16:creationId xmlns:a16="http://schemas.microsoft.com/office/drawing/2014/main" id="{8E77471E-9AE7-45C5-AA41-4110414E52AA}"/>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5F11EC37-DEC8-4EE0-80CC-AFB0FC6EC5E7}"/>
              </a:ext>
            </a:extLst>
          </p:cNvPr>
          <p:cNvSpPr>
            <a:spLocks noGrp="1" noChangeArrowheads="1"/>
          </p:cNvSpPr>
          <p:nvPr>
            <p:ph type="body" idx="1"/>
          </p:nvPr>
        </p:nvSpPr>
        <p:spPr/>
        <p:txBody>
          <a:bodyPr/>
          <a:lstStyle/>
          <a:p>
            <a:pPr algn="just">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民間消費による県内需要増加額を推計します。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⑧　県内需要増加額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⑦</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民間消費支出額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( 28.8</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 Г</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県内自給率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平均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58.5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18.7</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間接２次波及効果</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この県内需要増加額（⑧）による県内生産誘発額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⑨</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22.9</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億円とな</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ります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8FDDAE-3E05-4678-9881-0D1E3E44E53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AACEBDAB-7312-4B4C-B07A-56C07C022E63}" type="slidenum">
              <a:rPr lang="ja-JP" altLang="en-US" sz="1000">
                <a:latin typeface="Times New Roman" panose="02020603050405020304" pitchFamily="18" charset="0"/>
              </a:rPr>
              <a:pPr/>
              <a:t>21</a:t>
            </a:fld>
            <a:endParaRPr lang="en-US" altLang="ja-JP" sz="1000">
              <a:latin typeface="Times New Roman" panose="02020603050405020304" pitchFamily="18" charset="0"/>
            </a:endParaRPr>
          </a:p>
        </p:txBody>
      </p:sp>
      <p:sp>
        <p:nvSpPr>
          <p:cNvPr id="38915" name="Rectangle 2">
            <a:extLst>
              <a:ext uri="{FF2B5EF4-FFF2-40B4-BE49-F238E27FC236}">
                <a16:creationId xmlns:a16="http://schemas.microsoft.com/office/drawing/2014/main" id="{0043AEB0-9340-4FFE-9285-8F3036A901DE}"/>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771F2EE8-DDE2-4886-A90D-E631DB58F455}"/>
              </a:ext>
            </a:extLst>
          </p:cNvPr>
          <p:cNvSpPr>
            <a:spLocks noGrp="1" noChangeArrowheads="1"/>
          </p:cNvSpPr>
          <p:nvPr>
            <p:ph type="body" idx="1"/>
          </p:nvPr>
        </p:nvSpPr>
        <p:spPr/>
        <p:txBody>
          <a:bodyPr/>
          <a:lstStyle/>
          <a:p>
            <a:pPr algn="just">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第二次間接効果を推計します。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⑨</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県内生産誘発額 ＝ Ｂ逆行列係数（</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Ｉ</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Ｉ</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Ａ</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－１型）</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⑧</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県内需要増加額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( 18.7</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22.9</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総合効果（直接効果＋間接１次効果＋間接２次効果）</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建設部門への</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100</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億円の需要増加は、全体として、県内に当初需要の</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1.514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倍の生産額（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⑩</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151.4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億円を誘発</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F81F1D96-FC3A-4F81-8D78-BB428657D35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E5E8B58F-6952-495A-841C-ED7BD795FA3A}" type="slidenum">
              <a:rPr lang="ja-JP" altLang="en-US" sz="1000">
                <a:latin typeface="Times New Roman" panose="02020603050405020304" pitchFamily="18" charset="0"/>
              </a:rPr>
              <a:pPr/>
              <a:t>22</a:t>
            </a:fld>
            <a:endParaRPr lang="en-US" altLang="ja-JP" sz="1000">
              <a:latin typeface="Times New Roman" panose="02020603050405020304" pitchFamily="18" charset="0"/>
            </a:endParaRPr>
          </a:p>
        </p:txBody>
      </p:sp>
      <p:sp>
        <p:nvSpPr>
          <p:cNvPr id="40963" name="Rectangle 2">
            <a:extLst>
              <a:ext uri="{FF2B5EF4-FFF2-40B4-BE49-F238E27FC236}">
                <a16:creationId xmlns:a16="http://schemas.microsoft.com/office/drawing/2014/main" id="{19E3ACA9-E223-4D2A-9F6B-9802971A7BA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2DBAC114-19EE-4962-BF5D-89DE6B54AD85}"/>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総合効果を集計します。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⑩ 総合生産誘発額</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⑤</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直接＋１次生産誘発額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(128.4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⑨</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２次生産誘発額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(22.9</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の合計で</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151.4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となります。</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F7849C8-93C2-4B98-A627-BE0692C6D44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7E6DBE78-F4B2-416B-91B4-7F4E2EACF617}" type="slidenum">
              <a:rPr lang="ja-JP" altLang="en-US" sz="1000">
                <a:latin typeface="Times New Roman" panose="02020603050405020304" pitchFamily="18" charset="0"/>
              </a:rPr>
              <a:pPr/>
              <a:t>23</a:t>
            </a:fld>
            <a:endParaRPr lang="en-US" altLang="ja-JP" sz="1000">
              <a:latin typeface="Times New Roman" panose="02020603050405020304" pitchFamily="18" charset="0"/>
            </a:endParaRPr>
          </a:p>
        </p:txBody>
      </p:sp>
      <p:sp>
        <p:nvSpPr>
          <p:cNvPr id="43011" name="Rectangle 2">
            <a:extLst>
              <a:ext uri="{FF2B5EF4-FFF2-40B4-BE49-F238E27FC236}">
                <a16:creationId xmlns:a16="http://schemas.microsoft.com/office/drawing/2014/main" id="{DABCC3A6-893F-4486-87CC-C5B89FEF15F2}"/>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D0BBF038-E6B6-407D-9AD8-E94AC2A665DC}"/>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付加価値誘発額を推計します。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⑪</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粗付加価値誘発額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⑩</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総合生産誘発額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( 151.4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Ｖ粗付加価値率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平均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50.6</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73.8</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en-US" kern="100" dirty="0">
                <a:latin typeface="游明朝" panose="02020400000000000000" pitchFamily="18" charset="-128"/>
                <a:ea typeface="ＭＳ Ｐゴシック" panose="020B0600070205080204" pitchFamily="50" charset="-128"/>
                <a:cs typeface="Times New Roman" panose="02020603050405020304" pitchFamily="18" charset="0"/>
              </a:rPr>
              <a:t>生産誘発額の</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うち、粗付加価値誘発額（⑪）は</a:t>
            </a:r>
            <a:r>
              <a:rPr lang="en-US" altLang="ja-JP" kern="100" dirty="0">
                <a:latin typeface="游明朝" panose="02020400000000000000" pitchFamily="18" charset="-128"/>
                <a:ea typeface="ＭＳ Ｐゴシック" panose="020B0600070205080204" pitchFamily="50" charset="-128"/>
                <a:cs typeface="Times New Roman" panose="02020603050405020304" pitchFamily="18" charset="0"/>
              </a:rPr>
              <a:t> 73.8</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億円で</a:t>
            </a:r>
            <a:r>
              <a:rPr lang="ja-JP" altLang="en-US" kern="100" dirty="0">
                <a:latin typeface="游明朝" panose="02020400000000000000" pitchFamily="18" charset="-128"/>
                <a:ea typeface="ＭＳ Ｐゴシック" panose="020B0600070205080204" pitchFamily="50" charset="-128"/>
                <a:cs typeface="Times New Roman" panose="02020603050405020304" pitchFamily="18" charset="0"/>
              </a:rPr>
              <a:t>す</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　　　</a:t>
            </a:r>
            <a:endParaRPr lang="ja-JP" altLang="en-US" dirty="0">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02EB8672-346C-45F8-89A8-199A7CCF326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FA776706-60BD-4749-B667-CC0012650A07}" type="slidenum">
              <a:rPr lang="ja-JP" altLang="en-US" sz="1000">
                <a:latin typeface="Times New Roman" panose="02020603050405020304" pitchFamily="18" charset="0"/>
              </a:rPr>
              <a:pPr/>
              <a:t>24</a:t>
            </a:fld>
            <a:endParaRPr lang="en-US" altLang="ja-JP" sz="1000">
              <a:latin typeface="Times New Roman" panose="02020603050405020304" pitchFamily="18" charset="0"/>
            </a:endParaRPr>
          </a:p>
        </p:txBody>
      </p:sp>
      <p:sp>
        <p:nvSpPr>
          <p:cNvPr id="45059" name="Rectangle 2">
            <a:extLst>
              <a:ext uri="{FF2B5EF4-FFF2-40B4-BE49-F238E27FC236}">
                <a16:creationId xmlns:a16="http://schemas.microsoft.com/office/drawing/2014/main" id="{173823BA-FA7E-4CBE-BA70-B7C6685576CB}"/>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7BAD7857-C7E3-43E4-9921-26929A922E50}"/>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就業者誘発数を推計します。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⑫</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就業者誘発数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⑩</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総合生産誘発額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( 151.4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Ｌ１就業係数</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平均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6.46</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人／億円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1,243</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人</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就業者誘発数（⑫）</a:t>
            </a:r>
            <a:r>
              <a:rPr lang="en-US" altLang="ja-JP" kern="100" dirty="0">
                <a:latin typeface="游明朝" panose="02020400000000000000" pitchFamily="18" charset="-128"/>
                <a:ea typeface="ＭＳ Ｐゴシック" panose="020B0600070205080204" pitchFamily="50" charset="-128"/>
                <a:cs typeface="Times New Roman" panose="02020603050405020304" pitchFamily="18" charset="0"/>
              </a:rPr>
              <a:t> 1,243</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人分に相当</a:t>
            </a:r>
            <a:r>
              <a:rPr lang="ja-JP" altLang="en-US" kern="100" dirty="0">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A8E52989-8295-4296-AA0A-FAA05EE9BA4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E3B5369A-D18B-439C-B9C4-BC040759E97D}" type="slidenum">
              <a:rPr lang="ja-JP" altLang="en-US" sz="1000">
                <a:latin typeface="Times New Roman" panose="02020603050405020304" pitchFamily="18" charset="0"/>
              </a:rPr>
              <a:pPr/>
              <a:t>25</a:t>
            </a:fld>
            <a:endParaRPr lang="en-US" altLang="ja-JP" sz="1000">
              <a:latin typeface="Times New Roman" panose="02020603050405020304" pitchFamily="18" charset="0"/>
            </a:endParaRPr>
          </a:p>
        </p:txBody>
      </p:sp>
      <p:sp>
        <p:nvSpPr>
          <p:cNvPr id="47107" name="Rectangle 2">
            <a:extLst>
              <a:ext uri="{FF2B5EF4-FFF2-40B4-BE49-F238E27FC236}">
                <a16:creationId xmlns:a16="http://schemas.microsoft.com/office/drawing/2014/main" id="{830B9FDC-12B1-4A70-85C3-98B2E6CFBB9A}"/>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B3F5B6E1-1039-4BE3-8D12-6A0172C9876D}"/>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雇用誘発数を推計します。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⑬　雇用誘発数＝</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⑩</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総合生産誘発額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( 151.4</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 </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Ｌ２雇用者係数</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平均</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5.71</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人／億円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 990</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人</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また、</a:t>
            </a:r>
            <a:r>
              <a:rPr lang="ja-JP" altLang="en-US" kern="100" dirty="0">
                <a:latin typeface="游明朝" panose="02020400000000000000" pitchFamily="18" charset="-128"/>
                <a:ea typeface="ＭＳ Ｐゴシック" panose="020B0600070205080204" pitchFamily="50" charset="-128"/>
                <a:cs typeface="Times New Roman" panose="02020603050405020304" pitchFamily="18" charset="0"/>
              </a:rPr>
              <a:t>就業者誘発数のうち</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雇用者誘発数</a:t>
            </a:r>
            <a:r>
              <a:rPr lang="en-US" altLang="ja-JP" kern="100" dirty="0">
                <a:latin typeface="游明朝" panose="02020400000000000000" pitchFamily="18" charset="-128"/>
                <a:ea typeface="ＭＳ Ｐゴシック" panose="020B0600070205080204" pitchFamily="50" charset="-128"/>
                <a:cs typeface="Times New Roman" panose="02020603050405020304" pitchFamily="18" charset="0"/>
              </a:rPr>
              <a:t>990</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人に相当</a:t>
            </a:r>
            <a:r>
              <a:rPr lang="ja-JP" altLang="en-US" kern="100" dirty="0">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62EF386D-46E5-43D8-A66E-188ED553F88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E31D07A6-248D-49D4-A95C-DEFD8E0756F5}" type="slidenum">
              <a:rPr lang="ja-JP" altLang="en-US" sz="1000">
                <a:latin typeface="Times New Roman" panose="02020603050405020304" pitchFamily="18" charset="0"/>
              </a:rPr>
              <a:pPr/>
              <a:t>26</a:t>
            </a:fld>
            <a:endParaRPr lang="en-US" altLang="ja-JP" sz="1000">
              <a:latin typeface="Times New Roman" panose="02020603050405020304" pitchFamily="18" charset="0"/>
            </a:endParaRPr>
          </a:p>
        </p:txBody>
      </p:sp>
      <p:sp>
        <p:nvSpPr>
          <p:cNvPr id="49155" name="Rectangle 2">
            <a:extLst>
              <a:ext uri="{FF2B5EF4-FFF2-40B4-BE49-F238E27FC236}">
                <a16:creationId xmlns:a16="http://schemas.microsoft.com/office/drawing/2014/main" id="{1595694D-A320-4A28-AE26-F5ABFD77FDD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D227C9E3-12F1-4C04-BC2E-438D1EBCD37A}"/>
              </a:ext>
            </a:extLst>
          </p:cNvPr>
          <p:cNvSpPr>
            <a:spLocks noGrp="1" noChangeArrowheads="1"/>
          </p:cNvSpPr>
          <p:nvPr>
            <p:ph type="body" idx="1"/>
          </p:nvPr>
        </p:nvSpPr>
        <p:spPr/>
        <p:txBody>
          <a:bodyPr/>
          <a:lstStyle/>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これまでの推計過程のフローチャートを示しています。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直接効果（最終需要額）、第一次間接効果、第二次間接効果、総合効果（生産誘発額、付加価値誘発額、就業者誘発数、雇用誘発数）</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の推計フローを図示したものです。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当初需要</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100</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億円が、総合効果</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151</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億円の計算過程をフロー図にまとめました。</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eaLnBrk="1" hangingPunct="1">
              <a:defRPr/>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90000"/>
              </a:lnSpc>
              <a:buFont typeface="Wingdings" panose="05000000000000000000" pitchFamily="2" charset="2"/>
              <a:buNone/>
              <a:defRPr/>
            </a:pPr>
            <a:r>
              <a:rPr lang="ja-JP" altLang="ja-JP" sz="1200" dirty="0">
                <a:latin typeface="ＭＳ Ｐゴシック" panose="020B0600070205080204" pitchFamily="50" charset="-128"/>
              </a:rPr>
              <a:t>産業連関分析</a:t>
            </a:r>
            <a:r>
              <a:rPr lang="ja-JP" altLang="en-US" sz="1200" dirty="0">
                <a:latin typeface="ＭＳ Ｐゴシック" panose="020B0600070205080204" pitchFamily="50" charset="-128"/>
              </a:rPr>
              <a:t>ワークシートの概要</a:t>
            </a:r>
            <a:endParaRPr lang="en-US" altLang="ja-JP" dirty="0"/>
          </a:p>
          <a:p>
            <a:pPr>
              <a:lnSpc>
                <a:spcPct val="90000"/>
              </a:lnSpc>
              <a:buFont typeface="Wingdings" panose="05000000000000000000" pitchFamily="2" charset="2"/>
              <a:buNone/>
              <a:defRPr/>
            </a:pPr>
            <a:r>
              <a:rPr lang="ja-JP" altLang="en-US" dirty="0"/>
              <a:t>兵庫県では経済効果測定を支援するため</a:t>
            </a:r>
            <a:r>
              <a:rPr lang="en-US" altLang="ja-JP" dirty="0"/>
              <a:t>2005</a:t>
            </a:r>
            <a:r>
              <a:rPr lang="ja-JP" altLang="en-US" dirty="0"/>
              <a:t>年表を用いた経済効果分析ツールを外部から照会があった事例を県ホームページで</a:t>
            </a:r>
            <a:r>
              <a:rPr lang="en-US" altLang="ja-JP" dirty="0"/>
              <a:t>12</a:t>
            </a:r>
            <a:r>
              <a:rPr lang="ja-JP" altLang="en-US" dirty="0"/>
              <a:t>事例を提供しています。</a:t>
            </a:r>
            <a:endParaRPr lang="en-US" altLang="ja-JP" dirty="0"/>
          </a:p>
          <a:p>
            <a:pPr>
              <a:lnSpc>
                <a:spcPct val="90000"/>
              </a:lnSpc>
              <a:buFont typeface="Wingdings" panose="05000000000000000000" pitchFamily="2" charset="2"/>
              <a:buNone/>
              <a:defRPr/>
            </a:pPr>
            <a:r>
              <a:rPr lang="ja-JP" altLang="en-US" dirty="0"/>
              <a:t>実際の分析事例をもとに作成しています。</a:t>
            </a:r>
            <a:endParaRPr lang="en-US" altLang="ja-JP" dirty="0"/>
          </a:p>
          <a:p>
            <a:pPr>
              <a:lnSpc>
                <a:spcPct val="90000"/>
              </a:lnSpc>
              <a:buFont typeface="Wingdings" panose="05000000000000000000" pitchFamily="2" charset="2"/>
              <a:buNone/>
              <a:defRPr/>
            </a:pPr>
            <a:r>
              <a:rPr lang="ja-JP" altLang="en-US" dirty="0"/>
              <a:t>その概要は次のとおりです。</a:t>
            </a:r>
            <a:endParaRPr lang="en-US" altLang="ja-JP" dirty="0"/>
          </a:p>
          <a:p>
            <a:pPr>
              <a:lnSpc>
                <a:spcPct val="90000"/>
              </a:lnSpc>
              <a:buFont typeface="Wingdings" panose="05000000000000000000" pitchFamily="2" charset="2"/>
              <a:buNone/>
            </a:pPr>
            <a:r>
              <a:rPr lang="ja-JP" altLang="en-US" sz="1200" dirty="0">
                <a:latin typeface="ＭＳ Ｐゴシック" panose="020B0600070205080204" pitchFamily="50" charset="-128"/>
              </a:rPr>
              <a:t>１ 産業部門ごとの経済波及効果推計</a:t>
            </a:r>
          </a:p>
          <a:p>
            <a:pPr>
              <a:lnSpc>
                <a:spcPct val="90000"/>
              </a:lnSpc>
              <a:buFont typeface="Wingdings" panose="05000000000000000000" pitchFamily="2" charset="2"/>
              <a:buNone/>
            </a:pPr>
            <a:r>
              <a:rPr lang="ja-JP" altLang="ja-JP" sz="1200" dirty="0">
                <a:latin typeface="ＭＳ Ｐゴシック" panose="020B0600070205080204" pitchFamily="50" charset="-128"/>
              </a:rPr>
              <a:t>　２</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イベント開催による訪問者消費がもたらす経済波及効果</a:t>
            </a:r>
          </a:p>
          <a:p>
            <a:pPr>
              <a:lnSpc>
                <a:spcPct val="90000"/>
              </a:lnSpc>
              <a:buFont typeface="Wingdings" panose="05000000000000000000" pitchFamily="2" charset="2"/>
              <a:buNone/>
            </a:pPr>
            <a:r>
              <a:rPr lang="ja-JP" altLang="ja-JP" sz="1200" dirty="0">
                <a:latin typeface="ＭＳ Ｐゴシック" panose="020B0600070205080204" pitchFamily="50" charset="-128"/>
              </a:rPr>
              <a:t>　３</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企業の立地及び設備投資がもたらす経済波及効果</a:t>
            </a:r>
          </a:p>
          <a:p>
            <a:pPr>
              <a:lnSpc>
                <a:spcPct val="90000"/>
              </a:lnSpc>
              <a:buFont typeface="Wingdings" panose="05000000000000000000" pitchFamily="2" charset="2"/>
              <a:buNone/>
            </a:pPr>
            <a:r>
              <a:rPr lang="ja-JP" altLang="ja-JP" sz="1200" dirty="0">
                <a:latin typeface="ＭＳ Ｐゴシック" panose="020B0600070205080204" pitchFamily="50" charset="-128"/>
              </a:rPr>
              <a:t>　４</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建設投資（工事種類別）がもたらす経済波及効果</a:t>
            </a:r>
          </a:p>
          <a:p>
            <a:pPr>
              <a:lnSpc>
                <a:spcPct val="90000"/>
              </a:lnSpc>
              <a:buFont typeface="Wingdings" panose="05000000000000000000" pitchFamily="2" charset="2"/>
              <a:buNone/>
            </a:pPr>
            <a:r>
              <a:rPr lang="ja-JP" altLang="ja-JP" sz="1200" dirty="0">
                <a:latin typeface="ＭＳ Ｐゴシック" panose="020B0600070205080204" pitchFamily="50" charset="-128"/>
              </a:rPr>
              <a:t>　５</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高齢者福祉施設建設及び運営がもたらす経済波及効果</a:t>
            </a:r>
          </a:p>
          <a:p>
            <a:pPr>
              <a:lnSpc>
                <a:spcPct val="90000"/>
              </a:lnSpc>
              <a:buFont typeface="Wingdings" panose="05000000000000000000" pitchFamily="2" charset="2"/>
              <a:buNone/>
            </a:pPr>
            <a:r>
              <a:rPr lang="ja-JP" altLang="ja-JP" sz="1200" dirty="0">
                <a:latin typeface="ＭＳ Ｐゴシック" panose="020B0600070205080204" pitchFamily="50" charset="-128"/>
              </a:rPr>
              <a:t>　６</a:t>
            </a:r>
            <a:r>
              <a:rPr lang="en-US" altLang="ja-JP" sz="1200" dirty="0">
                <a:latin typeface="ＭＳ Ｐゴシック" panose="020B0600070205080204" pitchFamily="50" charset="-128"/>
              </a:rPr>
              <a:t> </a:t>
            </a:r>
            <a:r>
              <a:rPr lang="ja-JP" altLang="en-US" sz="1200" dirty="0">
                <a:latin typeface="ＭＳ Ｐゴシック" panose="020B0600070205080204" pitchFamily="50" charset="-128"/>
              </a:rPr>
              <a:t>製造業</a:t>
            </a:r>
            <a:r>
              <a:rPr lang="ja-JP" altLang="ja-JP" sz="1200" dirty="0">
                <a:latin typeface="ＭＳ Ｐゴシック" panose="020B0600070205080204" pitchFamily="50" charset="-128"/>
              </a:rPr>
              <a:t>部門の増産がもたらす経済波及効果</a:t>
            </a:r>
            <a:endParaRPr lang="ja-JP" altLang="en-US" sz="1200" dirty="0">
              <a:latin typeface="ＭＳ Ｐゴシック" panose="020B0600070205080204" pitchFamily="50" charset="-128"/>
            </a:endParaRPr>
          </a:p>
          <a:p>
            <a:pPr>
              <a:lnSpc>
                <a:spcPct val="90000"/>
              </a:lnSpc>
              <a:buFont typeface="Wingdings" panose="05000000000000000000" pitchFamily="2" charset="2"/>
              <a:buNone/>
            </a:pPr>
            <a:r>
              <a:rPr lang="ja-JP" altLang="ja-JP" sz="1200" dirty="0">
                <a:latin typeface="ＭＳ Ｐゴシック" panose="020B0600070205080204" pitchFamily="50" charset="-128"/>
              </a:rPr>
              <a:t>　７</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輸出増加がもたらす経済波及効果</a:t>
            </a:r>
            <a:endParaRPr lang="ja-JP" altLang="en-US" sz="1200" dirty="0">
              <a:latin typeface="ＭＳ Ｐゴシック" panose="020B0600070205080204" pitchFamily="50" charset="-128"/>
            </a:endParaRPr>
          </a:p>
          <a:p>
            <a:pPr>
              <a:lnSpc>
                <a:spcPct val="90000"/>
              </a:lnSpc>
              <a:buFont typeface="Wingdings" panose="05000000000000000000" pitchFamily="2" charset="2"/>
              <a:buNone/>
            </a:pPr>
            <a:r>
              <a:rPr lang="ja-JP" altLang="ja-JP" sz="1200" dirty="0">
                <a:latin typeface="ＭＳ Ｐゴシック" panose="020B0600070205080204" pitchFamily="50" charset="-128"/>
              </a:rPr>
              <a:t>　８</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生産増加が環境にもたらす効果</a:t>
            </a:r>
            <a:endParaRPr lang="ja-JP" altLang="en-US" sz="1200" dirty="0">
              <a:latin typeface="ＭＳ Ｐゴシック" panose="020B0600070205080204" pitchFamily="50" charset="-128"/>
            </a:endParaRPr>
          </a:p>
          <a:p>
            <a:pPr>
              <a:lnSpc>
                <a:spcPct val="90000"/>
              </a:lnSpc>
              <a:buFont typeface="Wingdings" panose="05000000000000000000" pitchFamily="2" charset="2"/>
              <a:buNone/>
            </a:pPr>
            <a:r>
              <a:rPr lang="ja-JP" altLang="ja-JP" sz="1200" dirty="0">
                <a:latin typeface="ＭＳ Ｐゴシック" panose="020B0600070205080204" pitchFamily="50" charset="-128"/>
              </a:rPr>
              <a:t>　９</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価格変化がもたらす効果</a:t>
            </a:r>
            <a:endParaRPr lang="ja-JP" altLang="en-US" sz="1200" dirty="0">
              <a:latin typeface="ＭＳ Ｐゴシック" panose="020B0600070205080204" pitchFamily="50" charset="-128"/>
            </a:endParaRPr>
          </a:p>
          <a:p>
            <a:pPr>
              <a:lnSpc>
                <a:spcPct val="90000"/>
              </a:lnSpc>
              <a:buFont typeface="Wingdings" panose="05000000000000000000" pitchFamily="2" charset="2"/>
              <a:buNone/>
            </a:pPr>
            <a:r>
              <a:rPr lang="ja-JP" altLang="ja-JP" sz="1200" dirty="0">
                <a:latin typeface="ＭＳ Ｐゴシック" panose="020B0600070205080204" pitchFamily="50" charset="-128"/>
              </a:rPr>
              <a:t>　10</a:t>
            </a:r>
            <a:r>
              <a:rPr lang="ja-JP" altLang="en-US" sz="1200" dirty="0">
                <a:latin typeface="ＭＳ Ｐゴシック" panose="020B0600070205080204" pitchFamily="50" charset="-128"/>
              </a:rPr>
              <a:t> </a:t>
            </a:r>
            <a:r>
              <a:rPr lang="ja-JP" altLang="ja-JP" sz="1200" dirty="0">
                <a:latin typeface="ＭＳ Ｐゴシック" panose="020B0600070205080204" pitchFamily="50" charset="-128"/>
              </a:rPr>
              <a:t>部門別経済波及が税収にもたらす効果</a:t>
            </a:r>
            <a:endParaRPr lang="en-US" altLang="ja-JP" sz="1200" dirty="0">
              <a:latin typeface="ＭＳ Ｐゴシック" panose="020B0600070205080204" pitchFamily="50" charset="-128"/>
            </a:endParaRPr>
          </a:p>
          <a:p>
            <a:pPr>
              <a:lnSpc>
                <a:spcPct val="90000"/>
              </a:lnSpc>
              <a:buFont typeface="Wingdings" panose="05000000000000000000" pitchFamily="2" charset="2"/>
              <a:buNone/>
            </a:pPr>
            <a:r>
              <a:rPr lang="en-US" altLang="ja-JP" sz="1200" dirty="0">
                <a:latin typeface="ＭＳ Ｐゴシック" panose="020B0600070205080204" pitchFamily="50" charset="-128"/>
              </a:rPr>
              <a:t>  11 </a:t>
            </a:r>
            <a:r>
              <a:rPr lang="ja-JP" altLang="en-US" sz="1200" dirty="0">
                <a:latin typeface="ＭＳ Ｐゴシック" panose="020B0600070205080204" pitchFamily="50" charset="-128"/>
              </a:rPr>
              <a:t>最終需要（直接効果）推計</a:t>
            </a:r>
            <a:endParaRPr lang="en-US" altLang="ja-JP" sz="1200" dirty="0">
              <a:latin typeface="ＭＳ Ｐゴシック" panose="020B0600070205080204" pitchFamily="50" charset="-128"/>
            </a:endParaRPr>
          </a:p>
          <a:p>
            <a:pPr>
              <a:lnSpc>
                <a:spcPct val="90000"/>
              </a:lnSpc>
              <a:buFont typeface="Wingdings" panose="05000000000000000000" pitchFamily="2" charset="2"/>
              <a:buNone/>
            </a:pPr>
            <a:r>
              <a:rPr lang="ja-JP" altLang="en-US" sz="1200" dirty="0">
                <a:latin typeface="ＭＳ Ｐゴシック" panose="020B0600070205080204" pitchFamily="50" charset="-128"/>
              </a:rPr>
              <a:t>　</a:t>
            </a:r>
            <a:r>
              <a:rPr lang="en-US" altLang="ja-JP" sz="1200" dirty="0">
                <a:latin typeface="ＭＳ Ｐゴシック" panose="020B0600070205080204" pitchFamily="50" charset="-128"/>
              </a:rPr>
              <a:t>12 </a:t>
            </a:r>
            <a:r>
              <a:rPr lang="ja-JP" altLang="en-US" sz="1200" dirty="0">
                <a:latin typeface="ＭＳ Ｐゴシック" panose="020B0600070205080204" pitchFamily="50" charset="-128"/>
              </a:rPr>
              <a:t>最終需要（直接効果</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）推計</a:t>
            </a:r>
            <a:endParaRPr lang="en-US" altLang="ja-JP" sz="1200" dirty="0">
              <a:latin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27</a:t>
            </a:fld>
            <a:endParaRPr lang="en-US" altLang="ja-JP"/>
          </a:p>
        </p:txBody>
      </p:sp>
    </p:spTree>
    <p:extLst>
      <p:ext uri="{BB962C8B-B14F-4D97-AF65-F5344CB8AC3E}">
        <p14:creationId xmlns:p14="http://schemas.microsoft.com/office/powerpoint/2010/main" val="12146120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AB3AC97-A7FB-4B56-B50C-740C4E58D7A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58C38175-FF2C-4509-8684-DBDC4958BA39}" type="slidenum">
              <a:rPr lang="ja-JP" altLang="en-US" sz="1000">
                <a:latin typeface="Times New Roman" panose="02020603050405020304" pitchFamily="18" charset="0"/>
              </a:rPr>
              <a:pPr/>
              <a:t>28</a:t>
            </a:fld>
            <a:endParaRPr lang="en-US" altLang="ja-JP" sz="1000">
              <a:latin typeface="Times New Roman" panose="02020603050405020304" pitchFamily="18" charset="0"/>
            </a:endParaRPr>
          </a:p>
        </p:txBody>
      </p:sp>
      <p:sp>
        <p:nvSpPr>
          <p:cNvPr id="53251" name="Rectangle 2">
            <a:extLst>
              <a:ext uri="{FF2B5EF4-FFF2-40B4-BE49-F238E27FC236}">
                <a16:creationId xmlns:a16="http://schemas.microsoft.com/office/drawing/2014/main" id="{98A4075D-D55D-4016-9CC7-3186222E359A}"/>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DAE89D05-C60E-4EBD-A1E0-CEC9673BCF3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latin typeface="Arial" panose="020B0604020202020204" pitchFamily="34" charset="0"/>
              </a:rPr>
              <a:t>経済波及効果推計に使用する分析係数について紹介します。</a:t>
            </a:r>
            <a:endParaRPr lang="en-US" altLang="ja-JP" dirty="0">
              <a:latin typeface="Arial" panose="020B0604020202020204" pitchFamily="34" charset="0"/>
            </a:endParaRPr>
          </a:p>
          <a:p>
            <a:pPr eaLnBrk="1" hangingPunct="1"/>
            <a:r>
              <a:rPr lang="ja-JP" altLang="en-US" dirty="0">
                <a:latin typeface="Arial" panose="020B0604020202020204" pitchFamily="34" charset="0"/>
              </a:rPr>
              <a:t>取引基本表と雇用表から推計します。主な分析係数は次のとおりです。</a:t>
            </a:r>
            <a:endParaRPr lang="en-US" altLang="ja-JP" dirty="0">
              <a:latin typeface="Arial" panose="020B0604020202020204" pitchFamily="34" charset="0"/>
            </a:endParaRPr>
          </a:p>
          <a:p>
            <a:pPr eaLnBrk="1" hangingPunct="1">
              <a:buFont typeface="Wingdings" panose="05000000000000000000" pitchFamily="2" charset="2"/>
              <a:buNone/>
            </a:pPr>
            <a:r>
              <a:rPr lang="ja-JP" altLang="en-US" dirty="0">
                <a:latin typeface="ＭＳ Ｐゴシック" panose="020B0600070205080204" pitchFamily="50" charset="-128"/>
              </a:rPr>
              <a:t>・付加価値率＝付加価値額</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域内生産額</a:t>
            </a:r>
          </a:p>
          <a:p>
            <a:pPr eaLnBrk="1" hangingPunct="1">
              <a:buFont typeface="Wingdings" panose="05000000000000000000" pitchFamily="2" charset="2"/>
              <a:buNone/>
            </a:pPr>
            <a:r>
              <a:rPr lang="ja-JP" altLang="en-US" dirty="0">
                <a:latin typeface="ＭＳ Ｐゴシック" panose="020B0600070205080204" pitchFamily="50" charset="-128"/>
              </a:rPr>
              <a:t>・雇用者所得率＝雇用者所得額</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域内生産額</a:t>
            </a:r>
          </a:p>
          <a:p>
            <a:pPr eaLnBrk="1" hangingPunct="1">
              <a:buFont typeface="Wingdings" panose="05000000000000000000" pitchFamily="2" charset="2"/>
              <a:buNone/>
            </a:pPr>
            <a:r>
              <a:rPr lang="ja-JP" altLang="en-US" dirty="0">
                <a:latin typeface="ＭＳ Ｐゴシック" panose="020B0600070205080204" pitchFamily="50" charset="-128"/>
              </a:rPr>
              <a:t>・移出はある地域から他地域への販売です。　移出率＝移出額</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域内生産額</a:t>
            </a:r>
          </a:p>
          <a:p>
            <a:pPr eaLnBrk="1" hangingPunct="1">
              <a:buFont typeface="Wingdings" panose="05000000000000000000" pitchFamily="2" charset="2"/>
              <a:buNone/>
            </a:pPr>
            <a:r>
              <a:rPr lang="ja-JP" altLang="en-US" dirty="0">
                <a:latin typeface="ＭＳ Ｐゴシック" panose="020B0600070205080204" pitchFamily="50" charset="-128"/>
              </a:rPr>
              <a:t>・移入はある地域における他地域からの購入です。　　移入率＝移入額</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域内総需要額</a:t>
            </a:r>
          </a:p>
          <a:p>
            <a:pPr eaLnBrk="1" hangingPunct="1">
              <a:buFont typeface="Wingdings" panose="05000000000000000000" pitchFamily="2" charset="2"/>
              <a:buNone/>
            </a:pPr>
            <a:r>
              <a:rPr lang="ja-JP" altLang="en-US" dirty="0">
                <a:latin typeface="ＭＳ Ｐゴシック" panose="020B0600070205080204" pitchFamily="50" charset="-128"/>
              </a:rPr>
              <a:t>・域内自給率＝自地域内産品に対する域内需要額</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域内総需要額＝１－移輸入率</a:t>
            </a:r>
          </a:p>
          <a:p>
            <a:pPr eaLnBrk="1" hangingPunct="1">
              <a:buFont typeface="Wingdings" panose="05000000000000000000" pitchFamily="2" charset="2"/>
              <a:buNone/>
            </a:pPr>
            <a:r>
              <a:rPr lang="ja-JP" altLang="en-US" dirty="0">
                <a:latin typeface="ＭＳ Ｐゴシック" panose="020B0600070205080204" pitchFamily="50" charset="-128"/>
              </a:rPr>
              <a:t>・就業者係数＝就業者数</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域内生産額</a:t>
            </a:r>
          </a:p>
          <a:p>
            <a:pPr eaLnBrk="1" hangingPunct="1">
              <a:buFont typeface="Wingdings" panose="05000000000000000000" pitchFamily="2" charset="2"/>
              <a:buNone/>
            </a:pPr>
            <a:r>
              <a:rPr lang="ja-JP" altLang="en-US" dirty="0">
                <a:latin typeface="ＭＳ Ｐゴシック" panose="020B0600070205080204" pitchFamily="50" charset="-128"/>
              </a:rPr>
              <a:t>・雇用係数＝雇用者数</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域内生産額</a:t>
            </a:r>
          </a:p>
          <a:p>
            <a:pPr eaLnBrk="1" hangingPunct="1"/>
            <a:endParaRPr lang="ja-JP" altLang="en-US" dirty="0">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200" dirty="0"/>
              <a:t>産業連関分析の応用</a:t>
            </a:r>
            <a:r>
              <a:rPr lang="ja-JP" altLang="en-US" sz="1200" dirty="0"/>
              <a:t>例について説明します。</a:t>
            </a:r>
            <a:br>
              <a:rPr lang="en-US" altLang="ja-JP" sz="1200" dirty="0"/>
            </a:br>
            <a:r>
              <a:rPr lang="ja-JP" altLang="en-US" sz="1100" dirty="0"/>
              <a:t>各種分析係数を作成することにより応用分析が可能になります。</a:t>
            </a:r>
            <a:endParaRPr lang="en-US" altLang="ja-JP" sz="1100" dirty="0"/>
          </a:p>
          <a:p>
            <a:pPr eaLnBrk="1" hangingPunct="1">
              <a:buFont typeface="Wingdings" panose="05000000000000000000" pitchFamily="2" charset="2"/>
              <a:buNone/>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ja-JP" dirty="0">
                <a:latin typeface="ＭＳ Ｐゴシック" panose="020B0600070205080204" pitchFamily="50" charset="-128"/>
              </a:rPr>
              <a:t>雇用誘発</a:t>
            </a:r>
            <a:r>
              <a:rPr lang="ja-JP" altLang="en-US" dirty="0">
                <a:latin typeface="ＭＳ Ｐゴシック" panose="020B0600070205080204" pitchFamily="50" charset="-128"/>
              </a:rPr>
              <a:t>分析では、</a:t>
            </a:r>
            <a:r>
              <a:rPr lang="ja-JP" altLang="ja-JP" dirty="0">
                <a:latin typeface="ＭＳ Ｐゴシック" panose="020B0600070205080204" pitchFamily="50" charset="-128"/>
              </a:rPr>
              <a:t>就業者係数、雇用係数</a:t>
            </a:r>
            <a:r>
              <a:rPr lang="ja-JP" altLang="en-US" dirty="0">
                <a:latin typeface="ＭＳ Ｐゴシック" panose="020B0600070205080204" pitchFamily="50" charset="-128"/>
              </a:rPr>
              <a:t>の作成で、県内</a:t>
            </a:r>
            <a:r>
              <a:rPr lang="ja-JP" altLang="ja-JP" dirty="0">
                <a:latin typeface="ＭＳ Ｐゴシック" panose="020B0600070205080204" pitchFamily="50" charset="-128"/>
              </a:rPr>
              <a:t>生産額当たり</a:t>
            </a:r>
            <a:r>
              <a:rPr lang="ja-JP" altLang="en-US" dirty="0">
                <a:latin typeface="ＭＳ Ｐゴシック" panose="020B0600070205080204" pitchFamily="50" charset="-128"/>
              </a:rPr>
              <a:t>係数を「雇用表」などから作成します。</a:t>
            </a:r>
            <a:endParaRPr lang="ja-JP"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ja-JP" dirty="0">
                <a:latin typeface="ＭＳ Ｐゴシック" panose="020B0600070205080204" pitchFamily="50" charset="-128"/>
              </a:rPr>
              <a:t>環境波及</a:t>
            </a:r>
            <a:r>
              <a:rPr lang="ja-JP" altLang="en-US" dirty="0">
                <a:latin typeface="ＭＳ Ｐゴシック" panose="020B0600070205080204" pitchFamily="50" charset="-128"/>
              </a:rPr>
              <a:t>分析では、</a:t>
            </a:r>
            <a:r>
              <a:rPr lang="ja-JP" altLang="ja-JP" dirty="0">
                <a:latin typeface="ＭＳ Ｐゴシック" panose="020B0600070205080204" pitchFamily="50" charset="-128"/>
              </a:rPr>
              <a:t>CO</a:t>
            </a:r>
            <a:r>
              <a:rPr lang="ja-JP" altLang="ja-JP" baseline="-25000" dirty="0">
                <a:latin typeface="ＭＳ Ｐゴシック" panose="020B0600070205080204" pitchFamily="50" charset="-128"/>
              </a:rPr>
              <a:t>2</a:t>
            </a:r>
            <a:r>
              <a:rPr lang="ja-JP" altLang="ja-JP" dirty="0">
                <a:latin typeface="ＭＳ Ｐゴシック" panose="020B0600070205080204" pitchFamily="50" charset="-128"/>
              </a:rPr>
              <a:t>、SO</a:t>
            </a:r>
            <a:r>
              <a:rPr lang="ja-JP" altLang="ja-JP" baseline="-25000" dirty="0">
                <a:latin typeface="ＭＳ Ｐゴシック" panose="020B0600070205080204" pitchFamily="50" charset="-128"/>
              </a:rPr>
              <a:t>2</a:t>
            </a:r>
            <a:r>
              <a:rPr lang="ja-JP" altLang="ja-JP" dirty="0">
                <a:latin typeface="ＭＳ Ｐゴシック" panose="020B0600070205080204" pitchFamily="50" charset="-128"/>
              </a:rPr>
              <a:t>発生係数</a:t>
            </a:r>
            <a:r>
              <a:rPr lang="ja-JP" altLang="en-US" dirty="0">
                <a:latin typeface="ＭＳ Ｐゴシック" panose="020B0600070205080204" pitchFamily="50" charset="-128"/>
              </a:rPr>
              <a:t>、エネルギー消費量で、県内生産額当たり係数を「環境負荷原単位データ（</a:t>
            </a:r>
            <a:r>
              <a:rPr lang="en-US" altLang="ja-JP" dirty="0">
                <a:latin typeface="ＭＳ Ｐゴシック" panose="020B0600070205080204" pitchFamily="50" charset="-128"/>
              </a:rPr>
              <a:t>3EID</a:t>
            </a:r>
            <a:r>
              <a:rPr lang="ja-JP" altLang="en-US" dirty="0">
                <a:latin typeface="ＭＳ Ｐゴシック" panose="020B0600070205080204" pitchFamily="50" charset="-128"/>
              </a:rPr>
              <a:t>）」から作成します。</a:t>
            </a:r>
            <a:endParaRPr lang="ja-JP"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ja-JP" dirty="0">
                <a:latin typeface="ＭＳ Ｐゴシック" panose="020B0600070205080204" pitchFamily="50" charset="-128"/>
              </a:rPr>
              <a:t>税収効果</a:t>
            </a:r>
            <a:r>
              <a:rPr lang="ja-JP" altLang="en-US" dirty="0">
                <a:latin typeface="ＭＳ Ｐゴシック" panose="020B0600070205080204" pitchFamily="50" charset="-128"/>
              </a:rPr>
              <a:t>分析では、</a:t>
            </a:r>
            <a:r>
              <a:rPr lang="ja-JP" altLang="ja-JP" dirty="0">
                <a:latin typeface="ＭＳ Ｐゴシック" panose="020B0600070205080204" pitchFamily="50" charset="-128"/>
              </a:rPr>
              <a:t>税収係数</a:t>
            </a:r>
            <a:r>
              <a:rPr lang="ja-JP" altLang="en-US" dirty="0">
                <a:latin typeface="ＭＳ Ｐゴシック" panose="020B0600070205080204" pitchFamily="50" charset="-128"/>
              </a:rPr>
              <a:t>（</a:t>
            </a:r>
            <a:r>
              <a:rPr lang="ja-JP" altLang="ja-JP" dirty="0">
                <a:latin typeface="ＭＳ Ｐゴシック" panose="020B0600070205080204" pitchFamily="50" charset="-128"/>
              </a:rPr>
              <a:t>直接税・間接税付加価値比率</a:t>
            </a:r>
            <a:r>
              <a:rPr lang="ja-JP" altLang="en-US" dirty="0">
                <a:latin typeface="ＭＳ Ｐゴシック" panose="020B0600070205080204" pitchFamily="50" charset="-128"/>
              </a:rPr>
              <a:t>）で</a:t>
            </a:r>
            <a:r>
              <a:rPr lang="en-US" altLang="ja-JP" dirty="0">
                <a:latin typeface="ＭＳ Ｐゴシック" panose="020B0600070205080204" pitchFamily="50" charset="-128"/>
              </a:rPr>
              <a:t>GDP</a:t>
            </a:r>
            <a:r>
              <a:rPr lang="ja-JP" altLang="en-US" dirty="0">
                <a:latin typeface="ＭＳ Ｐゴシック" panose="020B0600070205080204" pitchFamily="50" charset="-128"/>
              </a:rPr>
              <a:t>当たり係数、営業余剰当たり係数を「県民経済計算」から作成します。</a:t>
            </a:r>
            <a:endParaRPr kumimoji="1" lang="ja-JP" altLang="en-US" dirty="0"/>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29</a:t>
            </a:fld>
            <a:endParaRPr lang="en-US" altLang="ja-JP"/>
          </a:p>
        </p:txBody>
      </p:sp>
    </p:spTree>
    <p:extLst>
      <p:ext uri="{BB962C8B-B14F-4D97-AF65-F5344CB8AC3E}">
        <p14:creationId xmlns:p14="http://schemas.microsoft.com/office/powerpoint/2010/main" val="272560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１ 産業連関表の概要</a:t>
            </a:r>
            <a:br>
              <a:rPr lang="en-US" altLang="ja-JP" sz="1200" dirty="0">
                <a:latin typeface="ＭＳ Ｐゴシック" panose="020B0600070205080204" pitchFamily="50" charset="-128"/>
              </a:rPr>
            </a:br>
            <a:r>
              <a:rPr lang="ja-JP" altLang="en-US" sz="1100" dirty="0">
                <a:latin typeface="ＭＳ Ｐゴシック" panose="020B0600070205080204" pitchFamily="50" charset="-128"/>
              </a:rPr>
              <a:t>産業</a:t>
            </a:r>
            <a:r>
              <a:rPr kumimoji="1" lang="ja-JP" altLang="en-US" sz="3200" dirty="0">
                <a:solidFill>
                  <a:schemeClr val="tx1"/>
                </a:solidFill>
                <a:latin typeface="ＭＳ Ｐゴシック" panose="020B0600070205080204" pitchFamily="50" charset="-128"/>
                <a:ea typeface="+mn-ea"/>
                <a:cs typeface="+mn-cs"/>
              </a:rPr>
              <a:t>連関表</a:t>
            </a:r>
            <a:r>
              <a:rPr kumimoji="1" lang="ja-JP" altLang="en-US" sz="1100" dirty="0">
                <a:solidFill>
                  <a:schemeClr val="tx1"/>
                </a:solidFill>
                <a:latin typeface="ＭＳ Ｐゴシック" panose="020B0600070205080204" pitchFamily="50" charset="-128"/>
                <a:ea typeface="+mn-ea"/>
                <a:cs typeface="+mn-cs"/>
              </a:rPr>
              <a:t>は、</a:t>
            </a:r>
            <a:r>
              <a:rPr lang="ja-JP" altLang="en-US" sz="1050" dirty="0">
                <a:latin typeface="ＭＳ Ｐゴシック" panose="020B0600070205080204" pitchFamily="50" charset="-128"/>
              </a:rPr>
              <a:t>経済循環の見取り図です。</a:t>
            </a:r>
            <a:endParaRPr lang="en-US" altLang="ja-JP" sz="1050" dirty="0">
              <a:latin typeface="ＭＳ Ｐゴシック" panose="020B0600070205080204" pitchFamily="50" charset="-128"/>
            </a:endParaRPr>
          </a:p>
          <a:p>
            <a:pPr>
              <a:lnSpc>
                <a:spcPct val="80000"/>
              </a:lnSpc>
              <a:buFont typeface="Wingdings" panose="05000000000000000000" pitchFamily="2" charset="2"/>
              <a:buNone/>
            </a:pPr>
            <a:r>
              <a:rPr lang="ja-JP" altLang="en-US" sz="2800" dirty="0">
                <a:latin typeface="ＭＳ Ｐゴシック" panose="020B0600070205080204" pitchFamily="50" charset="-128"/>
              </a:rPr>
              <a:t>　　一定の期間（通常１年間）に特定の地域（兵庫県）で行われた生産物（財貨・サービス）についての産業相互間の取引、産業と消費者間などの取引を、行と列で示した統計表です。</a:t>
            </a:r>
            <a:endParaRPr lang="en-US" altLang="ja-JP" sz="2800" dirty="0">
              <a:latin typeface="ＭＳ Ｐゴシック" panose="020B0600070205080204" pitchFamily="50" charset="-128"/>
            </a:endParaRPr>
          </a:p>
          <a:p>
            <a:pPr eaLnBrk="1" hangingPunct="1">
              <a:lnSpc>
                <a:spcPct val="90000"/>
              </a:lnSpc>
              <a:buClr>
                <a:schemeClr val="accent1"/>
              </a:buClr>
              <a:buSzPct val="90000"/>
              <a:buFont typeface="Monotype Sorts" pitchFamily="2" charset="2"/>
              <a:buNone/>
            </a:pPr>
            <a:r>
              <a:rPr lang="ja-JP" altLang="en-US" sz="1200" dirty="0">
                <a:latin typeface="ＭＳ Ｐゴシック" panose="020B0600070205080204" pitchFamily="50" charset="-128"/>
              </a:rPr>
              <a:t>・</a:t>
            </a:r>
            <a:r>
              <a:rPr lang="en-US" altLang="ja-JP" sz="2000" dirty="0">
                <a:latin typeface="ＭＳ Ｐゴシック" panose="020B0600070205080204" pitchFamily="50" charset="-128"/>
              </a:rPr>
              <a:t>2015</a:t>
            </a:r>
            <a:r>
              <a:rPr lang="ja-JP" altLang="en-US" sz="2000" dirty="0">
                <a:latin typeface="ＭＳ Ｐゴシック" panose="020B0600070205080204" pitchFamily="50" charset="-128"/>
              </a:rPr>
              <a:t>年兵庫県産業連関表 は、</a:t>
            </a:r>
            <a:r>
              <a:rPr lang="en-US" altLang="ja-JP" sz="2000" dirty="0">
                <a:latin typeface="ＭＳ Ｐゴシック" panose="020B0600070205080204" pitchFamily="50" charset="-128"/>
              </a:rPr>
              <a:t>2019</a:t>
            </a:r>
            <a:r>
              <a:rPr lang="ja-JP" altLang="en-US" sz="2000" dirty="0">
                <a:latin typeface="ＭＳ Ｐゴシック" panose="020B0600070205080204" pitchFamily="50" charset="-128"/>
              </a:rPr>
              <a:t>年</a:t>
            </a:r>
            <a:r>
              <a:rPr lang="en-US" altLang="ja-JP" sz="2000" dirty="0">
                <a:latin typeface="ＭＳ Ｐゴシック" panose="020B0600070205080204" pitchFamily="50" charset="-128"/>
              </a:rPr>
              <a:t>10</a:t>
            </a:r>
            <a:r>
              <a:rPr lang="ja-JP" altLang="en-US" sz="2000" dirty="0">
                <a:latin typeface="ＭＳ Ｐゴシック" panose="020B0600070205080204" pitchFamily="50" charset="-128"/>
              </a:rPr>
              <a:t>月</a:t>
            </a:r>
            <a:r>
              <a:rPr lang="en-US" altLang="ja-JP" sz="2000" dirty="0">
                <a:latin typeface="ＭＳ Ｐゴシック" panose="020B0600070205080204" pitchFamily="50" charset="-128"/>
              </a:rPr>
              <a:t>1</a:t>
            </a:r>
            <a:r>
              <a:rPr lang="ja-JP" altLang="en-US" sz="2000" dirty="0">
                <a:latin typeface="ＭＳ Ｐゴシック" panose="020B0600070205080204" pitchFamily="50" charset="-128"/>
              </a:rPr>
              <a:t>日公表されました。</a:t>
            </a:r>
            <a:endParaRPr lang="en-US" altLang="ja-JP" sz="2000" dirty="0">
              <a:latin typeface="ＭＳ Ｐゴシック" panose="020B0600070205080204" pitchFamily="50" charset="-128"/>
            </a:endParaRPr>
          </a:p>
          <a:p>
            <a:pPr marL="0" marR="0" lvl="0" indent="0" algn="l" defTabSz="914400" rtl="0" eaLnBrk="1" fontAlgn="base" latinLnBrk="0" hangingPunct="1">
              <a:lnSpc>
                <a:spcPct val="90000"/>
              </a:lnSpc>
              <a:spcBef>
                <a:spcPct val="30000"/>
              </a:spcBef>
              <a:spcAft>
                <a:spcPct val="0"/>
              </a:spcAft>
              <a:buClr>
                <a:schemeClr val="accent1"/>
              </a:buClr>
              <a:buSzPct val="90000"/>
              <a:buFont typeface="Monotype Sorts" pitchFamily="2" charset="2"/>
              <a:buNone/>
              <a:tabLst/>
              <a:defRPr/>
            </a:pPr>
            <a:r>
              <a:rPr lang="ja-JP" altLang="en-US" sz="1200" dirty="0">
                <a:latin typeface="ＭＳ Ｐゴシック" panose="020B0600070205080204" pitchFamily="50" charset="-128"/>
              </a:rPr>
              <a:t>この統計表の</a:t>
            </a:r>
            <a:r>
              <a:rPr lang="ja-JP" altLang="en-US" sz="2000" dirty="0">
                <a:latin typeface="ＭＳ Ｐゴシック" panose="020B0600070205080204" pitchFamily="50" charset="-128"/>
              </a:rPr>
              <a:t>推計期間は、</a:t>
            </a:r>
            <a:r>
              <a:rPr lang="en-US" altLang="ja-JP" sz="2000" dirty="0">
                <a:latin typeface="ＭＳ Ｐゴシック" panose="020B0600070205080204" pitchFamily="50" charset="-128"/>
              </a:rPr>
              <a:t>2015</a:t>
            </a:r>
            <a:r>
              <a:rPr lang="ja-JP" altLang="en-US" sz="2000" dirty="0">
                <a:latin typeface="ＭＳ Ｐゴシック" panose="020B0600070205080204" pitchFamily="50" charset="-128"/>
              </a:rPr>
              <a:t>年1月～12月の１年間（暦年）です。</a:t>
            </a:r>
            <a:endParaRPr lang="en-US" altLang="ja-JP" sz="2000" dirty="0">
              <a:latin typeface="ＭＳ Ｐゴシック" panose="020B0600070205080204" pitchFamily="50" charset="-128"/>
            </a:endParaRPr>
          </a:p>
          <a:p>
            <a:pPr eaLnBrk="1" hangingPunct="1">
              <a:lnSpc>
                <a:spcPct val="90000"/>
              </a:lnSpc>
              <a:buClr>
                <a:schemeClr val="accent1"/>
              </a:buClr>
              <a:buSzPct val="90000"/>
              <a:buFont typeface="Monotype Sorts" pitchFamily="2" charset="2"/>
              <a:buNone/>
            </a:pPr>
            <a:r>
              <a:rPr lang="ja-JP" altLang="en-US" sz="2000" dirty="0">
                <a:latin typeface="ＭＳ Ｐゴシック" panose="020B0600070205080204" pitchFamily="50" charset="-128"/>
              </a:rPr>
              <a:t>・統計表は、取引基本表・投入係数表・逆行列係数表などのほか、</a:t>
            </a:r>
            <a:r>
              <a:rPr lang="ja-JP" altLang="en-US" sz="1200" dirty="0">
                <a:latin typeface="ＭＳ Ｐゴシック" panose="020B0600070205080204" pitchFamily="50" charset="-128"/>
              </a:rPr>
              <a:t>付帯表（雇用表）、産業連関分析ワークシート（</a:t>
            </a:r>
            <a:r>
              <a:rPr lang="en-US" altLang="ja-JP" sz="1200" dirty="0">
                <a:latin typeface="ＭＳ Ｐゴシック" panose="020B0600070205080204" pitchFamily="50" charset="-128"/>
              </a:rPr>
              <a:t>10</a:t>
            </a:r>
            <a:r>
              <a:rPr lang="ja-JP" altLang="en-US" sz="1200" dirty="0">
                <a:latin typeface="ＭＳ Ｐゴシック" panose="020B0600070205080204" pitchFamily="50" charset="-128"/>
              </a:rPr>
              <a:t>分析事例＋最終需要調査</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事例）があります。</a:t>
            </a:r>
            <a:endParaRPr lang="en-US" altLang="ja-JP" sz="1200" dirty="0">
              <a:latin typeface="ＭＳ Ｐゴシック" panose="020B0600070205080204" pitchFamily="50" charset="-128"/>
            </a:endParaRPr>
          </a:p>
          <a:p>
            <a:endParaRPr lang="en-US" altLang="ja-JP" sz="1100" dirty="0">
              <a:latin typeface="ＭＳ Ｐゴシック" panose="020B0600070205080204" pitchFamily="50" charset="-128"/>
            </a:endParaRPr>
          </a:p>
          <a:p>
            <a:endParaRPr lang="en-US" altLang="ja-JP" sz="1100" dirty="0">
              <a:latin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3</a:t>
            </a:fld>
            <a:endParaRPr lang="en-US" altLang="ja-JP"/>
          </a:p>
        </p:txBody>
      </p:sp>
    </p:spTree>
    <p:extLst>
      <p:ext uri="{BB962C8B-B14F-4D97-AF65-F5344CB8AC3E}">
        <p14:creationId xmlns:p14="http://schemas.microsoft.com/office/powerpoint/2010/main" val="18180219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86D55240-BBC3-4F30-BC17-92B02EC905EE}"/>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892267C3-45CE-4958-AB02-D5DB79709808}" type="slidenum">
              <a:rPr lang="ja-JP" altLang="ja-JP" sz="1000" smtClean="0"/>
              <a:pPr>
                <a:spcBef>
                  <a:spcPct val="0"/>
                </a:spcBef>
                <a:buClrTx/>
                <a:buFontTx/>
                <a:buNone/>
              </a:pPr>
              <a:t>30</a:t>
            </a:fld>
            <a:endParaRPr lang="ja-JP" altLang="ja-JP" sz="1000"/>
          </a:p>
        </p:txBody>
      </p:sp>
      <p:sp>
        <p:nvSpPr>
          <p:cNvPr id="33795" name="Text Box 1">
            <a:extLst>
              <a:ext uri="{FF2B5EF4-FFF2-40B4-BE49-F238E27FC236}">
                <a16:creationId xmlns:a16="http://schemas.microsoft.com/office/drawing/2014/main" id="{8CF23E32-6D63-4DC9-847A-F8BD21EE21ED}"/>
              </a:ext>
            </a:extLst>
          </p:cNvPr>
          <p:cNvSpPr txBox="1">
            <a:spLocks noChangeArrowheads="1"/>
          </p:cNvSpPr>
          <p:nvPr/>
        </p:nvSpPr>
        <p:spPr bwMode="auto">
          <a:xfrm>
            <a:off x="3856038" y="9442450"/>
            <a:ext cx="2951162" cy="49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a:spcBef>
                <a:spcPct val="0"/>
              </a:spcBef>
              <a:buClrTx/>
              <a:buFontTx/>
              <a:buNone/>
            </a:pPr>
            <a:fld id="{367B4ECA-3420-40E0-BBA4-B28B5CC4E83A}" type="slidenum">
              <a:rPr lang="ja-JP" altLang="ja-JP" sz="1000"/>
              <a:pPr algn="r">
                <a:spcBef>
                  <a:spcPct val="0"/>
                </a:spcBef>
                <a:buClrTx/>
                <a:buFontTx/>
                <a:buNone/>
              </a:pPr>
              <a:t>30</a:t>
            </a:fld>
            <a:endParaRPr lang="ja-JP" altLang="ja-JP" sz="1000"/>
          </a:p>
        </p:txBody>
      </p:sp>
      <p:sp>
        <p:nvSpPr>
          <p:cNvPr id="33796" name="Rectangle 2">
            <a:extLst>
              <a:ext uri="{FF2B5EF4-FFF2-40B4-BE49-F238E27FC236}">
                <a16:creationId xmlns:a16="http://schemas.microsoft.com/office/drawing/2014/main" id="{58A3F197-D073-4219-BEC0-5ADB505DEA9B}"/>
              </a:ext>
            </a:extLst>
          </p:cNvPr>
          <p:cNvSpPr>
            <a:spLocks noGrp="1" noRot="1" noChangeAspect="1" noChangeArrowheads="1" noTextEdit="1"/>
          </p:cNvSpPr>
          <p:nvPr>
            <p:ph type="sldImg"/>
          </p:nvPr>
        </p:nvSpPr>
        <p:spPr>
          <a:xfrm>
            <a:off x="712788" y="744538"/>
            <a:ext cx="5383212" cy="3727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7" name="Text Box 3">
            <a:extLst>
              <a:ext uri="{FF2B5EF4-FFF2-40B4-BE49-F238E27FC236}">
                <a16:creationId xmlns:a16="http://schemas.microsoft.com/office/drawing/2014/main" id="{6D0FB6E4-201F-411F-8556-2B538BA4D7F6}"/>
              </a:ext>
            </a:extLst>
          </p:cNvPr>
          <p:cNvSpPr txBox="1">
            <a:spLocks noChangeArrowheads="1"/>
          </p:cNvSpPr>
          <p:nvPr/>
        </p:nvSpPr>
        <p:spPr bwMode="auto">
          <a:xfrm>
            <a:off x="908050" y="4721225"/>
            <a:ext cx="4991100" cy="447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ja-JP" altLang="en-US"/>
          </a:p>
        </p:txBody>
      </p:sp>
      <p:sp>
        <p:nvSpPr>
          <p:cNvPr id="2" name="ノート プレースホルダー 1">
            <a:extLst>
              <a:ext uri="{FF2B5EF4-FFF2-40B4-BE49-F238E27FC236}">
                <a16:creationId xmlns:a16="http://schemas.microsoft.com/office/drawing/2014/main" id="{91D77378-5129-1C9E-B4D1-76CBF925AB79}"/>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latin typeface="ＭＳ Ｐゴシック" panose="020B0600070205080204" pitchFamily="50" charset="-128"/>
              </a:rPr>
              <a:t>３ 最終需要額推計と経済波及効果</a:t>
            </a:r>
            <a:endParaRPr lang="en-US" altLang="ja-JP" sz="1200" dirty="0">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ja-JP" sz="1200" dirty="0">
                <a:solidFill>
                  <a:srgbClr val="333399"/>
                </a:solidFill>
                <a:latin typeface="ＭＳ Ｐゴシック" panose="020B0600070205080204" pitchFamily="50" charset="-128"/>
              </a:rPr>
              <a:t>最終需要額推計に用いるデータ</a:t>
            </a:r>
            <a:r>
              <a:rPr lang="ja-JP" altLang="en-US" sz="1200" dirty="0">
                <a:solidFill>
                  <a:srgbClr val="333399"/>
                </a:solidFill>
                <a:latin typeface="ＭＳ Ｐゴシック" panose="020B0600070205080204" pitchFamily="50" charset="-128"/>
              </a:rPr>
              <a:t>は次のとおりです。</a:t>
            </a:r>
            <a:endParaRPr lang="ja-JP" altLang="ja-JP" sz="1200" dirty="0">
              <a:solidFill>
                <a:srgbClr val="333399"/>
              </a:solidFill>
              <a:latin typeface="ＭＳ Ｐゴシック" panose="020B0600070205080204" pitchFamily="50" charset="-128"/>
            </a:endParaRPr>
          </a:p>
          <a:p>
            <a:pPr eaLnBrk="1" hangingPunct="1">
              <a:spcBef>
                <a:spcPts val="900"/>
              </a:spcBef>
              <a:buClrTx/>
              <a:buSzPct val="60000"/>
            </a:pPr>
            <a:r>
              <a:rPr lang="ja-JP" altLang="ja-JP" sz="1200" dirty="0">
                <a:latin typeface="ＭＳ Ｐゴシック" panose="020B0600070205080204" pitchFamily="50" charset="-128"/>
              </a:rPr>
              <a:t>１ 調査統計</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調査結果に基づき作成</a:t>
            </a:r>
            <a:r>
              <a:rPr lang="ja-JP" altLang="en-US" sz="1200" dirty="0">
                <a:latin typeface="ＭＳ Ｐゴシック" panose="020B0600070205080204" pitchFamily="50" charset="-128"/>
              </a:rPr>
              <a:t>するデータで、</a:t>
            </a:r>
            <a:r>
              <a:rPr lang="ja-JP" altLang="ja-JP" dirty="0">
                <a:latin typeface="ＭＳ Ｐゴシック" panose="020B0600070205080204" pitchFamily="50" charset="-128"/>
              </a:rPr>
              <a:t>ホームページ、統計書等</a:t>
            </a:r>
            <a:r>
              <a:rPr lang="ja-JP" altLang="en-US" dirty="0">
                <a:latin typeface="ＭＳ Ｐゴシック" panose="020B0600070205080204" pitchFamily="50" charset="-128"/>
              </a:rPr>
              <a:t>から収集します。</a:t>
            </a:r>
            <a:endParaRPr lang="ja-JP" altLang="ja-JP" dirty="0">
              <a:latin typeface="ＭＳ Ｐゴシック" panose="020B0600070205080204" pitchFamily="50" charset="-128"/>
            </a:endParaRPr>
          </a:p>
          <a:p>
            <a:pPr eaLnBrk="1" hangingPunct="1">
              <a:spcBef>
                <a:spcPts val="900"/>
              </a:spcBef>
              <a:buClrTx/>
              <a:buSzPct val="60000"/>
            </a:pPr>
            <a:r>
              <a:rPr lang="ja-JP" altLang="ja-JP" sz="1200" dirty="0">
                <a:latin typeface="ＭＳ Ｐゴシック" panose="020B0600070205080204" pitchFamily="50" charset="-128"/>
              </a:rPr>
              <a:t>２ 業務統計</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業務資料に基づき作成</a:t>
            </a:r>
            <a:r>
              <a:rPr lang="ja-JP" altLang="en-US" sz="1200" dirty="0">
                <a:latin typeface="ＭＳ Ｐゴシック" panose="020B0600070205080204" pitchFamily="50" charset="-128"/>
              </a:rPr>
              <a:t>するデータで、</a:t>
            </a:r>
            <a:r>
              <a:rPr lang="ja-JP" altLang="ja-JP" dirty="0">
                <a:latin typeface="ＭＳ Ｐゴシック" panose="020B0600070205080204" pitchFamily="50" charset="-128"/>
              </a:rPr>
              <a:t>直接照会、ホームページ等</a:t>
            </a:r>
            <a:r>
              <a:rPr lang="ja-JP" altLang="en-US" dirty="0">
                <a:latin typeface="ＭＳ Ｐゴシック" panose="020B0600070205080204" pitchFamily="50" charset="-128"/>
              </a:rPr>
              <a:t>から収集します。</a:t>
            </a:r>
            <a:endParaRPr lang="ja-JP" altLang="ja-JP" dirty="0">
              <a:latin typeface="ＭＳ Ｐゴシック" panose="020B0600070205080204" pitchFamily="50" charset="-128"/>
            </a:endParaRPr>
          </a:p>
          <a:p>
            <a:pPr eaLnBrk="1" hangingPunct="1">
              <a:spcBef>
                <a:spcPts val="900"/>
              </a:spcBef>
              <a:buClrTx/>
              <a:buSzPct val="60000"/>
            </a:pPr>
            <a:r>
              <a:rPr lang="ja-JP" altLang="ja-JP" sz="1200" dirty="0">
                <a:latin typeface="ＭＳ Ｐゴシック" panose="020B0600070205080204" pitchFamily="50" charset="-128"/>
              </a:rPr>
              <a:t>３ 加工統計</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一次統計を加工し作成</a:t>
            </a:r>
            <a:r>
              <a:rPr lang="ja-JP" altLang="en-US" sz="1200" dirty="0">
                <a:latin typeface="ＭＳ Ｐゴシック" panose="020B0600070205080204" pitchFamily="50" charset="-128"/>
              </a:rPr>
              <a:t>するデータで、</a:t>
            </a:r>
            <a:r>
              <a:rPr lang="ja-JP" altLang="ja-JP" dirty="0">
                <a:latin typeface="ＭＳ Ｐゴシック" panose="020B0600070205080204" pitchFamily="50" charset="-128"/>
              </a:rPr>
              <a:t>加工方法や推計資料確認による精度把握</a:t>
            </a:r>
            <a:r>
              <a:rPr lang="ja-JP" altLang="en-US" dirty="0">
                <a:latin typeface="ＭＳ Ｐゴシック" panose="020B0600070205080204" pitchFamily="50" charset="-128"/>
              </a:rPr>
              <a:t>することが重要です。</a:t>
            </a:r>
            <a:endParaRPr lang="ja-JP" altLang="ja-JP" dirty="0">
              <a:latin typeface="ＭＳ Ｐゴシック" panose="020B0600070205080204" pitchFamily="50" charset="-128"/>
            </a:endParaRPr>
          </a:p>
          <a:p>
            <a:pPr eaLnBrk="1" hangingPunct="1">
              <a:spcBef>
                <a:spcPts val="900"/>
              </a:spcBef>
              <a:buClrTx/>
              <a:buSzPct val="60000"/>
            </a:pPr>
            <a:r>
              <a:rPr lang="ja-JP" altLang="ja-JP" sz="1200" dirty="0">
                <a:latin typeface="ＭＳ Ｐゴシック" panose="020B0600070205080204" pitchFamily="50" charset="-128"/>
              </a:rPr>
              <a:t>４ アンケート調査でデータ収集、集計、加工</a:t>
            </a:r>
            <a:r>
              <a:rPr lang="ja-JP" altLang="en-US" sz="1200" dirty="0">
                <a:latin typeface="ＭＳ Ｐゴシック" panose="020B0600070205080204" pitchFamily="50" charset="-128"/>
              </a:rPr>
              <a:t>するデータです。</a:t>
            </a:r>
            <a:endParaRPr kumimoji="1" lang="en-US" altLang="ja-JP" dirty="0"/>
          </a:p>
          <a:p>
            <a:endParaRPr kumimoji="1" lang="ja-JP" altLang="en-US" dirty="0"/>
          </a:p>
        </p:txBody>
      </p:sp>
    </p:spTree>
    <p:extLst>
      <p:ext uri="{BB962C8B-B14F-4D97-AF65-F5344CB8AC3E}">
        <p14:creationId xmlns:p14="http://schemas.microsoft.com/office/powerpoint/2010/main" val="3281036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経済波及効果推計フローの概略を説明します。</a:t>
            </a:r>
            <a:endParaRPr lang="en-US" altLang="ja-JP" sz="1200" dirty="0">
              <a:latin typeface="ＭＳ Ｐゴシック" panose="020B0600070205080204" pitchFamily="50" charset="-128"/>
            </a:endParaRPr>
          </a:p>
          <a:p>
            <a:r>
              <a:rPr lang="ja-JP" altLang="en-US" sz="1200" dirty="0">
                <a:latin typeface="ＭＳ Ｐゴシック" panose="020B0600070205080204" pitchFamily="50" charset="-128"/>
              </a:rPr>
              <a:t>１経済波及効果の推計方法の検討</a:t>
            </a:r>
            <a:endParaRPr lang="en-US" altLang="ja-JP" sz="1200" dirty="0">
              <a:latin typeface="ＭＳ Ｐゴシック" panose="020B0600070205080204" pitchFamily="50" charset="-128"/>
            </a:endParaRPr>
          </a:p>
          <a:p>
            <a:r>
              <a:rPr lang="ja-JP" altLang="en-US" sz="1200" dirty="0">
                <a:latin typeface="ＭＳ Ｐゴシック" panose="020B0600070205080204" pitchFamily="50" charset="-128"/>
              </a:rPr>
              <a:t>２消費単価、移出入調査等特別調査の実施</a:t>
            </a:r>
            <a:endParaRPr lang="en-US" altLang="ja-JP" sz="1200" dirty="0">
              <a:latin typeface="ＭＳ Ｐゴシック" panose="020B0600070205080204" pitchFamily="50" charset="-128"/>
            </a:endParaRPr>
          </a:p>
          <a:p>
            <a:r>
              <a:rPr lang="ja-JP" altLang="en-US" sz="1200" dirty="0">
                <a:latin typeface="ＭＳ Ｐゴシック" panose="020B0600070205080204" pitchFamily="50" charset="-128"/>
              </a:rPr>
              <a:t>３業務統計の収集</a:t>
            </a:r>
            <a:endParaRPr lang="en-US" altLang="ja-JP" sz="1200" dirty="0">
              <a:latin typeface="ＭＳ Ｐゴシック" panose="020B0600070205080204" pitchFamily="50" charset="-128"/>
            </a:endParaRPr>
          </a:p>
          <a:p>
            <a:r>
              <a:rPr lang="ja-JP" altLang="en-US" sz="1200" dirty="0">
                <a:latin typeface="ＭＳ Ｐゴシック" panose="020B0600070205080204" pitchFamily="50" charset="-128"/>
              </a:rPr>
              <a:t>４最終需要額（インプットデータ）の推計</a:t>
            </a:r>
            <a:endParaRPr lang="en-US" altLang="ja-JP" sz="1200" dirty="0">
              <a:latin typeface="ＭＳ Ｐゴシック" panose="020B0600070205080204" pitchFamily="50" charset="-128"/>
            </a:endParaRPr>
          </a:p>
          <a:p>
            <a:r>
              <a:rPr lang="ja-JP" altLang="en-US" sz="1200" dirty="0">
                <a:latin typeface="ＭＳ Ｐゴシック" panose="020B0600070205080204" pitchFamily="50" charset="-128"/>
              </a:rPr>
              <a:t>５経済波及効果（アウトプットデータ）の推計</a:t>
            </a:r>
            <a:endParaRPr lang="en-US" altLang="ja-JP" sz="1200" dirty="0">
              <a:latin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31</a:t>
            </a:fld>
            <a:endParaRPr lang="en-US" altLang="ja-JP"/>
          </a:p>
        </p:txBody>
      </p:sp>
    </p:spTree>
    <p:extLst>
      <p:ext uri="{BB962C8B-B14F-4D97-AF65-F5344CB8AC3E}">
        <p14:creationId xmlns:p14="http://schemas.microsoft.com/office/powerpoint/2010/main" val="16944750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540D7BA-CA03-4023-A915-BFD063D8D3A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kumimoji="1">
                <a:solidFill>
                  <a:schemeClr val="tx1"/>
                </a:solidFill>
                <a:latin typeface="Tahoma" panose="020B0604030504040204" pitchFamily="34" charset="0"/>
                <a:ea typeface="ＭＳ Ｐゴシック" panose="020B0600070205080204" pitchFamily="50" charset="-128"/>
              </a:defRPr>
            </a:lvl1pPr>
            <a:lvl2pPr marL="741363" indent="-284163" defTabSz="923925">
              <a:defRPr kumimoji="1">
                <a:solidFill>
                  <a:schemeClr val="tx1"/>
                </a:solidFill>
                <a:latin typeface="Tahoma" panose="020B0604030504040204" pitchFamily="34" charset="0"/>
                <a:ea typeface="ＭＳ Ｐゴシック" panose="020B0600070205080204" pitchFamily="50" charset="-128"/>
              </a:defRPr>
            </a:lvl2pPr>
            <a:lvl3pPr marL="1141413" indent="-227013" defTabSz="923925">
              <a:defRPr kumimoji="1">
                <a:solidFill>
                  <a:schemeClr val="tx1"/>
                </a:solidFill>
                <a:latin typeface="Tahoma" panose="020B0604030504040204" pitchFamily="34" charset="0"/>
                <a:ea typeface="ＭＳ Ｐゴシック" panose="020B0600070205080204" pitchFamily="50" charset="-128"/>
              </a:defRPr>
            </a:lvl3pPr>
            <a:lvl4pPr marL="1598613" indent="-227013" defTabSz="923925">
              <a:defRPr kumimoji="1">
                <a:solidFill>
                  <a:schemeClr val="tx1"/>
                </a:solidFill>
                <a:latin typeface="Tahoma" panose="020B0604030504040204" pitchFamily="34" charset="0"/>
                <a:ea typeface="ＭＳ Ｐゴシック" panose="020B0600070205080204" pitchFamily="50" charset="-128"/>
              </a:defRPr>
            </a:lvl4pPr>
            <a:lvl5pPr marL="2055813" indent="-227013" defTabSz="923925">
              <a:defRPr kumimoji="1">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34857DAA-770F-4C6E-A251-281599E17DBA}" type="slidenum">
              <a:rPr lang="ja-JP" altLang="en-US" smtClean="0">
                <a:latin typeface="Times New Roman" panose="02020603050405020304" pitchFamily="18" charset="0"/>
              </a:rPr>
              <a:pPr/>
              <a:t>32</a:t>
            </a:fld>
            <a:endParaRPr lang="en-US" altLang="ja-JP">
              <a:latin typeface="Times New Roman" panose="02020603050405020304" pitchFamily="18" charset="0"/>
            </a:endParaRPr>
          </a:p>
        </p:txBody>
      </p:sp>
      <p:sp>
        <p:nvSpPr>
          <p:cNvPr id="10243" name="Rectangle 2">
            <a:extLst>
              <a:ext uri="{FF2B5EF4-FFF2-40B4-BE49-F238E27FC236}">
                <a16:creationId xmlns:a16="http://schemas.microsoft.com/office/drawing/2014/main" id="{1CFFCE6F-61CC-439C-8229-4D5A77A0E01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D8A21066-674F-42FD-9CC9-89A95711F50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indent="139700" algn="just"/>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分析事例</a:t>
            </a:r>
            <a:r>
              <a:rPr lang="en-US"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11</a:t>
            </a:r>
          </a:p>
          <a:p>
            <a:pPr indent="139700" algn="just"/>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公的統計や業務統計、アンケート調査等による最終需要額の推計や収集（調査票、入力表等）事例を紹介</a:t>
            </a:r>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indent="139700" algn="just"/>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直接効果の推計データは次のとおりです。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大会運営費（主催者資料、関係機関直接照会）</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イベント参加団体支出額（アンケート調査、直接照会）</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当日参加者（観光客）消費額（アンケート調査）</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800" dirty="0">
                <a:effectLst/>
                <a:ea typeface="ＭＳ Ｐゴシック" panose="020B0600070205080204" pitchFamily="50" charset="-128"/>
                <a:cs typeface="Times New Roman" panose="02020603050405020304" pitchFamily="18" charset="0"/>
              </a:rPr>
              <a:t>経済波及効果測定範囲の検討、確定</a:t>
            </a:r>
            <a:endParaRPr lang="ja-JP" altLang="en-US" dirty="0">
              <a:latin typeface="Arial" panose="020B0604020202020204" pitchFamily="34" charset="0"/>
            </a:endParaRPr>
          </a:p>
        </p:txBody>
      </p:sp>
    </p:spTree>
    <p:extLst>
      <p:ext uri="{BB962C8B-B14F-4D97-AF65-F5344CB8AC3E}">
        <p14:creationId xmlns:p14="http://schemas.microsoft.com/office/powerpoint/2010/main" val="6373038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540D7BA-CA03-4023-A915-BFD063D8D3A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kumimoji="1">
                <a:solidFill>
                  <a:schemeClr val="tx1"/>
                </a:solidFill>
                <a:latin typeface="Tahoma" panose="020B0604030504040204" pitchFamily="34" charset="0"/>
                <a:ea typeface="ＭＳ Ｐゴシック" panose="020B0600070205080204" pitchFamily="50" charset="-128"/>
              </a:defRPr>
            </a:lvl1pPr>
            <a:lvl2pPr marL="741363" indent="-284163" defTabSz="923925">
              <a:defRPr kumimoji="1">
                <a:solidFill>
                  <a:schemeClr val="tx1"/>
                </a:solidFill>
                <a:latin typeface="Tahoma" panose="020B0604030504040204" pitchFamily="34" charset="0"/>
                <a:ea typeface="ＭＳ Ｐゴシック" panose="020B0600070205080204" pitchFamily="50" charset="-128"/>
              </a:defRPr>
            </a:lvl2pPr>
            <a:lvl3pPr marL="1141413" indent="-227013" defTabSz="923925">
              <a:defRPr kumimoji="1">
                <a:solidFill>
                  <a:schemeClr val="tx1"/>
                </a:solidFill>
                <a:latin typeface="Tahoma" panose="020B0604030504040204" pitchFamily="34" charset="0"/>
                <a:ea typeface="ＭＳ Ｐゴシック" panose="020B0600070205080204" pitchFamily="50" charset="-128"/>
              </a:defRPr>
            </a:lvl3pPr>
            <a:lvl4pPr marL="1598613" indent="-227013" defTabSz="923925">
              <a:defRPr kumimoji="1">
                <a:solidFill>
                  <a:schemeClr val="tx1"/>
                </a:solidFill>
                <a:latin typeface="Tahoma" panose="020B0604030504040204" pitchFamily="34" charset="0"/>
                <a:ea typeface="ＭＳ Ｐゴシック" panose="020B0600070205080204" pitchFamily="50" charset="-128"/>
              </a:defRPr>
            </a:lvl4pPr>
            <a:lvl5pPr marL="2055813" indent="-227013" defTabSz="923925">
              <a:defRPr kumimoji="1">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34857DAA-770F-4C6E-A251-281599E17DBA}" type="slidenum">
              <a:rPr lang="ja-JP" altLang="en-US" smtClean="0">
                <a:latin typeface="Times New Roman" panose="02020603050405020304" pitchFamily="18" charset="0"/>
              </a:rPr>
              <a:pPr/>
              <a:t>33</a:t>
            </a:fld>
            <a:endParaRPr lang="en-US" altLang="ja-JP">
              <a:latin typeface="Times New Roman" panose="02020603050405020304" pitchFamily="18" charset="0"/>
            </a:endParaRPr>
          </a:p>
        </p:txBody>
      </p:sp>
      <p:sp>
        <p:nvSpPr>
          <p:cNvPr id="10243" name="Rectangle 2">
            <a:extLst>
              <a:ext uri="{FF2B5EF4-FFF2-40B4-BE49-F238E27FC236}">
                <a16:creationId xmlns:a16="http://schemas.microsoft.com/office/drawing/2014/main" id="{1CFFCE6F-61CC-439C-8229-4D5A77A0E01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D8A21066-674F-42FD-9CC9-89A95711F50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分析事例</a:t>
            </a:r>
            <a:r>
              <a:rPr lang="en-US"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12</a:t>
            </a:r>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endParaRPr lang="en-US"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algn="just"/>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直接効果推計事例２</a:t>
            </a:r>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は、直接効果の推計事例その２を紹介します。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推計対象</a:t>
            </a:r>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各種イベント、施設建設運営、各種事業（将来想定を含む）</a:t>
            </a:r>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です。</a:t>
            </a:r>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最終需要額推計 事業計画書、直接照会資料から推計、アンケート調査</a:t>
            </a:r>
            <a:r>
              <a:rPr lang="en-US"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単価）、業務統計</a:t>
            </a:r>
            <a:r>
              <a:rPr lang="en-US"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数量）から 推計（売上額＝単価×数量）、前提条件による予測値等から推計</a:t>
            </a:r>
            <a:r>
              <a:rPr lang="ja-JP" altLang="en-US" sz="1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します。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3218331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a:extLst>
              <a:ext uri="{FF2B5EF4-FFF2-40B4-BE49-F238E27FC236}">
                <a16:creationId xmlns:a16="http://schemas.microsoft.com/office/drawing/2014/main" id="{C0617D33-2F0E-4A18-BCAB-43395DE73F05}"/>
              </a:ext>
            </a:extLst>
          </p:cNvPr>
          <p:cNvSpPr>
            <a:spLocks noGrp="1" noChangeArrowheads="1"/>
          </p:cNvSpPr>
          <p:nvPr>
            <p:ph type="sldNum"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marL="747713">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marL="1150938">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marL="1611313">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marL="2073275">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30475"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87675"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44875"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902075"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E3095349-0A4A-4CAA-B3EE-383A8F7BB5BC}" type="slidenum">
              <a:rPr kumimoji="1" lang="ja-JP" altLang="en-US" sz="1000" smtClean="0">
                <a:solidFill>
                  <a:schemeClr val="tx1"/>
                </a:solidFill>
              </a:rPr>
              <a:pPr>
                <a:spcBef>
                  <a:spcPct val="0"/>
                </a:spcBef>
                <a:buClrTx/>
                <a:buFontTx/>
                <a:buNone/>
              </a:pPr>
              <a:t>34</a:t>
            </a:fld>
            <a:endParaRPr kumimoji="1" lang="en-US" altLang="ja-JP" sz="1000">
              <a:solidFill>
                <a:schemeClr val="tx1"/>
              </a:solidFill>
            </a:endParaRPr>
          </a:p>
        </p:txBody>
      </p:sp>
      <p:sp>
        <p:nvSpPr>
          <p:cNvPr id="168963" name="Rectangle 2">
            <a:extLst>
              <a:ext uri="{FF2B5EF4-FFF2-40B4-BE49-F238E27FC236}">
                <a16:creationId xmlns:a16="http://schemas.microsoft.com/office/drawing/2014/main" id="{343EA237-8EE8-4BE8-8141-7F08D6D4FC34}"/>
              </a:ext>
            </a:extLst>
          </p:cNvPr>
          <p:cNvSpPr>
            <a:spLocks noGrp="1" noRot="1" noChangeAspect="1" noChangeArrowheads="1" noTextEdit="1"/>
          </p:cNvSpPr>
          <p:nvPr>
            <p:ph type="sldImg"/>
          </p:nvPr>
        </p:nvSpPr>
        <p:spPr/>
      </p:sp>
      <p:sp>
        <p:nvSpPr>
          <p:cNvPr id="168964" name="Rectangle 3">
            <a:extLst>
              <a:ext uri="{FF2B5EF4-FFF2-40B4-BE49-F238E27FC236}">
                <a16:creationId xmlns:a16="http://schemas.microsoft.com/office/drawing/2014/main" id="{3AA62D07-6831-4CC7-82CF-A6B00E8D41B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r>
              <a:rPr lang="ja-JP" altLang="en-US" sz="1400" dirty="0">
                <a:latin typeface="ＭＳ Ｐゴシック" panose="020B0600070205080204" pitchFamily="50" charset="-128"/>
              </a:rPr>
              <a:t>分析ワークシート１</a:t>
            </a:r>
            <a:r>
              <a:rPr lang="en-US" altLang="ja-JP" sz="1400" dirty="0">
                <a:latin typeface="ＭＳ Ｐゴシック" panose="020B0600070205080204" pitchFamily="50" charset="-128"/>
              </a:rPr>
              <a:t>2</a:t>
            </a:r>
            <a:r>
              <a:rPr lang="ja-JP" altLang="en-US" sz="1400" dirty="0">
                <a:latin typeface="ＭＳ Ｐゴシック" panose="020B0600070205080204" pitchFamily="50" charset="-128"/>
              </a:rPr>
              <a:t>　</a:t>
            </a:r>
            <a:br>
              <a:rPr lang="en-US" altLang="ja-JP" sz="1400" dirty="0">
                <a:latin typeface="ＭＳ Ｐゴシック" panose="020B0600070205080204" pitchFamily="50" charset="-128"/>
              </a:rPr>
            </a:br>
            <a:r>
              <a:rPr lang="ja-JP" altLang="en-US" sz="1400" dirty="0">
                <a:latin typeface="ＭＳ Ｐゴシック" panose="020B0600070205080204" pitchFamily="50" charset="-128"/>
              </a:rPr>
              <a:t>　</a:t>
            </a:r>
            <a:r>
              <a:rPr lang="ja-JP" altLang="en-US" sz="1200" dirty="0">
                <a:latin typeface="ＭＳ Ｐゴシック" panose="020B0600070205080204" pitchFamily="50" charset="-128"/>
              </a:rPr>
              <a:t>最終需要額推計（分析事例</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）のポイントを説明します。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推計対象は、各種イベント、施設建設運営、各種事業（将来想定を含む）です。　</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最終需要額の推計方法は次のとおりです。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１事業計画書、直接照会資料から推計します。</a:t>
            </a:r>
            <a:endParaRPr lang="en-US" altLang="ja-JP" sz="1200" dirty="0">
              <a:latin typeface="ＭＳ Ｐゴシック" panose="020B0600070205080204" pitchFamily="50" charset="-128"/>
            </a:endParaRPr>
          </a:p>
          <a:p>
            <a:pPr marL="0" indent="0" eaLnBrk="1" hangingPunct="1">
              <a:buNone/>
              <a:defRPr/>
            </a:pPr>
            <a:r>
              <a:rPr lang="ja-JP" altLang="en-US" sz="1200" dirty="0">
                <a:latin typeface="ＭＳ Ｐゴシック" panose="020B0600070205080204" pitchFamily="50" charset="-128"/>
              </a:rPr>
              <a:t>２ アンケート調査</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単価）、業務統計</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数量）から推計（売上額＝単価</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数量）します。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３ 前提条件による予測値等から推計します。</a:t>
            </a:r>
            <a:endParaRPr lang="en-US" altLang="ja-JP" sz="1200" dirty="0">
              <a:latin typeface="ＭＳ Ｐゴシック" panose="020B0600070205080204" pitchFamily="50" charset="-128"/>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1053404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200" dirty="0">
                <a:latin typeface="ＭＳ Ｐゴシック" panose="020B0600070205080204" pitchFamily="50" charset="-128"/>
              </a:rPr>
              <a:t>地域</a:t>
            </a:r>
            <a:r>
              <a:rPr lang="ja-JP" altLang="en-US" sz="1200" dirty="0">
                <a:latin typeface="ＭＳ Ｐゴシック" panose="020B0600070205080204" pitchFamily="50" charset="-128"/>
              </a:rPr>
              <a:t>産業連関</a:t>
            </a:r>
            <a:r>
              <a:rPr lang="ja-JP" altLang="ja-JP" sz="1200" dirty="0">
                <a:latin typeface="ＭＳ Ｐゴシック" panose="020B0600070205080204" pitchFamily="50" charset="-128"/>
              </a:rPr>
              <a:t>表の</a:t>
            </a:r>
            <a:r>
              <a:rPr lang="ja-JP" altLang="en-US" sz="1200" dirty="0">
                <a:latin typeface="ＭＳ Ｐゴシック" panose="020B0600070205080204" pitchFamily="50" charset="-128"/>
              </a:rPr>
              <a:t>活用に向けての課題を説明します。</a:t>
            </a:r>
            <a:endParaRPr lang="en-US" altLang="ja-JP" sz="1200" dirty="0">
              <a:latin typeface="ＭＳ Ｐゴシック" panose="020B0600070205080204" pitchFamily="50" charset="-128"/>
            </a:endParaRPr>
          </a:p>
          <a:p>
            <a:pPr marL="812800" indent="-812800">
              <a:lnSpc>
                <a:spcPct val="90000"/>
              </a:lnSpc>
              <a:buFont typeface="Wingdings" panose="05000000000000000000" pitchFamily="2" charset="2"/>
              <a:buNone/>
            </a:pPr>
            <a:r>
              <a:rPr lang="ja-JP" altLang="en-US" sz="1400" dirty="0"/>
              <a:t>　１作表では、地域データの制約と精度向上に留意します。</a:t>
            </a:r>
          </a:p>
          <a:p>
            <a:pPr marL="812800" indent="-812800">
              <a:lnSpc>
                <a:spcPct val="90000"/>
              </a:lnSpc>
              <a:buFont typeface="Wingdings" panose="05000000000000000000" pitchFamily="2" charset="2"/>
              <a:buNone/>
            </a:pPr>
            <a:r>
              <a:rPr lang="ja-JP" altLang="en-US" sz="1400" dirty="0"/>
              <a:t>　</a:t>
            </a:r>
            <a:r>
              <a:rPr lang="ja-JP" altLang="en-US" sz="1400" dirty="0">
                <a:latin typeface="ＭＳ Ｐゴシック" panose="020B0600070205080204" pitchFamily="50" charset="-128"/>
              </a:rPr>
              <a:t>　</a:t>
            </a:r>
            <a:r>
              <a:rPr lang="ja-JP" altLang="en-US" dirty="0">
                <a:latin typeface="ＭＳ Ｐゴシック" panose="020B0600070205080204" pitchFamily="50" charset="-128"/>
              </a:rPr>
              <a:t>照会・公表データ加工によるデータ作成</a:t>
            </a:r>
          </a:p>
          <a:p>
            <a:pPr marL="812800" indent="-812800">
              <a:lnSpc>
                <a:spcPct val="90000"/>
              </a:lnSpc>
              <a:buFont typeface="Wingdings" panose="05000000000000000000" pitchFamily="2" charset="2"/>
              <a:buNone/>
            </a:pPr>
            <a:r>
              <a:rPr lang="ja-JP" altLang="en-US" dirty="0">
                <a:latin typeface="ＭＳ Ｐゴシック" panose="020B0600070205080204" pitchFamily="50" charset="-128"/>
              </a:rPr>
              <a:t>　　特別調査によるデータ作成</a:t>
            </a:r>
          </a:p>
          <a:p>
            <a:pPr marL="812800" indent="-812800">
              <a:lnSpc>
                <a:spcPct val="90000"/>
              </a:lnSpc>
              <a:buFont typeface="Wingdings" panose="05000000000000000000" pitchFamily="2" charset="2"/>
              <a:buNone/>
            </a:pPr>
            <a:r>
              <a:rPr lang="ja-JP" altLang="en-US" sz="1400" dirty="0"/>
              <a:t>　２分析では、構造把握（産業構造等変化）に留意します。　　</a:t>
            </a:r>
          </a:p>
          <a:p>
            <a:pPr marL="812800" indent="-812800">
              <a:lnSpc>
                <a:spcPct val="90000"/>
              </a:lnSpc>
              <a:buFont typeface="Wingdings" panose="05000000000000000000" pitchFamily="2" charset="2"/>
              <a:buNone/>
            </a:pPr>
            <a:r>
              <a:rPr lang="ja-JP" altLang="en-US" sz="1400" dirty="0"/>
              <a:t>　　</a:t>
            </a:r>
            <a:r>
              <a:rPr lang="ja-JP" altLang="en-US" dirty="0"/>
              <a:t>応用分析（政策課題シミュレーション）</a:t>
            </a:r>
          </a:p>
          <a:p>
            <a:pPr marL="812800" indent="-812800">
              <a:lnSpc>
                <a:spcPct val="90000"/>
              </a:lnSpc>
              <a:buFont typeface="Wingdings" panose="05000000000000000000" pitchFamily="2" charset="2"/>
              <a:buNone/>
            </a:pPr>
            <a:r>
              <a:rPr lang="ja-JP" altLang="en-US" sz="1400" dirty="0"/>
              <a:t>　３活用では、政策効果の推計に留意します。</a:t>
            </a:r>
            <a:endParaRPr lang="en-US" altLang="ja-JP" sz="1400" dirty="0"/>
          </a:p>
          <a:p>
            <a:pPr marL="812800" indent="-812800">
              <a:lnSpc>
                <a:spcPct val="90000"/>
              </a:lnSpc>
              <a:buFont typeface="Wingdings" panose="05000000000000000000" pitchFamily="2" charset="2"/>
              <a:buNone/>
            </a:pPr>
            <a:r>
              <a:rPr lang="ja-JP" altLang="en-US" sz="1400" dirty="0"/>
              <a:t>　　</a:t>
            </a:r>
            <a:r>
              <a:rPr lang="ja-JP" altLang="en-US" dirty="0"/>
              <a:t>政策インプリケーション（経済的影響）の検討</a:t>
            </a:r>
            <a:endParaRPr lang="ja-JP"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35</a:t>
            </a:fld>
            <a:endParaRPr lang="en-US" altLang="ja-JP"/>
          </a:p>
        </p:txBody>
      </p:sp>
    </p:spTree>
    <p:extLst>
      <p:ext uri="{BB962C8B-B14F-4D97-AF65-F5344CB8AC3E}">
        <p14:creationId xmlns:p14="http://schemas.microsoft.com/office/powerpoint/2010/main" val="14051025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3069B225-5D4D-4034-AE02-B0672DC4638A}"/>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4FEA084E-66FE-4FEB-B78D-50853E095102}" type="slidenum">
              <a:rPr lang="ja-JP" altLang="ja-JP" sz="1000" smtClean="0"/>
              <a:pPr>
                <a:spcBef>
                  <a:spcPct val="0"/>
                </a:spcBef>
                <a:buClrTx/>
                <a:buFontTx/>
                <a:buNone/>
              </a:pPr>
              <a:t>36</a:t>
            </a:fld>
            <a:endParaRPr lang="ja-JP" altLang="ja-JP" sz="1000"/>
          </a:p>
        </p:txBody>
      </p:sp>
      <p:sp>
        <p:nvSpPr>
          <p:cNvPr id="110595" name="Text Box 1">
            <a:extLst>
              <a:ext uri="{FF2B5EF4-FFF2-40B4-BE49-F238E27FC236}">
                <a16:creationId xmlns:a16="http://schemas.microsoft.com/office/drawing/2014/main" id="{01615806-C163-4F31-8DA1-67E7EA8DE481}"/>
              </a:ext>
            </a:extLst>
          </p:cNvPr>
          <p:cNvSpPr txBox="1">
            <a:spLocks noChangeArrowheads="1"/>
          </p:cNvSpPr>
          <p:nvPr/>
        </p:nvSpPr>
        <p:spPr bwMode="auto">
          <a:xfrm>
            <a:off x="3856038" y="9442450"/>
            <a:ext cx="2951162" cy="49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a:spcBef>
                <a:spcPct val="0"/>
              </a:spcBef>
              <a:buClrTx/>
              <a:buFontTx/>
              <a:buNone/>
            </a:pPr>
            <a:fld id="{66A420ED-44FD-45EC-98B0-3F7B401AA63C}" type="slidenum">
              <a:rPr lang="ja-JP" altLang="ja-JP" sz="1000"/>
              <a:pPr algn="r">
                <a:spcBef>
                  <a:spcPct val="0"/>
                </a:spcBef>
                <a:buClrTx/>
                <a:buFontTx/>
                <a:buNone/>
              </a:pPr>
              <a:t>36</a:t>
            </a:fld>
            <a:endParaRPr lang="ja-JP" altLang="ja-JP" sz="1000"/>
          </a:p>
        </p:txBody>
      </p:sp>
      <p:sp>
        <p:nvSpPr>
          <p:cNvPr id="110596" name="Rectangle 2">
            <a:extLst>
              <a:ext uri="{FF2B5EF4-FFF2-40B4-BE49-F238E27FC236}">
                <a16:creationId xmlns:a16="http://schemas.microsoft.com/office/drawing/2014/main" id="{253616F5-B496-4AE3-8A1F-A49C230897E0}"/>
              </a:ext>
            </a:extLst>
          </p:cNvPr>
          <p:cNvSpPr>
            <a:spLocks noGrp="1" noRot="1" noChangeAspect="1" noChangeArrowheads="1" noTextEdit="1"/>
          </p:cNvSpPr>
          <p:nvPr>
            <p:ph type="sldImg"/>
          </p:nvPr>
        </p:nvSpPr>
        <p:spPr>
          <a:xfrm>
            <a:off x="712788" y="744538"/>
            <a:ext cx="5383212" cy="3727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0597" name="Text Box 3">
            <a:extLst>
              <a:ext uri="{FF2B5EF4-FFF2-40B4-BE49-F238E27FC236}">
                <a16:creationId xmlns:a16="http://schemas.microsoft.com/office/drawing/2014/main" id="{8AE395F3-4396-4A98-8737-0C128E3BD89C}"/>
              </a:ext>
            </a:extLst>
          </p:cNvPr>
          <p:cNvSpPr txBox="1">
            <a:spLocks noChangeArrowheads="1"/>
          </p:cNvSpPr>
          <p:nvPr/>
        </p:nvSpPr>
        <p:spPr bwMode="auto">
          <a:xfrm>
            <a:off x="908050" y="4721225"/>
            <a:ext cx="4991100" cy="447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ja-JP" altLang="en-US"/>
          </a:p>
        </p:txBody>
      </p:sp>
      <p:sp>
        <p:nvSpPr>
          <p:cNvPr id="2" name="ノート プレースホルダー 1">
            <a:extLst>
              <a:ext uri="{FF2B5EF4-FFF2-40B4-BE49-F238E27FC236}">
                <a16:creationId xmlns:a16="http://schemas.microsoft.com/office/drawing/2014/main" id="{2665007F-297A-06D5-F44D-27ED312B0289}"/>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rgbClr val="333399"/>
                </a:solidFill>
                <a:latin typeface="ＭＳ Ｐゴシック" panose="020B0600070205080204" pitchFamily="50" charset="-128"/>
              </a:rPr>
              <a:t>経済波及</a:t>
            </a:r>
            <a:r>
              <a:rPr lang="ja-JP" altLang="ja-JP" sz="1200" dirty="0">
                <a:solidFill>
                  <a:srgbClr val="333399"/>
                </a:solidFill>
                <a:latin typeface="ＭＳ Ｐゴシック" panose="020B0600070205080204" pitchFamily="50" charset="-128"/>
              </a:rPr>
              <a:t>効果</a:t>
            </a:r>
            <a:r>
              <a:rPr lang="en-US" altLang="ja-JP" sz="1200" dirty="0">
                <a:solidFill>
                  <a:srgbClr val="333399"/>
                </a:solidFill>
                <a:latin typeface="ＭＳ Ｐゴシック" panose="020B0600070205080204" pitchFamily="50" charset="-128"/>
              </a:rPr>
              <a:t>(</a:t>
            </a:r>
            <a:r>
              <a:rPr lang="ja-JP" altLang="en-US" sz="1200" dirty="0">
                <a:solidFill>
                  <a:srgbClr val="333399"/>
                </a:solidFill>
                <a:latin typeface="ＭＳ Ｐゴシック" panose="020B0600070205080204" pitchFamily="50" charset="-128"/>
              </a:rPr>
              <a:t>生産誘発額）規模例</a:t>
            </a:r>
            <a:endParaRPr lang="ja-JP" altLang="ja-JP" sz="1200" dirty="0">
              <a:solidFill>
                <a:srgbClr val="333399"/>
              </a:solidFill>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ＭＳ Ｐゴシック" panose="020B0600070205080204" pitchFamily="50" charset="-128"/>
              </a:rPr>
              <a:t>経済波及効果の概要について説明します。</a:t>
            </a:r>
            <a:endParaRPr lang="en-US" altLang="ja-JP" dirty="0">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ＭＳ Ｐゴシック" panose="020B0600070205080204" pitchFamily="50" charset="-128"/>
              </a:rPr>
              <a:t>企業産業への効果は、受注請負、企業利益など、家計への効果は、家計所得、就業者など、行政への効果は税収などです。</a:t>
            </a:r>
            <a:endParaRPr lang="en-US" altLang="ja-JP" dirty="0">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ＭＳ Ｐゴシック" panose="020B0600070205080204" pitchFamily="50" charset="-128"/>
              </a:rPr>
              <a:t>経済波及効果は、直接効果、間接</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次効果、間接</a:t>
            </a:r>
            <a:r>
              <a:rPr lang="en-US" altLang="ja-JP" dirty="0">
                <a:latin typeface="ＭＳ Ｐゴシック" panose="020B0600070205080204" pitchFamily="50" charset="-128"/>
              </a:rPr>
              <a:t>2</a:t>
            </a:r>
            <a:r>
              <a:rPr lang="ja-JP" altLang="en-US" dirty="0">
                <a:latin typeface="ＭＳ Ｐゴシック" panose="020B0600070205080204" pitchFamily="50" charset="-128"/>
              </a:rPr>
              <a:t>次効果の合計です。</a:t>
            </a:r>
            <a:endParaRPr lang="en-US" altLang="ja-JP" dirty="0">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ＭＳ Ｐゴシック" panose="020B0600070205080204" pitchFamily="50" charset="-128"/>
              </a:rPr>
              <a:t>さらに、各種分析係数から波及倍率、雇用効果、所得効果、税収効果や定住人口効果について推計可能です。</a:t>
            </a:r>
            <a:endParaRPr lang="en-US" altLang="ja-JP" dirty="0">
              <a:latin typeface="ＭＳ Ｐゴシック" panose="020B0600070205080204"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dirty="0">
              <a:latin typeface="ＭＳ Ｐゴシック" panose="020B0600070205080204" pitchFamily="50" charset="-128"/>
            </a:endParaRPr>
          </a:p>
        </p:txBody>
      </p:sp>
    </p:spTree>
    <p:extLst>
      <p:ext uri="{BB962C8B-B14F-4D97-AF65-F5344CB8AC3E}">
        <p14:creationId xmlns:p14="http://schemas.microsoft.com/office/powerpoint/2010/main" val="22774774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280E99E0-D309-4BAF-A0F6-B80185538DDE}"/>
              </a:ext>
            </a:extLst>
          </p:cNvPr>
          <p:cNvSpPr>
            <a:spLocks noGrp="1" noChangeArrowheads="1"/>
          </p:cNvSpPr>
          <p:nvPr>
            <p:ph type="hdr" sz="quarter"/>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64515" name="Rectangle 3">
            <a:extLst>
              <a:ext uri="{FF2B5EF4-FFF2-40B4-BE49-F238E27FC236}">
                <a16:creationId xmlns:a16="http://schemas.microsoft.com/office/drawing/2014/main" id="{84D703D0-7A1D-476E-BA6F-04D5FD310C08}"/>
              </a:ext>
            </a:extLst>
          </p:cNvPr>
          <p:cNvSpPr>
            <a:spLocks noGrp="1" noChangeArrowheads="1"/>
          </p:cNvSpPr>
          <p:nvPr>
            <p:ph type="dt" sz="quarter" idx="1"/>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64516" name="Rectangle 6">
            <a:extLst>
              <a:ext uri="{FF2B5EF4-FFF2-40B4-BE49-F238E27FC236}">
                <a16:creationId xmlns:a16="http://schemas.microsoft.com/office/drawing/2014/main" id="{37E2EAB9-11EB-4CC6-84F4-020FF1318018}"/>
              </a:ext>
            </a:extLst>
          </p:cNvPr>
          <p:cNvSpPr>
            <a:spLocks noGrp="1" noChangeArrowheads="1"/>
          </p:cNvSpPr>
          <p:nvPr>
            <p:ph type="ftr" sz="quarter" idx="4"/>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64517" name="Rectangle 7">
            <a:extLst>
              <a:ext uri="{FF2B5EF4-FFF2-40B4-BE49-F238E27FC236}">
                <a16:creationId xmlns:a16="http://schemas.microsoft.com/office/drawing/2014/main" id="{A555D827-25F5-4A61-B234-13EA00E48A3B}"/>
              </a:ext>
            </a:extLst>
          </p:cNvPr>
          <p:cNvSpPr>
            <a:spLocks noGrp="1" noChangeArrowheads="1"/>
          </p:cNvSpPr>
          <p:nvPr>
            <p:ph type="sldNum" sz="quarter" idx="5"/>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74B1C3D9-37CF-4F57-8D2D-E1AA5F998189}" type="slidenum">
              <a:rPr lang="ja-JP" altLang="ja-JP" sz="1000" smtClean="0">
                <a:solidFill>
                  <a:srgbClr val="000000"/>
                </a:solidFill>
                <a:ea typeface="ＭＳ Ｐゴシック" panose="020B0600070205080204" pitchFamily="50" charset="-128"/>
              </a:rPr>
              <a:pPr>
                <a:spcBef>
                  <a:spcPct val="0"/>
                </a:spcBef>
              </a:pPr>
              <a:t>37</a:t>
            </a:fld>
            <a:r>
              <a:rPr lang="en-US" altLang="ja-JP" sz="1000">
                <a:solidFill>
                  <a:srgbClr val="000000"/>
                </a:solidFill>
                <a:ea typeface="ＭＳ Ｐゴシック" panose="020B0600070205080204" pitchFamily="50" charset="-128"/>
              </a:rPr>
              <a:t>##</a:t>
            </a:r>
          </a:p>
        </p:txBody>
      </p:sp>
      <p:sp>
        <p:nvSpPr>
          <p:cNvPr id="64518" name="Rectangle 1">
            <a:extLst>
              <a:ext uri="{FF2B5EF4-FFF2-40B4-BE49-F238E27FC236}">
                <a16:creationId xmlns:a16="http://schemas.microsoft.com/office/drawing/2014/main" id="{B8CE1EA7-99A4-4A0C-90DE-D8FE107E2C60}"/>
              </a:ext>
            </a:extLst>
          </p:cNvPr>
          <p:cNvSpPr>
            <a:spLocks noGrp="1" noRot="1" noChangeAspect="1" noChangeArrowheads="1" noTextEdit="1"/>
          </p:cNvSpPr>
          <p:nvPr>
            <p:ph type="sldImg"/>
          </p:nvPr>
        </p:nvSpPr>
        <p:spPr>
          <a:xfrm>
            <a:off x="3130550" y="509588"/>
            <a:ext cx="3689350" cy="2554287"/>
          </a:xfrm>
          <a:solidFill>
            <a:srgbClr val="FFFFFF"/>
          </a:solidFill>
          <a:ln/>
        </p:spPr>
      </p:sp>
      <p:sp>
        <p:nvSpPr>
          <p:cNvPr id="64519" name="Rectangle 2">
            <a:extLst>
              <a:ext uri="{FF2B5EF4-FFF2-40B4-BE49-F238E27FC236}">
                <a16:creationId xmlns:a16="http://schemas.microsoft.com/office/drawing/2014/main" id="{D80408AC-3230-4EE9-BB8B-15364E4D12C5}"/>
              </a:ext>
            </a:extLst>
          </p:cNvPr>
          <p:cNvSpPr>
            <a:spLocks noGrp="1" noChangeArrowheads="1"/>
          </p:cNvSpPr>
          <p:nvPr>
            <p:ph type="body" idx="1"/>
          </p:nvPr>
        </p:nvSpPr>
        <p:spPr>
          <a:xfrm>
            <a:off x="1325563" y="3232150"/>
            <a:ext cx="7286625" cy="30654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rgbClr val="333399"/>
                </a:solidFill>
                <a:latin typeface="ＭＳ Ｐゴシック" panose="020B0600070205080204" pitchFamily="50" charset="-128"/>
              </a:rPr>
              <a:t>域内地域循環分析事例を紹介します。</a:t>
            </a:r>
            <a:endParaRPr lang="en-US" altLang="ja-JP" sz="1200" dirty="0">
              <a:solidFill>
                <a:srgbClr val="333399"/>
              </a:solidFill>
              <a:latin typeface="ＭＳ Ｐゴシック" panose="020B0600070205080204" pitchFamily="50" charset="-128"/>
            </a:endParaRPr>
          </a:p>
          <a:p>
            <a:pPr>
              <a:lnSpc>
                <a:spcPct val="90000"/>
              </a:lnSpc>
              <a:spcBef>
                <a:spcPts val="900"/>
              </a:spcBef>
              <a:buClrTx/>
              <a:buNone/>
              <a:defRPr/>
            </a:pPr>
            <a:r>
              <a:rPr lang="ja-JP" altLang="en-US" dirty="0">
                <a:solidFill>
                  <a:srgbClr val="000000"/>
                </a:solidFill>
                <a:latin typeface="+mn-ea"/>
                <a:ea typeface="+mn-ea"/>
              </a:rPr>
              <a:t>・</a:t>
            </a:r>
            <a:r>
              <a:rPr lang="en-US" altLang="ja-JP" dirty="0">
                <a:solidFill>
                  <a:srgbClr val="000000"/>
                </a:solidFill>
                <a:latin typeface="+mn-ea"/>
                <a:ea typeface="+mn-ea"/>
              </a:rPr>
              <a:t>6</a:t>
            </a:r>
            <a:r>
              <a:rPr lang="ja-JP" altLang="en-US" dirty="0">
                <a:solidFill>
                  <a:srgbClr val="000000"/>
                </a:solidFill>
                <a:latin typeface="+mn-ea"/>
                <a:ea typeface="+mn-ea"/>
              </a:rPr>
              <a:t>次産業化の推進　最終需要額は、</a:t>
            </a:r>
            <a:r>
              <a:rPr lang="ja-JP" altLang="en-US" sz="1200" dirty="0">
                <a:solidFill>
                  <a:srgbClr val="000000"/>
                </a:solidFill>
                <a:latin typeface="+mn-ea"/>
                <a:ea typeface="+mn-ea"/>
              </a:rPr>
              <a:t>食品製造、小売、個人ｻｰﾋﾞｽ需要増</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1200" dirty="0">
                <a:solidFill>
                  <a:srgbClr val="000000"/>
                </a:solidFill>
                <a:latin typeface="+mn-ea"/>
                <a:ea typeface="+mn-ea"/>
              </a:rPr>
              <a:t>移入農産物等の域内産品による代替促進</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・基盤産業の育成・強化　最終需要額は、</a:t>
            </a:r>
            <a:r>
              <a:rPr lang="ja-JP" altLang="en-US" sz="1200" dirty="0">
                <a:solidFill>
                  <a:srgbClr val="000000"/>
                </a:solidFill>
                <a:latin typeface="+mn-ea"/>
                <a:ea typeface="+mn-ea"/>
              </a:rPr>
              <a:t>域内連携による自給率上昇</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1200" dirty="0">
                <a:solidFill>
                  <a:srgbClr val="000000"/>
                </a:solidFill>
                <a:latin typeface="+mn-ea"/>
                <a:ea typeface="+mn-ea"/>
              </a:rPr>
              <a:t>域内産業の連携促進、域内調達率の向上</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・戦略的企業誘致の推進　最終需要額は、</a:t>
            </a:r>
            <a:r>
              <a:rPr lang="ja-JP" altLang="en-US" sz="1200" dirty="0">
                <a:solidFill>
                  <a:srgbClr val="000000"/>
                </a:solidFill>
                <a:latin typeface="+mn-ea"/>
                <a:ea typeface="+mn-ea"/>
              </a:rPr>
              <a:t>電気機械企業立地の需要増</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1200" dirty="0">
                <a:solidFill>
                  <a:srgbClr val="000000"/>
                </a:solidFill>
                <a:latin typeface="+mn-ea"/>
                <a:ea typeface="+mn-ea"/>
              </a:rPr>
              <a:t>主要工場の立地による域内生産額の増加</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・域内ツーリズムの推進　最終需要額は、</a:t>
            </a:r>
            <a:r>
              <a:rPr lang="ja-JP" altLang="en-US" sz="1200" dirty="0">
                <a:solidFill>
                  <a:srgbClr val="000000"/>
                </a:solidFill>
                <a:latin typeface="+mn-ea"/>
                <a:ea typeface="+mn-ea"/>
              </a:rPr>
              <a:t>観光ｷｬﾝﾍﾟｰﾝと同程度客数増</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1200" dirty="0">
                <a:solidFill>
                  <a:srgbClr val="000000"/>
                </a:solidFill>
                <a:latin typeface="+mn-ea"/>
                <a:ea typeface="+mn-ea"/>
              </a:rPr>
              <a:t>観光客増による域内観光消費の増加</a:t>
            </a:r>
            <a:endParaRPr lang="en-US" altLang="ja-JP" sz="12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p>
          <a:p>
            <a:endParaRPr lang="en-US" altLang="ja-JP" dirty="0">
              <a:latin typeface="Arial" panose="020B0604020202020204" pitchFamily="34" charset="0"/>
            </a:endParaRPr>
          </a:p>
          <a:p>
            <a:endParaRPr lang="ja-JP" altLang="ja-JP" dirty="0">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6F55FA8E-1552-4ADD-A25A-C61C7C116A71}"/>
              </a:ext>
            </a:extLst>
          </p:cNvPr>
          <p:cNvSpPr>
            <a:spLocks noGrp="1" noChangeArrowheads="1"/>
          </p:cNvSpPr>
          <p:nvPr>
            <p:ph type="hdr" sz="quarter"/>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4275" name="Rectangle 3">
            <a:extLst>
              <a:ext uri="{FF2B5EF4-FFF2-40B4-BE49-F238E27FC236}">
                <a16:creationId xmlns:a16="http://schemas.microsoft.com/office/drawing/2014/main" id="{7BA29E41-4FC1-4B83-87B2-341770B8A6EE}"/>
              </a:ext>
            </a:extLst>
          </p:cNvPr>
          <p:cNvSpPr>
            <a:spLocks noGrp="1" noChangeArrowheads="1"/>
          </p:cNvSpPr>
          <p:nvPr>
            <p:ph type="dt" sz="quarter" idx="1"/>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54276" name="Rectangle 6">
            <a:extLst>
              <a:ext uri="{FF2B5EF4-FFF2-40B4-BE49-F238E27FC236}">
                <a16:creationId xmlns:a16="http://schemas.microsoft.com/office/drawing/2014/main" id="{BBAF0194-848E-4C1A-B4CF-34D285344DEA}"/>
              </a:ext>
            </a:extLst>
          </p:cNvPr>
          <p:cNvSpPr>
            <a:spLocks noGrp="1" noChangeArrowheads="1"/>
          </p:cNvSpPr>
          <p:nvPr>
            <p:ph type="ftr" sz="quarter" idx="4"/>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54277" name="Rectangle 7">
            <a:extLst>
              <a:ext uri="{FF2B5EF4-FFF2-40B4-BE49-F238E27FC236}">
                <a16:creationId xmlns:a16="http://schemas.microsoft.com/office/drawing/2014/main" id="{CB945955-3DC6-49FB-9DBB-49848D79831E}"/>
              </a:ext>
            </a:extLst>
          </p:cNvPr>
          <p:cNvSpPr>
            <a:spLocks noGrp="1" noChangeArrowheads="1"/>
          </p:cNvSpPr>
          <p:nvPr>
            <p:ph type="sldNum" sz="quarter" idx="5"/>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89620E9E-854B-42BE-BE78-6CB959FF4872}" type="slidenum">
              <a:rPr lang="ja-JP" altLang="ja-JP" sz="1000" smtClean="0">
                <a:solidFill>
                  <a:srgbClr val="000000"/>
                </a:solidFill>
                <a:ea typeface="ＭＳ Ｐゴシック" panose="020B0600070205080204" pitchFamily="50" charset="-128"/>
              </a:rPr>
              <a:pPr>
                <a:spcBef>
                  <a:spcPct val="0"/>
                </a:spcBef>
              </a:pPr>
              <a:t>38</a:t>
            </a:fld>
            <a:r>
              <a:rPr lang="en-US" altLang="ja-JP" sz="1000">
                <a:solidFill>
                  <a:srgbClr val="000000"/>
                </a:solidFill>
                <a:ea typeface="ＭＳ Ｐゴシック" panose="020B0600070205080204" pitchFamily="50" charset="-128"/>
              </a:rPr>
              <a:t>##</a:t>
            </a:r>
          </a:p>
        </p:txBody>
      </p:sp>
      <p:sp>
        <p:nvSpPr>
          <p:cNvPr id="54278" name="Rectangle 1">
            <a:extLst>
              <a:ext uri="{FF2B5EF4-FFF2-40B4-BE49-F238E27FC236}">
                <a16:creationId xmlns:a16="http://schemas.microsoft.com/office/drawing/2014/main" id="{F3BCBA35-935E-4F23-B6BA-AB9347C459AB}"/>
              </a:ext>
            </a:extLst>
          </p:cNvPr>
          <p:cNvSpPr>
            <a:spLocks noGrp="1" noRot="1" noChangeAspect="1" noChangeArrowheads="1" noTextEdit="1"/>
          </p:cNvSpPr>
          <p:nvPr>
            <p:ph type="sldImg"/>
          </p:nvPr>
        </p:nvSpPr>
        <p:spPr>
          <a:xfrm>
            <a:off x="3130550" y="509588"/>
            <a:ext cx="3689350" cy="2554287"/>
          </a:xfrm>
          <a:solidFill>
            <a:srgbClr val="FFFFFF"/>
          </a:solidFill>
          <a:ln/>
        </p:spPr>
      </p:sp>
      <p:sp>
        <p:nvSpPr>
          <p:cNvPr id="54279" name="Rectangle 2">
            <a:extLst>
              <a:ext uri="{FF2B5EF4-FFF2-40B4-BE49-F238E27FC236}">
                <a16:creationId xmlns:a16="http://schemas.microsoft.com/office/drawing/2014/main" id="{80B6DFFD-3619-47B2-888D-DF60D35D5BDF}"/>
              </a:ext>
            </a:extLst>
          </p:cNvPr>
          <p:cNvSpPr>
            <a:spLocks noGrp="1" noChangeArrowheads="1"/>
          </p:cNvSpPr>
          <p:nvPr>
            <p:ph type="body" idx="1"/>
          </p:nvPr>
        </p:nvSpPr>
        <p:spPr>
          <a:xfrm>
            <a:off x="1325563" y="3232150"/>
            <a:ext cx="7286625" cy="30654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ja-JP" sz="1200" dirty="0">
                <a:solidFill>
                  <a:srgbClr val="333399"/>
                </a:solidFill>
              </a:rPr>
              <a:t>地域イベントの経済効果推計と</a:t>
            </a:r>
            <a:r>
              <a:rPr lang="ja-JP" altLang="en-US" sz="1200" dirty="0">
                <a:solidFill>
                  <a:srgbClr val="333399"/>
                </a:solidFill>
              </a:rPr>
              <a:t>分析事例</a:t>
            </a:r>
            <a:br>
              <a:rPr lang="en-US" altLang="ja-JP" sz="1200" dirty="0">
                <a:solidFill>
                  <a:srgbClr val="333399"/>
                </a:solidFill>
              </a:rPr>
            </a:br>
            <a:r>
              <a:rPr lang="ja-JP" altLang="en-US" sz="1200" dirty="0">
                <a:solidFill>
                  <a:srgbClr val="333399"/>
                </a:solidFill>
              </a:rPr>
              <a:t>　　兵庫県と兵庫県立大学で構成する</a:t>
            </a:r>
            <a:r>
              <a:rPr lang="ja-JP" altLang="en-US" dirty="0">
                <a:solidFill>
                  <a:srgbClr val="333399"/>
                </a:solidFill>
              </a:rPr>
              <a:t>兵庫県立大学</a:t>
            </a:r>
            <a:r>
              <a:rPr lang="ja-JP" altLang="ja-JP" dirty="0">
                <a:solidFill>
                  <a:srgbClr val="333399"/>
                </a:solidFill>
              </a:rPr>
              <a:t>地域経済指標研究会</a:t>
            </a:r>
            <a:r>
              <a:rPr lang="ja-JP" altLang="en-US" dirty="0">
                <a:solidFill>
                  <a:srgbClr val="333399"/>
                </a:solidFill>
              </a:rPr>
              <a:t>推計の事例を紹介します。</a:t>
            </a:r>
            <a:endParaRPr lang="en-US" altLang="ja-JP" dirty="0">
              <a:solidFill>
                <a:srgbClr val="333399"/>
              </a:solidFill>
            </a:endParaRPr>
          </a:p>
          <a:p>
            <a:pPr eaLnBrk="1" hangingPunct="1">
              <a:spcBef>
                <a:spcPts val="800"/>
              </a:spcBef>
              <a:buClrTx/>
              <a:buNone/>
            </a:pPr>
            <a:r>
              <a:rPr lang="ja-JP" altLang="ja-JP" dirty="0">
                <a:solidFill>
                  <a:srgbClr val="000000"/>
                </a:solidFill>
                <a:latin typeface="ＭＳ Ｐゴシック" panose="020B0600070205080204" pitchFamily="50" charset="-128"/>
              </a:rPr>
              <a:t>１ 経済効果推計のためデータ収集</a:t>
            </a:r>
            <a:r>
              <a:rPr lang="ja-JP" altLang="en-US" dirty="0">
                <a:solidFill>
                  <a:srgbClr val="000000"/>
                </a:solidFill>
                <a:latin typeface="ＭＳ Ｐゴシック" panose="020B0600070205080204" pitchFamily="50" charset="-128"/>
              </a:rPr>
              <a:t>事例は次のとおりです。</a:t>
            </a:r>
            <a:endParaRPr lang="ja-JP" altLang="ja-JP" dirty="0">
              <a:solidFill>
                <a:srgbClr val="000000"/>
              </a:solidFill>
              <a:latin typeface="ＭＳ Ｐゴシック" panose="020B0600070205080204" pitchFamily="50" charset="-128"/>
            </a:endParaRPr>
          </a:p>
          <a:p>
            <a:pPr eaLnBrk="1" hangingPunct="1">
              <a:spcBef>
                <a:spcPts val="800"/>
              </a:spcBef>
              <a:buClrTx/>
              <a:buNone/>
            </a:pPr>
            <a:r>
              <a:rPr lang="ja-JP" altLang="ja-JP" dirty="0">
                <a:solidFill>
                  <a:srgbClr val="000000"/>
                </a:solidFill>
                <a:latin typeface="ＭＳ Ｐゴシック" panose="020B0600070205080204" pitchFamily="50" charset="-128"/>
              </a:rPr>
              <a:t>　・特定項目の経済効果推計データ収集</a:t>
            </a:r>
          </a:p>
          <a:p>
            <a:pPr eaLnBrk="1" hangingPunct="1">
              <a:spcBef>
                <a:spcPts val="800"/>
              </a:spcBef>
              <a:buClrTx/>
              <a:buNone/>
            </a:pPr>
            <a:r>
              <a:rPr lang="ja-JP" altLang="en-US" dirty="0">
                <a:solidFill>
                  <a:srgbClr val="000000"/>
                </a:solidFill>
                <a:latin typeface="ＭＳ Ｐゴシック" panose="020B0600070205080204" pitchFamily="50" charset="-128"/>
              </a:rPr>
              <a:t>　</a:t>
            </a:r>
            <a:r>
              <a:rPr lang="ja-JP" altLang="ja-JP" dirty="0">
                <a:solidFill>
                  <a:srgbClr val="000000"/>
                </a:solidFill>
                <a:latin typeface="ＭＳ Ｐゴシック" panose="020B0600070205080204" pitchFamily="50" charset="-128"/>
              </a:rPr>
              <a:t>・満足度の経年比較分析データの収集</a:t>
            </a:r>
          </a:p>
          <a:p>
            <a:pPr eaLnBrk="1" hangingPunct="1">
              <a:spcBef>
                <a:spcPts val="800"/>
              </a:spcBef>
              <a:buClrTx/>
              <a:buNone/>
            </a:pPr>
            <a:r>
              <a:rPr lang="ja-JP" altLang="ja-JP" dirty="0">
                <a:solidFill>
                  <a:srgbClr val="000000"/>
                </a:solidFill>
                <a:latin typeface="ＭＳ Ｐゴシック" panose="020B0600070205080204" pitchFamily="50" charset="-128"/>
              </a:rPr>
              <a:t>　・経済効果を高めるための要因分析</a:t>
            </a:r>
          </a:p>
          <a:p>
            <a:pPr eaLnBrk="1" hangingPunct="1">
              <a:spcBef>
                <a:spcPts val="800"/>
              </a:spcBef>
              <a:buClrTx/>
              <a:buNone/>
            </a:pPr>
            <a:r>
              <a:rPr lang="ja-JP" altLang="ja-JP" dirty="0">
                <a:solidFill>
                  <a:srgbClr val="000000"/>
                </a:solidFill>
                <a:latin typeface="ＭＳ Ｐゴシック" panose="020B0600070205080204" pitchFamily="50" charset="-128"/>
              </a:rPr>
              <a:t>２ 特定分野の経済効果の推計（特徴項目の抽出）</a:t>
            </a:r>
            <a:r>
              <a:rPr lang="ja-JP" altLang="en-US" dirty="0">
                <a:solidFill>
                  <a:srgbClr val="000000"/>
                </a:solidFill>
                <a:latin typeface="ＭＳ Ｐゴシック" panose="020B0600070205080204" pitchFamily="50" charset="-128"/>
              </a:rPr>
              <a:t>の事例は次のとおりです。</a:t>
            </a:r>
            <a:endParaRPr lang="ja-JP" altLang="ja-JP" dirty="0">
              <a:solidFill>
                <a:srgbClr val="000000"/>
              </a:solidFill>
              <a:latin typeface="ＭＳ Ｐゴシック" panose="020B0600070205080204" pitchFamily="50" charset="-128"/>
            </a:endParaRPr>
          </a:p>
          <a:p>
            <a:pPr eaLnBrk="1" hangingPunct="1">
              <a:spcBef>
                <a:spcPts val="800"/>
              </a:spcBef>
              <a:buClrTx/>
              <a:buNone/>
            </a:pPr>
            <a:r>
              <a:rPr lang="ja-JP" altLang="ja-JP" dirty="0">
                <a:solidFill>
                  <a:srgbClr val="000000"/>
                </a:solidFill>
                <a:latin typeface="ＭＳ Ｐゴシック" panose="020B0600070205080204" pitchFamily="50" charset="-128"/>
              </a:rPr>
              <a:t>　・沿道</a:t>
            </a:r>
            <a:r>
              <a:rPr lang="ja-JP" altLang="en-US" dirty="0">
                <a:solidFill>
                  <a:srgbClr val="000000"/>
                </a:solidFill>
                <a:latin typeface="ＭＳ Ｐゴシック" panose="020B0600070205080204" pitchFamily="50" charset="-128"/>
              </a:rPr>
              <a:t>・</a:t>
            </a:r>
            <a:r>
              <a:rPr lang="ja-JP" altLang="ja-JP" dirty="0">
                <a:solidFill>
                  <a:srgbClr val="000000"/>
                </a:solidFill>
                <a:latin typeface="ＭＳ Ｐゴシック" panose="020B0600070205080204" pitchFamily="50" charset="-128"/>
              </a:rPr>
              <a:t>周辺施設の影響調査等</a:t>
            </a:r>
          </a:p>
          <a:p>
            <a:pPr eaLnBrk="1" hangingPunct="1">
              <a:spcBef>
                <a:spcPts val="800"/>
              </a:spcBef>
              <a:buClrTx/>
              <a:buNone/>
            </a:pPr>
            <a:r>
              <a:rPr lang="ja-JP" altLang="ja-JP" dirty="0">
                <a:solidFill>
                  <a:srgbClr val="000000"/>
                </a:solidFill>
                <a:latin typeface="ＭＳ Ｐゴシック" panose="020B0600070205080204" pitchFamily="50" charset="-128"/>
              </a:rPr>
              <a:t>３ スポーツ観光の特徴把握</a:t>
            </a:r>
            <a:r>
              <a:rPr lang="ja-JP" altLang="en-US" dirty="0">
                <a:solidFill>
                  <a:srgbClr val="000000"/>
                </a:solidFill>
                <a:latin typeface="ＭＳ Ｐゴシック" panose="020B0600070205080204" pitchFamily="50" charset="-128"/>
              </a:rPr>
              <a:t>などの事例です。</a:t>
            </a:r>
            <a:endParaRPr lang="ja-JP" altLang="ja-JP" dirty="0">
              <a:solidFill>
                <a:srgbClr val="000000"/>
              </a:solidFill>
              <a:latin typeface="ＭＳ Ｐゴシック" panose="020B0600070205080204" pitchFamily="50" charset="-128"/>
            </a:endParaRPr>
          </a:p>
          <a:p>
            <a:pPr eaLnBrk="1" hangingPunct="1">
              <a:spcBef>
                <a:spcPts val="800"/>
              </a:spcBef>
              <a:buClrTx/>
              <a:buNone/>
            </a:pPr>
            <a:r>
              <a:rPr lang="ja-JP" altLang="ja-JP" dirty="0">
                <a:solidFill>
                  <a:srgbClr val="000000"/>
                </a:solidFill>
                <a:latin typeface="ＭＳ Ｐゴシック" panose="020B0600070205080204" pitchFamily="50" charset="-128"/>
              </a:rPr>
              <a:t>　・観光イベント経済効果比較分析</a:t>
            </a:r>
            <a:r>
              <a:rPr lang="ja-JP" altLang="en-US" dirty="0">
                <a:solidFill>
                  <a:srgbClr val="000000"/>
                </a:solidFill>
                <a:latin typeface="ＭＳ Ｐゴシック" panose="020B0600070205080204" pitchFamily="50" charset="-128"/>
              </a:rPr>
              <a:t>、時系列分析</a:t>
            </a:r>
            <a:endParaRPr lang="ja-JP" altLang="ja-JP" dirty="0">
              <a:solidFill>
                <a:srgbClr val="000000"/>
              </a:solidFill>
              <a:latin typeface="ＭＳ Ｐゴシック" panose="020B0600070205080204" pitchFamily="50" charset="-128"/>
            </a:endParaRPr>
          </a:p>
          <a:p>
            <a:endParaRPr lang="ja-JP" altLang="ja-JP" dirty="0">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3069B225-5D4D-4034-AE02-B0672DC4638A}"/>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4FEA084E-66FE-4FEB-B78D-50853E095102}" type="slidenum">
              <a:rPr lang="ja-JP" altLang="ja-JP" sz="1000" smtClean="0"/>
              <a:pPr>
                <a:spcBef>
                  <a:spcPct val="0"/>
                </a:spcBef>
                <a:buClrTx/>
                <a:buFontTx/>
                <a:buNone/>
              </a:pPr>
              <a:t>39</a:t>
            </a:fld>
            <a:endParaRPr lang="ja-JP" altLang="ja-JP" sz="1000"/>
          </a:p>
        </p:txBody>
      </p:sp>
      <p:sp>
        <p:nvSpPr>
          <p:cNvPr id="110595" name="Text Box 1">
            <a:extLst>
              <a:ext uri="{FF2B5EF4-FFF2-40B4-BE49-F238E27FC236}">
                <a16:creationId xmlns:a16="http://schemas.microsoft.com/office/drawing/2014/main" id="{01615806-C163-4F31-8DA1-67E7EA8DE481}"/>
              </a:ext>
            </a:extLst>
          </p:cNvPr>
          <p:cNvSpPr txBox="1">
            <a:spLocks noChangeArrowheads="1"/>
          </p:cNvSpPr>
          <p:nvPr/>
        </p:nvSpPr>
        <p:spPr bwMode="auto">
          <a:xfrm>
            <a:off x="3856038" y="9442450"/>
            <a:ext cx="2951162" cy="49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a:spcBef>
                <a:spcPct val="0"/>
              </a:spcBef>
              <a:buClrTx/>
              <a:buFontTx/>
              <a:buNone/>
            </a:pPr>
            <a:fld id="{66A420ED-44FD-45EC-98B0-3F7B401AA63C}" type="slidenum">
              <a:rPr lang="ja-JP" altLang="ja-JP" sz="1000"/>
              <a:pPr algn="r">
                <a:spcBef>
                  <a:spcPct val="0"/>
                </a:spcBef>
                <a:buClrTx/>
                <a:buFontTx/>
                <a:buNone/>
              </a:pPr>
              <a:t>39</a:t>
            </a:fld>
            <a:endParaRPr lang="ja-JP" altLang="ja-JP" sz="1000"/>
          </a:p>
        </p:txBody>
      </p:sp>
      <p:sp>
        <p:nvSpPr>
          <p:cNvPr id="110596" name="Rectangle 2">
            <a:extLst>
              <a:ext uri="{FF2B5EF4-FFF2-40B4-BE49-F238E27FC236}">
                <a16:creationId xmlns:a16="http://schemas.microsoft.com/office/drawing/2014/main" id="{253616F5-B496-4AE3-8A1F-A49C230897E0}"/>
              </a:ext>
            </a:extLst>
          </p:cNvPr>
          <p:cNvSpPr>
            <a:spLocks noGrp="1" noRot="1" noChangeAspect="1" noChangeArrowheads="1" noTextEdit="1"/>
          </p:cNvSpPr>
          <p:nvPr>
            <p:ph type="sldImg"/>
          </p:nvPr>
        </p:nvSpPr>
        <p:spPr>
          <a:xfrm>
            <a:off x="712788" y="744538"/>
            <a:ext cx="5383212" cy="3727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0597" name="Text Box 3">
            <a:extLst>
              <a:ext uri="{FF2B5EF4-FFF2-40B4-BE49-F238E27FC236}">
                <a16:creationId xmlns:a16="http://schemas.microsoft.com/office/drawing/2014/main" id="{8AE395F3-4396-4A98-8737-0C128E3BD89C}"/>
              </a:ext>
            </a:extLst>
          </p:cNvPr>
          <p:cNvSpPr txBox="1">
            <a:spLocks noChangeArrowheads="1"/>
          </p:cNvSpPr>
          <p:nvPr/>
        </p:nvSpPr>
        <p:spPr bwMode="auto">
          <a:xfrm>
            <a:off x="908050" y="4721225"/>
            <a:ext cx="4991100" cy="447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ja-JP" altLang="en-US"/>
          </a:p>
        </p:txBody>
      </p:sp>
      <p:sp>
        <p:nvSpPr>
          <p:cNvPr id="2" name="ノート プレースホルダー 1">
            <a:extLst>
              <a:ext uri="{FF2B5EF4-FFF2-40B4-BE49-F238E27FC236}">
                <a16:creationId xmlns:a16="http://schemas.microsoft.com/office/drawing/2014/main" id="{5F05729A-2F73-D5D4-E118-FED92A085B32}"/>
              </a:ext>
            </a:extLst>
          </p:cNvPr>
          <p:cNvSpPr>
            <a:spLocks noGrp="1"/>
          </p:cNvSpPr>
          <p:nvPr>
            <p:ph type="body" idx="1"/>
          </p:nvPr>
        </p:nvSpPr>
        <p:spPr/>
        <p:txBody>
          <a:bodyPr/>
          <a:lstStyle/>
          <a:p>
            <a:pPr algn="just"/>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経済波及効果を高めるために</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検討すべき内容は次のとおりです。</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　定量的な事項として、</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最終需要額の増加（直接効果の増加）</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域内自給率の向上（域内需要の増加）</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平均消費性向の向上（間接効果の増加）</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などです。</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algn="just"/>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このほか、定性的な事項として</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事業を通じて地域資源への関心が高まる、地域資源の情報発信が新たな魅力づくりに寄与</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などがあげられます。</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810156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FAB9752F-59A0-40FE-802E-7856BB8B503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D51C7171-C31F-4277-98D9-69221A239A1B}" type="slidenum">
              <a:rPr lang="ja-JP" altLang="en-US" sz="1000">
                <a:latin typeface="Times New Roman" panose="02020603050405020304" pitchFamily="18" charset="0"/>
              </a:rPr>
              <a:pPr/>
              <a:t>4</a:t>
            </a:fld>
            <a:endParaRPr lang="en-US" altLang="ja-JP" sz="1000">
              <a:latin typeface="Times New Roman" panose="02020603050405020304" pitchFamily="18" charset="0"/>
            </a:endParaRPr>
          </a:p>
        </p:txBody>
      </p:sp>
      <p:sp>
        <p:nvSpPr>
          <p:cNvPr id="9219" name="Rectangle 2">
            <a:extLst>
              <a:ext uri="{FF2B5EF4-FFF2-40B4-BE49-F238E27FC236}">
                <a16:creationId xmlns:a16="http://schemas.microsoft.com/office/drawing/2014/main" id="{0D53FD35-5BA7-46AC-BDFC-F2702B95DFB3}"/>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A2A59364-9EC6-464E-AE99-CB79E4F1C5DC}"/>
              </a:ext>
            </a:extLst>
          </p:cNvPr>
          <p:cNvSpPr>
            <a:spLocks noGrp="1" noChangeArrowheads="1"/>
          </p:cNvSpPr>
          <p:nvPr>
            <p:ph type="body" idx="1"/>
          </p:nvPr>
        </p:nvSpPr>
        <p:spPr/>
        <p:txBody>
          <a:bodyPr/>
          <a:lstStyle/>
          <a:p>
            <a:pPr indent="139700"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地域産業連関表では、県内で、一定期間内</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通常は１月～</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月までの１年間に生産された中間生産物を含む全ての財・サービスを記録の対象としており、いわゆる「県内概念」に基づいてい</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139700"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県内の事業所が行った県外でのサービスに伴う収入は「移出」として取り扱</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います</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。取引基本表は、財・サービスの生産・供給主体に着目して、その関係を明らかにするため</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作成します。</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812800" indent="-812800" eaLnBrk="1" hangingPunct="1">
              <a:buFont typeface="Wingdings" panose="05000000000000000000" pitchFamily="2" charset="2"/>
              <a:buNone/>
              <a:defRPr/>
            </a:pPr>
            <a:r>
              <a:rPr lang="ja-JP" altLang="en-US" dirty="0">
                <a:latin typeface="ＭＳ Ｐゴシック" panose="020B0600070205080204" pitchFamily="50" charset="-128"/>
              </a:rPr>
              <a:t>表の形式は、地域内生産品と移輸入品を一括して扱う「競争移輸入型表」で、 部門分類　基本分類、統合分類などの統計表があります。　</a:t>
            </a:r>
            <a:endParaRPr lang="ja-JP" altLang="en-US" dirty="0">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7E8A106D-8ACA-4331-B288-C526236EF3C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Lst>
        </p:spPr>
        <p:txBody>
          <a:bodyPr/>
          <a:lstStyle>
            <a:lvl1pPr>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1pPr>
            <a:lvl2pPr marL="742950" indent="-285750">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2pPr>
            <a:lvl3pPr marL="1143000" indent="-228600">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3pPr>
            <a:lvl4pPr marL="1600200" indent="-228600">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4pPr>
            <a:lvl5pPr marL="2057400" indent="-228600">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tabLst>
                <a:tab pos="457200" algn="l"/>
                <a:tab pos="914400" algn="l"/>
                <a:tab pos="1371600" algn="l"/>
                <a:tab pos="1828800" algn="l"/>
                <a:tab pos="2286000" algn="l"/>
                <a:tab pos="2743200" algn="l"/>
              </a:tabLst>
              <a:defRPr sz="2400">
                <a:solidFill>
                  <a:schemeClr val="tx1"/>
                </a:solidFill>
                <a:latin typeface="Tahoma" panose="020B0604030504040204" pitchFamily="34" charset="0"/>
                <a:ea typeface="ＭＳ Ｐゴシック" panose="020B0600070205080204" pitchFamily="50" charset="-128"/>
              </a:defRPr>
            </a:lvl9pPr>
          </a:lstStyle>
          <a:p>
            <a:pPr>
              <a:buSzPct val="100000"/>
            </a:pPr>
            <a:fld id="{78A82CC6-EA7A-4809-A63E-F4B1B78F4C89}" type="slidenum">
              <a:rPr lang="ja-JP" altLang="ja-JP" sz="1000">
                <a:solidFill>
                  <a:srgbClr val="000000"/>
                </a:solidFill>
                <a:latin typeface="Times New Roman" panose="02020603050405020304" pitchFamily="18" charset="0"/>
              </a:rPr>
              <a:pPr>
                <a:buSzPct val="100000"/>
              </a:pPr>
              <a:t>40</a:t>
            </a:fld>
            <a:endParaRPr lang="ja-JP" altLang="ja-JP" sz="1000">
              <a:solidFill>
                <a:srgbClr val="000000"/>
              </a:solidFill>
              <a:latin typeface="Times New Roman" panose="02020603050405020304" pitchFamily="18" charset="0"/>
            </a:endParaRPr>
          </a:p>
        </p:txBody>
      </p:sp>
      <p:sp>
        <p:nvSpPr>
          <p:cNvPr id="60419" name="Rectangle 1">
            <a:extLst>
              <a:ext uri="{FF2B5EF4-FFF2-40B4-BE49-F238E27FC236}">
                <a16:creationId xmlns:a16="http://schemas.microsoft.com/office/drawing/2014/main" id="{FDD5218E-8F14-47EB-BA8E-9A68C4AC016C}"/>
              </a:ext>
            </a:extLst>
          </p:cNvPr>
          <p:cNvSpPr>
            <a:spLocks noGrp="1" noRot="1" noChangeAspect="1" noChangeArrowheads="1" noTextEdit="1"/>
          </p:cNvSpPr>
          <p:nvPr>
            <p:ph type="sldImg"/>
          </p:nvPr>
        </p:nvSpPr>
        <p:spPr>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20" name="Rectangle 2">
            <a:extLst>
              <a:ext uri="{FF2B5EF4-FFF2-40B4-BE49-F238E27FC236}">
                <a16:creationId xmlns:a16="http://schemas.microsoft.com/office/drawing/2014/main" id="{4E25261A-74AE-4877-BA13-4B1FE8E1267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rgbClr val="333399"/>
                </a:solidFill>
                <a:latin typeface="ＭＳ Ｐゴシック" panose="020B0600070205080204" pitchFamily="50" charset="-128"/>
              </a:rPr>
              <a:t>地域</a:t>
            </a:r>
            <a:r>
              <a:rPr lang="ja-JP" altLang="ja-JP" sz="1200" dirty="0">
                <a:solidFill>
                  <a:srgbClr val="333399"/>
                </a:solidFill>
                <a:latin typeface="ＭＳ Ｐゴシック" panose="020B0600070205080204" pitchFamily="50" charset="-128"/>
              </a:rPr>
              <a:t>産業連関表データ</a:t>
            </a:r>
            <a:r>
              <a:rPr lang="ja-JP" altLang="en-US" sz="1200" dirty="0">
                <a:solidFill>
                  <a:srgbClr val="333399"/>
                </a:solidFill>
                <a:latin typeface="ＭＳ Ｐゴシック" panose="020B0600070205080204" pitchFamily="50" charset="-128"/>
              </a:rPr>
              <a:t>の概要</a:t>
            </a:r>
            <a:endParaRPr lang="en-US" altLang="ja-JP" sz="1200">
              <a:solidFill>
                <a:srgbClr val="333399"/>
              </a:solidFill>
              <a:latin typeface="ＭＳ Ｐゴシック" panose="020B0600070205080204" pitchFamily="50" charset="-128"/>
            </a:endParaRPr>
          </a:p>
          <a:p>
            <a:r>
              <a:rPr kumimoji="1" lang="ja-JP" altLang="en-US"/>
              <a:t>関連</a:t>
            </a:r>
            <a:r>
              <a:rPr kumimoji="1" lang="ja-JP" altLang="en-US" dirty="0"/>
              <a:t>ホームページによる地域産業連関表の事例です。</a:t>
            </a:r>
            <a:endParaRPr kumimoji="1" lang="en-US" altLang="ja-JP" dirty="0"/>
          </a:p>
          <a:p>
            <a:r>
              <a:rPr kumimoji="1" lang="ja-JP" altLang="en-US" dirty="0"/>
              <a:t>産業連関表の統計表のほか、経済波及効果が推計できる分析ワークシートの形で提供しています。</a:t>
            </a:r>
            <a:endParaRPr kumimoji="1" lang="en-US" altLang="ja-JP" dirty="0"/>
          </a:p>
          <a:p>
            <a:r>
              <a:rPr kumimoji="1" lang="ja-JP" altLang="en-US" dirty="0"/>
              <a:t>内容は、兵庫県内表、兵庫県内</a:t>
            </a:r>
            <a:r>
              <a:rPr kumimoji="1" lang="en-US" altLang="ja-JP" dirty="0"/>
              <a:t>7</a:t>
            </a:r>
            <a:r>
              <a:rPr kumimoji="1" lang="ja-JP" altLang="en-US" dirty="0"/>
              <a:t>地域間表及び兵庫県内</a:t>
            </a:r>
            <a:r>
              <a:rPr kumimoji="1" lang="en-US" altLang="ja-JP" dirty="0"/>
              <a:t>41</a:t>
            </a:r>
            <a:r>
              <a:rPr kumimoji="1" lang="ja-JP" altLang="en-US" dirty="0"/>
              <a:t>市町表です。分析目的に併せて経済波及効果を推計することができます。</a:t>
            </a:r>
          </a:p>
          <a:p>
            <a:endParaRPr lang="ja-JP" altLang="ja-JP" dirty="0">
              <a:latin typeface="Arial" panose="020B0604020202020204" pitchFamily="34" charset="0"/>
            </a:endParaRPr>
          </a:p>
        </p:txBody>
      </p:sp>
    </p:spTree>
    <p:extLst>
      <p:ext uri="{BB962C8B-B14F-4D97-AF65-F5344CB8AC3E}">
        <p14:creationId xmlns:p14="http://schemas.microsoft.com/office/powerpoint/2010/main" val="2321549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DD222B3-1D2C-4C49-88C4-62FFBD34E68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F8031DD6-CC22-46B7-B79C-0461D600E09F}" type="slidenum">
              <a:rPr lang="ja-JP" altLang="en-US" sz="1000">
                <a:latin typeface="Times New Roman" panose="02020603050405020304" pitchFamily="18" charset="0"/>
              </a:rPr>
              <a:pPr/>
              <a:t>5</a:t>
            </a:fld>
            <a:endParaRPr lang="en-US" altLang="ja-JP" sz="1000">
              <a:latin typeface="Times New Roman" panose="02020603050405020304" pitchFamily="18" charset="0"/>
            </a:endParaRPr>
          </a:p>
        </p:txBody>
      </p:sp>
      <p:sp>
        <p:nvSpPr>
          <p:cNvPr id="13315" name="Rectangle 2">
            <a:extLst>
              <a:ext uri="{FF2B5EF4-FFF2-40B4-BE49-F238E27FC236}">
                <a16:creationId xmlns:a16="http://schemas.microsoft.com/office/drawing/2014/main" id="{C80140DE-F6D9-41F6-8DD5-AD7C8787838C}"/>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F51B76C-0C50-49B1-B4A9-2AA111F81079}"/>
              </a:ext>
            </a:extLst>
          </p:cNvPr>
          <p:cNvSpPr>
            <a:spLocks noGrp="1" noChangeArrowheads="1"/>
          </p:cNvSpPr>
          <p:nvPr>
            <p:ph type="body" idx="1"/>
          </p:nvPr>
        </p:nvSpPr>
        <p:spPr/>
        <p:txBody>
          <a:bodyPr/>
          <a:lstStyle/>
          <a:p>
            <a:pPr eaLnBrk="1" hangingPunct="1">
              <a:defRPr/>
            </a:pPr>
            <a:r>
              <a:rPr lang="ja-JP" altLang="en-US" dirty="0">
                <a:latin typeface="Arial" panose="020B0604020202020204" pitchFamily="34" charset="0"/>
              </a:rPr>
              <a:t>部門分類は原則として財・サービスを生産する生産活動単位によって分類する。</a:t>
            </a:r>
            <a:r>
              <a:rPr lang="en-US" altLang="ja-JP" dirty="0">
                <a:latin typeface="Arial" panose="020B0604020202020204" pitchFamily="34" charset="0"/>
              </a:rPr>
              <a:t>2015</a:t>
            </a:r>
            <a:r>
              <a:rPr lang="ja-JP" altLang="ja-JP" dirty="0">
                <a:latin typeface="Arial" charset="0"/>
              </a:rPr>
              <a:t>年全国表において近年の経済構造の変化に対応する見直しが行われ、これに準じて</a:t>
            </a:r>
            <a:r>
              <a:rPr lang="ja-JP" altLang="en-US" dirty="0">
                <a:latin typeface="Arial" charset="0"/>
              </a:rPr>
              <a:t>地域表の</a:t>
            </a:r>
            <a:r>
              <a:rPr lang="ja-JP" altLang="ja-JP" dirty="0">
                <a:latin typeface="Arial" charset="0"/>
              </a:rPr>
              <a:t>部門分類の変更を行</a:t>
            </a:r>
            <a:r>
              <a:rPr lang="ja-JP" altLang="en-US" dirty="0">
                <a:latin typeface="Arial" charset="0"/>
              </a:rPr>
              <a:t>います</a:t>
            </a:r>
            <a:r>
              <a:rPr lang="ja-JP" altLang="ja-JP" dirty="0">
                <a:latin typeface="Arial" charset="0"/>
              </a:rPr>
              <a:t>。</a:t>
            </a:r>
            <a:endParaRPr lang="en-US" altLang="ja-JP" dirty="0">
              <a:latin typeface="Arial" charset="0"/>
            </a:endParaRPr>
          </a:p>
          <a:p>
            <a:pPr indent="139700" algn="just">
              <a:defRPr/>
            </a:pP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各地域で提供されているデータの内訳をみると産業について、</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地域表では</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基本分類</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は</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約</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200</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部門、統合中分類</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は</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約</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90</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部門、統合大分類約</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40</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部門について</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作成します。経済波及効果分析では、統合大分類表での利用が多くなっています。</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indent="139700" algn="just">
              <a:defRPr/>
            </a:pP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取引基本表、投入係数表、逆行列係数表、付帯表</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の</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雇用表で</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す</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indent="139700" algn="just">
              <a:defRPr/>
            </a:pP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産業連関表分析事例では</a:t>
            </a: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、基本分類は、特定産業部門分析の部門抽出、統合中分類は包括的テーマ分析、統合大分類は主に分析結果の表章に利用されてい</a:t>
            </a: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ます</a:t>
            </a:r>
            <a:r>
              <a:rPr lang="ja-JP" altLang="ja-JP" sz="1800" kern="100" dirty="0">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indent="139700" algn="just">
              <a:defRPr/>
            </a:pPr>
            <a:r>
              <a:rPr lang="ja-JP" altLang="en-US" sz="1800" kern="100" dirty="0">
                <a:latin typeface="Century" panose="02040604050505020304" pitchFamily="18" charset="0"/>
                <a:ea typeface="ＭＳ 明朝" panose="02020609040205080304" pitchFamily="17" charset="-128"/>
                <a:cs typeface="Times New Roman" panose="02020603050405020304" pitchFamily="18" charset="0"/>
              </a:rPr>
              <a:t>なお、雇用表は、取引基本表の分類に準じて作成されます。</a:t>
            </a:r>
            <a:endParaRPr lang="ja-JP" altLang="ja-JP" sz="1800" kern="100" dirty="0">
              <a:latin typeface="Century" panose="02040604050505020304" pitchFamily="18" charset="0"/>
              <a:ea typeface="ＭＳ 明朝" panose="02020609040205080304" pitchFamily="17" charset="-128"/>
              <a:cs typeface="Times New Roman" panose="02020603050405020304" pitchFamily="18" charset="0"/>
            </a:endParaRPr>
          </a:p>
          <a:p>
            <a:pPr>
              <a:defRPr/>
            </a:pPr>
            <a:r>
              <a:rPr lang="en-US" altLang="ja-JP" sz="180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dirty="0">
              <a:latin typeface="Arial" charset="0"/>
            </a:endParaRPr>
          </a:p>
          <a:p>
            <a:pPr>
              <a:defRPr/>
            </a:pPr>
            <a:r>
              <a:rPr lang="en-US" altLang="ja-JP" dirty="0">
                <a:latin typeface="Arial" charset="0"/>
              </a:rPr>
              <a:t> </a:t>
            </a:r>
            <a:endParaRPr lang="ja-JP" altLang="en-US" dirty="0">
              <a:latin typeface="Arial" panose="020B0604020202020204" pitchFamily="34" charset="0"/>
            </a:endParaRPr>
          </a:p>
          <a:p>
            <a:pPr eaLnBrk="1" hangingPunct="1">
              <a:defRPr/>
            </a:pPr>
            <a:endParaRPr lang="ja-JP" altLang="en-US" dirty="0">
              <a:latin typeface="Arial" panose="020B0604020202020204" pitchFamily="34" charset="0"/>
            </a:endParaRPr>
          </a:p>
        </p:txBody>
      </p:sp>
    </p:spTree>
    <p:extLst>
      <p:ext uri="{BB962C8B-B14F-4D97-AF65-F5344CB8AC3E}">
        <p14:creationId xmlns:p14="http://schemas.microsoft.com/office/powerpoint/2010/main" val="876892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ＭＳ Ｐゴシック" panose="020B0600070205080204" pitchFamily="50" charset="-128"/>
              </a:rPr>
              <a:t>産業得連関表 取引基本表の構造</a:t>
            </a:r>
            <a:endParaRPr lang="en-US" altLang="ja-JP" sz="1200" dirty="0">
              <a:latin typeface="ＭＳ Ｐゴシック" panose="020B0600070205080204" pitchFamily="50" charset="-128"/>
            </a:endParaRPr>
          </a:p>
          <a:p>
            <a:r>
              <a:rPr kumimoji="1" lang="ja-JP" altLang="en-US" sz="1200" dirty="0">
                <a:latin typeface="ＭＳ Ｐゴシック" panose="020B0600070205080204" pitchFamily="50" charset="-128"/>
              </a:rPr>
              <a:t>縦方向（列）は、原材料、付加価値の費用構成</a:t>
            </a:r>
            <a:r>
              <a:rPr kumimoji="1" lang="en-US" altLang="ja-JP" sz="1200" dirty="0">
                <a:latin typeface="ＭＳ Ｐゴシック" panose="020B0600070205080204" pitchFamily="50" charset="-128"/>
              </a:rPr>
              <a:t>(</a:t>
            </a:r>
            <a:r>
              <a:rPr kumimoji="1" lang="ja-JP" altLang="en-US" sz="1200" dirty="0">
                <a:latin typeface="ＭＳ Ｐゴシック" panose="020B0600070205080204" pitchFamily="50" charset="-128"/>
              </a:rPr>
              <a:t>投入）をあらわします。</a:t>
            </a:r>
            <a:endParaRPr kumimoji="1" lang="en-US" altLang="ja-JP" sz="1200" dirty="0">
              <a:latin typeface="ＭＳ Ｐゴシック" panose="020B0600070205080204" pitchFamily="50" charset="-128"/>
            </a:endParaRPr>
          </a:p>
          <a:p>
            <a:r>
              <a:rPr kumimoji="1" lang="ja-JP" altLang="en-US" sz="1200" dirty="0">
                <a:latin typeface="ＭＳ Ｐゴシック" panose="020B0600070205080204" pitchFamily="50" charset="-128"/>
              </a:rPr>
              <a:t>横方向（行）は、生産物の販路構成</a:t>
            </a:r>
            <a:r>
              <a:rPr kumimoji="1" lang="en-US" altLang="ja-JP" sz="1200" dirty="0">
                <a:latin typeface="ＭＳ Ｐゴシック" panose="020B0600070205080204" pitchFamily="50" charset="-128"/>
              </a:rPr>
              <a:t>(</a:t>
            </a:r>
            <a:r>
              <a:rPr kumimoji="1" lang="ja-JP" altLang="en-US" sz="1200" dirty="0">
                <a:latin typeface="ＭＳ Ｐゴシック" panose="020B0600070205080204" pitchFamily="50" charset="-128"/>
              </a:rPr>
              <a:t>産出）をあらわします。</a:t>
            </a:r>
            <a:endParaRPr kumimoji="1" lang="en-US" altLang="ja-JP" sz="1200" dirty="0">
              <a:latin typeface="ＭＳ Ｐゴシック" panose="020B0600070205080204" pitchFamily="50" charset="-128"/>
            </a:endParaRPr>
          </a:p>
          <a:p>
            <a:r>
              <a:rPr kumimoji="1" lang="ja-JP" altLang="en-US" sz="1200" dirty="0">
                <a:latin typeface="ＭＳ Ｐゴシック" panose="020B0600070205080204" pitchFamily="50" charset="-128"/>
              </a:rPr>
              <a:t>付加価値の合計と最終需要マイナス輸入の合計は一致します。</a:t>
            </a:r>
            <a:endParaRPr kumimoji="1" lang="en-US" altLang="ja-JP" sz="1200" dirty="0">
              <a:latin typeface="ＭＳ Ｐゴシック" panose="020B0600070205080204" pitchFamily="50" charset="-128"/>
            </a:endParaRPr>
          </a:p>
        </p:txBody>
      </p:sp>
      <p:sp>
        <p:nvSpPr>
          <p:cNvPr id="4" name="スライド番号プレースホルダー 3"/>
          <p:cNvSpPr>
            <a:spLocks noGrp="1"/>
          </p:cNvSpPr>
          <p:nvPr>
            <p:ph type="sldNum" sz="quarter" idx="5"/>
          </p:nvPr>
        </p:nvSpPr>
        <p:spPr/>
        <p:txBody>
          <a:bodyPr/>
          <a:lstStyle/>
          <a:p>
            <a:fld id="{DA218186-12B8-424E-A122-C4A2CC82BC34}" type="slidenum">
              <a:rPr lang="ja-JP" altLang="en-US" smtClean="0"/>
              <a:pPr/>
              <a:t>6</a:t>
            </a:fld>
            <a:endParaRPr lang="en-US" altLang="ja-JP"/>
          </a:p>
        </p:txBody>
      </p:sp>
    </p:spTree>
    <p:extLst>
      <p:ext uri="{BB962C8B-B14F-4D97-AF65-F5344CB8AC3E}">
        <p14:creationId xmlns:p14="http://schemas.microsoft.com/office/powerpoint/2010/main" val="863354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92150B37-7586-4241-9C86-B9EDB851C89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3925">
              <a:defRPr sz="2400">
                <a:solidFill>
                  <a:schemeClr val="tx1"/>
                </a:solidFill>
                <a:latin typeface="Tahoma" panose="020B0604030504040204" pitchFamily="34" charset="0"/>
                <a:ea typeface="ＭＳ Ｐゴシック" panose="020B0600070205080204" pitchFamily="50" charset="-128"/>
              </a:defRPr>
            </a:lvl1pPr>
            <a:lvl2pPr marL="741363" indent="-284163" defTabSz="923925">
              <a:defRPr sz="2400">
                <a:solidFill>
                  <a:schemeClr val="tx1"/>
                </a:solidFill>
                <a:latin typeface="Tahoma" panose="020B0604030504040204" pitchFamily="34" charset="0"/>
                <a:ea typeface="ＭＳ Ｐゴシック" panose="020B0600070205080204" pitchFamily="50" charset="-128"/>
              </a:defRPr>
            </a:lvl2pPr>
            <a:lvl3pPr marL="1141413" indent="-227013" defTabSz="923925">
              <a:defRPr sz="2400">
                <a:solidFill>
                  <a:schemeClr val="tx1"/>
                </a:solidFill>
                <a:latin typeface="Tahoma" panose="020B0604030504040204" pitchFamily="34" charset="0"/>
                <a:ea typeface="ＭＳ Ｐゴシック" panose="020B0600070205080204" pitchFamily="50" charset="-128"/>
              </a:defRPr>
            </a:lvl3pPr>
            <a:lvl4pPr marL="1598613" indent="-227013" defTabSz="923925">
              <a:defRPr sz="2400">
                <a:solidFill>
                  <a:schemeClr val="tx1"/>
                </a:solidFill>
                <a:latin typeface="Tahoma" panose="020B0604030504040204" pitchFamily="34" charset="0"/>
                <a:ea typeface="ＭＳ Ｐゴシック" panose="020B0600070205080204" pitchFamily="50" charset="-128"/>
              </a:defRPr>
            </a:lvl4pPr>
            <a:lvl5pPr marL="2055813" indent="-227013" defTabSz="923925">
              <a:defRPr sz="2400">
                <a:solidFill>
                  <a:schemeClr val="tx1"/>
                </a:solidFill>
                <a:latin typeface="Tahoma" panose="020B0604030504040204" pitchFamily="34" charset="0"/>
                <a:ea typeface="ＭＳ Ｐゴシック" panose="020B0600070205080204" pitchFamily="50" charset="-128"/>
              </a:defRPr>
            </a:lvl5pPr>
            <a:lvl6pPr marL="25130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6pPr>
            <a:lvl7pPr marL="29702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7pPr>
            <a:lvl8pPr marL="34274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8pPr>
            <a:lvl9pPr marL="3884613" indent="-227013" defTabSz="923925"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50" charset="-128"/>
              </a:defRPr>
            </a:lvl9pPr>
          </a:lstStyle>
          <a:p>
            <a:fld id="{0B607817-AB95-4941-BE6E-90CF59666CDB}" type="slidenum">
              <a:rPr lang="ja-JP" altLang="en-US" sz="1000">
                <a:latin typeface="Times New Roman" panose="02020603050405020304" pitchFamily="18" charset="0"/>
              </a:rPr>
              <a:pPr/>
              <a:t>7</a:t>
            </a:fld>
            <a:endParaRPr lang="en-US" altLang="ja-JP" sz="1000">
              <a:latin typeface="Times New Roman" panose="02020603050405020304" pitchFamily="18" charset="0"/>
            </a:endParaRPr>
          </a:p>
        </p:txBody>
      </p:sp>
      <p:sp>
        <p:nvSpPr>
          <p:cNvPr id="17411" name="Rectangle 2">
            <a:extLst>
              <a:ext uri="{FF2B5EF4-FFF2-40B4-BE49-F238E27FC236}">
                <a16:creationId xmlns:a16="http://schemas.microsoft.com/office/drawing/2014/main" id="{96303A7D-6AC2-4CA4-8B7E-26C932F7BCE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B76092F7-B1ED-4458-B336-C3E48D6DA526}"/>
              </a:ext>
            </a:extLst>
          </p:cNvPr>
          <p:cNvSpPr>
            <a:spLocks noGrp="1" noChangeArrowheads="1"/>
          </p:cNvSpPr>
          <p:nvPr>
            <p:ph type="body" idx="1"/>
          </p:nvPr>
        </p:nvSpPr>
        <p:spPr/>
        <p:txBody>
          <a:bodyPr/>
          <a:lstStyle/>
          <a:p>
            <a:pPr algn="just">
              <a:defRPr/>
            </a:pP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2015</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年兵庫県産業連関表で概要を説明すると、</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対象年次</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2015</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暦</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年（</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2015</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年</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月～</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12</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月）</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対象地域</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兵庫県内</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です。</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このスライドで紹介する表は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部門数</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3</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部門</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です。</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価格評価</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生産者価格</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で、私たちが通常接する</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購入者価格</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から</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（運輸マージン＋商業マージン）</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を控除します。また、</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移輸入の取扱</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では、</a:t>
            </a:r>
            <a:r>
              <a:rPr lang="ja-JP"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競争移輸入型</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で県内産品と県外産品を区分しません。</a:t>
            </a:r>
            <a:endPar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algn="just">
              <a:defRPr/>
            </a:pP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付加価値部門（</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20</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2842</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億円）は、家計外消費を除き県内総生産</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支出側）、最終需要部門は、県内総生産（支出側）に当たります。県内生産額</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(38</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兆</a:t>
            </a:r>
            <a:r>
              <a:rPr lang="en-US" altLang="ja-JP" sz="1800" kern="100" dirty="0">
                <a:latin typeface="游明朝" panose="02020400000000000000" pitchFamily="18" charset="-128"/>
                <a:ea typeface="ＭＳ Ｐゴシック" panose="020B0600070205080204" pitchFamily="50" charset="-128"/>
                <a:cs typeface="Times New Roman" panose="02020603050405020304" pitchFamily="18" charset="0"/>
              </a:rPr>
              <a:t>9586</a:t>
            </a:r>
            <a:r>
              <a:rPr lang="ja-JP" altLang="en-US" sz="1800" kern="100" dirty="0">
                <a:latin typeface="游明朝" panose="02020400000000000000" pitchFamily="18" charset="-128"/>
                <a:ea typeface="ＭＳ Ｐゴシック" panose="020B0600070205080204" pitchFamily="50" charset="-128"/>
                <a:cs typeface="Times New Roman" panose="02020603050405020304" pitchFamily="18" charset="0"/>
              </a:rPr>
              <a:t>億円）は、県内産出額に当たります。</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eaLnBrk="1" hangingPunct="1">
              <a:defRPr/>
            </a:pPr>
            <a:endParaRPr lang="ja-JP"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83D5D1C-43D1-4384-AB82-10939BD55486}"/>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AD0623B0-38E8-4603-BCB9-5107993E7BB4}" type="slidenum">
              <a:rPr lang="ja-JP" altLang="ja-JP" sz="1000" smtClean="0"/>
              <a:pPr>
                <a:spcBef>
                  <a:spcPct val="0"/>
                </a:spcBef>
                <a:buClrTx/>
                <a:buFontTx/>
                <a:buNone/>
              </a:pPr>
              <a:t>8</a:t>
            </a:fld>
            <a:endParaRPr lang="ja-JP" altLang="ja-JP" sz="1000"/>
          </a:p>
        </p:txBody>
      </p:sp>
      <p:sp>
        <p:nvSpPr>
          <p:cNvPr id="17411" name="Rectangle 1">
            <a:extLst>
              <a:ext uri="{FF2B5EF4-FFF2-40B4-BE49-F238E27FC236}">
                <a16:creationId xmlns:a16="http://schemas.microsoft.com/office/drawing/2014/main" id="{8620AF7D-5274-4DA5-8FA5-1117A937AE15}"/>
              </a:ext>
            </a:extLst>
          </p:cNvPr>
          <p:cNvSpPr>
            <a:spLocks noGrp="1" noRot="1" noChangeAspect="1" noChangeArrowheads="1" noTextEdit="1"/>
          </p:cNvSpPr>
          <p:nvPr>
            <p:ph type="sldImg"/>
          </p:nvPr>
        </p:nvSpPr>
        <p:spPr>
          <a:xfrm>
            <a:off x="3149600" y="500063"/>
            <a:ext cx="3616325" cy="25050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Text Box 2">
            <a:extLst>
              <a:ext uri="{FF2B5EF4-FFF2-40B4-BE49-F238E27FC236}">
                <a16:creationId xmlns:a16="http://schemas.microsoft.com/office/drawing/2014/main" id="{5A3CB7CE-1A28-48A2-A962-9E7DA87BB8EB}"/>
              </a:ext>
            </a:extLst>
          </p:cNvPr>
          <p:cNvSpPr txBox="1">
            <a:spLocks noChangeArrowheads="1"/>
          </p:cNvSpPr>
          <p:nvPr/>
        </p:nvSpPr>
        <p:spPr bwMode="auto">
          <a:xfrm>
            <a:off x="908050" y="4721225"/>
            <a:ext cx="4991100" cy="447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ja-JP" altLang="en-US"/>
          </a:p>
        </p:txBody>
      </p:sp>
      <p:sp>
        <p:nvSpPr>
          <p:cNvPr id="2" name="ノート プレースホルダー 1">
            <a:extLst>
              <a:ext uri="{FF2B5EF4-FFF2-40B4-BE49-F238E27FC236}">
                <a16:creationId xmlns:a16="http://schemas.microsoft.com/office/drawing/2014/main" id="{A7A8C138-80D6-C838-0F37-3CD04EF669B1}"/>
              </a:ext>
            </a:extLst>
          </p:cNvPr>
          <p:cNvSpPr>
            <a:spLocks noGrp="1"/>
          </p:cNvSpPr>
          <p:nvPr>
            <p:ph type="body" idx="1"/>
          </p:nvPr>
        </p:nvSpPr>
        <p:spPr/>
        <p:txBody>
          <a:bodyPr/>
          <a:lstStyle/>
          <a:p>
            <a:pPr>
              <a:lnSpc>
                <a:spcPct val="80000"/>
              </a:lnSpc>
              <a:buFont typeface="Wingdings" panose="05000000000000000000" pitchFamily="2" charset="2"/>
              <a:buNone/>
            </a:pPr>
            <a:r>
              <a:rPr lang="ja-JP" altLang="en-US" sz="3200" dirty="0"/>
              <a:t>投入係数は、産業連関表の縦の費用に着目し、「ある産業で生産物１単位生産するのに必要な諸部門からの原材料の投入量」です。</a:t>
            </a:r>
            <a:endParaRPr lang="en-US" altLang="ja-JP" sz="32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産業連関分析では、「各産業部門に格付けされた企業・事業所の生産規模は、作表年次の当該部門の平均的生産規模と同一である」という前提に立ってい</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ます</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投入係数は、取引基本表から推計します。</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349EE2DC-ABB5-435C-8786-FC33C1122D89}"/>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FontTx/>
              <a:buNone/>
            </a:pPr>
            <a:fld id="{DA9F09FB-8EAD-4FC4-AB2D-350552B40ACB}" type="slidenum">
              <a:rPr lang="ja-JP" altLang="ja-JP" sz="1000" smtClean="0"/>
              <a:pPr>
                <a:spcBef>
                  <a:spcPct val="0"/>
                </a:spcBef>
                <a:buClrTx/>
                <a:buFontTx/>
                <a:buNone/>
              </a:pPr>
              <a:t>9</a:t>
            </a:fld>
            <a:endParaRPr lang="ja-JP" altLang="ja-JP" sz="1000"/>
          </a:p>
        </p:txBody>
      </p:sp>
      <p:sp>
        <p:nvSpPr>
          <p:cNvPr id="19459" name="Rectangle 1">
            <a:extLst>
              <a:ext uri="{FF2B5EF4-FFF2-40B4-BE49-F238E27FC236}">
                <a16:creationId xmlns:a16="http://schemas.microsoft.com/office/drawing/2014/main" id="{956D08AD-9679-4ED8-B077-8781F201F043}"/>
              </a:ext>
            </a:extLst>
          </p:cNvPr>
          <p:cNvSpPr>
            <a:spLocks noGrp="1" noRot="1" noChangeAspect="1" noChangeArrowheads="1" noTextEdit="1"/>
          </p:cNvSpPr>
          <p:nvPr>
            <p:ph type="sldImg"/>
          </p:nvPr>
        </p:nvSpPr>
        <p:spPr>
          <a:xfrm>
            <a:off x="712788" y="744538"/>
            <a:ext cx="5383212" cy="3727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Rectangle 2">
            <a:extLst>
              <a:ext uri="{FF2B5EF4-FFF2-40B4-BE49-F238E27FC236}">
                <a16:creationId xmlns:a16="http://schemas.microsoft.com/office/drawing/2014/main" id="{7AD912C7-41CD-43E9-8C98-307D96A0786C}"/>
              </a:ext>
            </a:extLst>
          </p:cNvPr>
          <p:cNvSpPr>
            <a:spLocks noGrp="1" noChangeArrowheads="1"/>
          </p:cNvSpPr>
          <p:nvPr>
            <p:ph type="body" idx="1"/>
          </p:nvPr>
        </p:nvSpPr>
        <p:spPr>
          <a:xfrm>
            <a:off x="908050" y="4721225"/>
            <a:ext cx="4991100" cy="4473575"/>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「逆行列係数」とは、ある産業に対して１単位の最終需要があった場合の、各産業に対する生産波及の究極的な大きさを示したものをい</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う。</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逆行列係数表は、このような生産波及の大きさを計算して一覧表にまとめたもので</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す</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この逆行列係数の列和（各産業ごとにタテに合計した数値）は、県内のその産業に、最終需要が１単位生じたとき、県内の全産業で必要となる生産額の大きさを示</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します</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行和（各産業ごとにヨコに合計した数値）は、各産業（表頭部）の全商品に同時に１単位ずつの最終需要が生じたと仮定したとき、その産業（表側部）が合計何単位の生産波及を受けるのかを示してい</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ます</a:t>
            </a:r>
            <a:r>
              <a:rPr lang="ja-JP"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逆行列係数は、投入係数表（</a:t>
            </a:r>
            <a:r>
              <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）と単位行列（</a:t>
            </a:r>
            <a:r>
              <a:rPr lang="en-US" altLang="ja-JP"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I</a:t>
            </a:r>
            <a:r>
              <a:rPr lang="ja-JP" altLang="en-US" sz="1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）から推計します。</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E1DBB31-FDD7-4B5E-BD26-20768F2CB329}"/>
              </a:ext>
            </a:extLst>
          </p:cNvPr>
          <p:cNvGrpSpPr>
            <a:grpSpLocks/>
          </p:cNvGrpSpPr>
          <p:nvPr/>
        </p:nvGrpSpPr>
        <p:grpSpPr bwMode="auto">
          <a:xfrm>
            <a:off x="0" y="2438400"/>
            <a:ext cx="9759950" cy="1052513"/>
            <a:chOff x="0" y="1536"/>
            <a:chExt cx="5675" cy="663"/>
          </a:xfrm>
        </p:grpSpPr>
        <p:grpSp>
          <p:nvGrpSpPr>
            <p:cNvPr id="5" name="Group 3">
              <a:extLst>
                <a:ext uri="{FF2B5EF4-FFF2-40B4-BE49-F238E27FC236}">
                  <a16:creationId xmlns:a16="http://schemas.microsoft.com/office/drawing/2014/main" id="{50696AD8-A9B3-472E-9060-22E2DCAE87AF}"/>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9E2949C8-C58B-4430-8C56-0337AE9494B5}"/>
                  </a:ext>
                </a:extLst>
              </p:cNvPr>
              <p:cNvSpPr>
                <a:spLocks noChangeArrowheads="1"/>
              </p:cNvSpPr>
              <p:nvPr/>
            </p:nvSpPr>
            <p:spPr bwMode="auto">
              <a:xfrm>
                <a:off x="720" y="336"/>
                <a:ext cx="384" cy="432"/>
              </a:xfrm>
              <a:prstGeom prst="rect">
                <a:avLst/>
              </a:prstGeom>
              <a:solidFill>
                <a:schemeClr val="folHlink"/>
              </a:soli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3" name="Rectangle 5">
                <a:extLst>
                  <a:ext uri="{FF2B5EF4-FFF2-40B4-BE49-F238E27FC236}">
                    <a16:creationId xmlns:a16="http://schemas.microsoft.com/office/drawing/2014/main" id="{7D47BF92-CE38-4C16-9114-A672C051569D}"/>
                  </a:ext>
                </a:extLst>
              </p:cNvPr>
              <p:cNvSpPr>
                <a:spLocks noChangeArrowheads="1"/>
              </p:cNvSpPr>
              <p:nvPr/>
            </p:nvSpPr>
            <p:spPr bwMode="auto">
              <a:xfrm>
                <a:off x="1057" y="336"/>
                <a:ext cx="294" cy="432"/>
              </a:xfrm>
              <a:prstGeom prst="rect">
                <a:avLst/>
              </a:prstGeom>
              <a:gradFill rotWithShape="0">
                <a:gsLst>
                  <a:gs pos="0">
                    <a:schemeClr val="folHlink"/>
                  </a:gs>
                  <a:gs pos="100000">
                    <a:schemeClr val="bg1"/>
                  </a:gs>
                </a:gsLst>
                <a:lin ang="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grpSp>
          <p:nvGrpSpPr>
            <p:cNvPr id="6" name="Group 6">
              <a:extLst>
                <a:ext uri="{FF2B5EF4-FFF2-40B4-BE49-F238E27FC236}">
                  <a16:creationId xmlns:a16="http://schemas.microsoft.com/office/drawing/2014/main" id="{2BB3E047-94BE-4211-9417-4BDB1A2F26C9}"/>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E7342F10-C8F8-4AEF-BFCA-3CF4DED55F90}"/>
                  </a:ext>
                </a:extLst>
              </p:cNvPr>
              <p:cNvSpPr>
                <a:spLocks noChangeArrowheads="1"/>
              </p:cNvSpPr>
              <p:nvPr/>
            </p:nvSpPr>
            <p:spPr bwMode="auto">
              <a:xfrm>
                <a:off x="912" y="2640"/>
                <a:ext cx="384" cy="432"/>
              </a:xfrm>
              <a:prstGeom prst="rect">
                <a:avLst/>
              </a:prstGeom>
              <a:solidFill>
                <a:schemeClr val="accent2"/>
              </a:soli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11" name="Rectangle 8">
                <a:extLst>
                  <a:ext uri="{FF2B5EF4-FFF2-40B4-BE49-F238E27FC236}">
                    <a16:creationId xmlns:a16="http://schemas.microsoft.com/office/drawing/2014/main" id="{BE99572F-5677-4CA8-BC3D-2D57E3AC7F85}"/>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7" name="Rectangle 9">
              <a:extLst>
                <a:ext uri="{FF2B5EF4-FFF2-40B4-BE49-F238E27FC236}">
                  <a16:creationId xmlns:a16="http://schemas.microsoft.com/office/drawing/2014/main" id="{E4109856-16B0-4E29-9519-4C33DF2AAECD}"/>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8" name="Rectangle 10">
              <a:extLst>
                <a:ext uri="{FF2B5EF4-FFF2-40B4-BE49-F238E27FC236}">
                  <a16:creationId xmlns:a16="http://schemas.microsoft.com/office/drawing/2014/main" id="{7BEDD67D-CFC6-4C9A-9FF7-27CEA08519BD}"/>
                </a:ext>
              </a:extLst>
            </p:cNvPr>
            <p:cNvSpPr>
              <a:spLocks noChangeArrowheads="1"/>
            </p:cNvSpPr>
            <p:nvPr/>
          </p:nvSpPr>
          <p:spPr bwMode="auto">
            <a:xfrm>
              <a:off x="400" y="1536"/>
              <a:ext cx="20" cy="663"/>
            </a:xfrm>
            <a:prstGeom prst="rect">
              <a:avLst/>
            </a:prstGeom>
            <a:solidFill>
              <a:schemeClr val="bg2"/>
            </a:soli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sp>
          <p:nvSpPr>
            <p:cNvPr id="9" name="Rectangle 11">
              <a:extLst>
                <a:ext uri="{FF2B5EF4-FFF2-40B4-BE49-F238E27FC236}">
                  <a16:creationId xmlns:a16="http://schemas.microsoft.com/office/drawing/2014/main" id="{62767A98-B60C-42D4-B044-42F71F67AEF7}"/>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defRPr/>
              </a:pPr>
              <a:endParaRPr lang="ja-JP" altLang="en-US"/>
            </a:p>
          </p:txBody>
        </p:sp>
      </p:grpSp>
      <p:sp>
        <p:nvSpPr>
          <p:cNvPr id="120844" name="Rectangle 12"/>
          <p:cNvSpPr>
            <a:spLocks noGrp="1" noChangeArrowheads="1"/>
          </p:cNvSpPr>
          <p:nvPr>
            <p:ph type="ctrTitle"/>
          </p:nvPr>
        </p:nvSpPr>
        <p:spPr>
          <a:xfrm>
            <a:off x="1073150" y="1828800"/>
            <a:ext cx="8420100" cy="1143000"/>
          </a:xfrm>
        </p:spPr>
        <p:txBody>
          <a:bodyPr/>
          <a:lstStyle>
            <a:lvl1pPr>
              <a:defRPr/>
            </a:lvl1pPr>
          </a:lstStyle>
          <a:p>
            <a:pPr lvl="0"/>
            <a:r>
              <a:rPr lang="ja-JP" altLang="en-US" noProof="0"/>
              <a:t>マスタ タイトルの書式設定</a:t>
            </a:r>
          </a:p>
        </p:txBody>
      </p:sp>
      <p:sp>
        <p:nvSpPr>
          <p:cNvPr id="120845" name="Rectangle 1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pPr lvl="0"/>
            <a:r>
              <a:rPr lang="ja-JP" altLang="en-US" noProof="0"/>
              <a:t>マスタ サブタイトルの書式設定</a:t>
            </a:r>
          </a:p>
        </p:txBody>
      </p:sp>
      <p:sp>
        <p:nvSpPr>
          <p:cNvPr id="14" name="Rectangle 14">
            <a:extLst>
              <a:ext uri="{FF2B5EF4-FFF2-40B4-BE49-F238E27FC236}">
                <a16:creationId xmlns:a16="http://schemas.microsoft.com/office/drawing/2014/main" id="{0F4FF724-50B7-48D5-8265-0EBF4E7D3E03}"/>
              </a:ext>
            </a:extLst>
          </p:cNvPr>
          <p:cNvSpPr>
            <a:spLocks noGrp="1" noChangeArrowheads="1"/>
          </p:cNvSpPr>
          <p:nvPr>
            <p:ph type="dt" sz="half" idx="10"/>
          </p:nvPr>
        </p:nvSpPr>
        <p:spPr>
          <a:xfrm>
            <a:off x="1073150" y="6248400"/>
            <a:ext cx="2063750" cy="457200"/>
          </a:xfrm>
        </p:spPr>
        <p:txBody>
          <a:bodyPr/>
          <a:lstStyle>
            <a:lvl1pPr>
              <a:defRPr>
                <a:solidFill>
                  <a:schemeClr val="bg2"/>
                </a:solidFill>
              </a:defRPr>
            </a:lvl1pPr>
          </a:lstStyle>
          <a:p>
            <a:pPr>
              <a:defRPr/>
            </a:pPr>
            <a:fld id="{6D566925-D61D-4555-A85B-A41EC5F5CA94}" type="datetime1">
              <a:rPr lang="ja-JP" altLang="en-US" smtClean="0"/>
              <a:t>2024/9/16</a:t>
            </a:fld>
            <a:endParaRPr lang="en-US" altLang="ja-JP"/>
          </a:p>
        </p:txBody>
      </p:sp>
      <p:sp>
        <p:nvSpPr>
          <p:cNvPr id="15" name="Rectangle 15">
            <a:extLst>
              <a:ext uri="{FF2B5EF4-FFF2-40B4-BE49-F238E27FC236}">
                <a16:creationId xmlns:a16="http://schemas.microsoft.com/office/drawing/2014/main" id="{F47C4EAA-84C0-4D67-87EC-3710044DED04}"/>
              </a:ext>
            </a:extLst>
          </p:cNvPr>
          <p:cNvSpPr>
            <a:spLocks noGrp="1" noChangeArrowheads="1"/>
          </p:cNvSpPr>
          <p:nvPr>
            <p:ph type="ftr" sz="quarter" idx="11"/>
          </p:nvPr>
        </p:nvSpPr>
        <p:spPr>
          <a:xfrm>
            <a:off x="3714750" y="6248400"/>
            <a:ext cx="31369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D01C4272-DE5B-464B-B9D9-14C9E7FD7E2D}"/>
              </a:ext>
            </a:extLst>
          </p:cNvPr>
          <p:cNvSpPr>
            <a:spLocks noGrp="1" noChangeArrowheads="1"/>
          </p:cNvSpPr>
          <p:nvPr>
            <p:ph type="sldNum" sz="quarter" idx="12"/>
          </p:nvPr>
        </p:nvSpPr>
        <p:spPr>
          <a:xfrm>
            <a:off x="7429500" y="6248400"/>
            <a:ext cx="2063750" cy="457200"/>
          </a:xfrm>
        </p:spPr>
        <p:txBody>
          <a:bodyPr/>
          <a:lstStyle>
            <a:lvl1pPr>
              <a:defRPr>
                <a:solidFill>
                  <a:schemeClr val="bg2"/>
                </a:solidFill>
              </a:defRPr>
            </a:lvl1pPr>
          </a:lstStyle>
          <a:p>
            <a:fld id="{05CD8210-473E-4499-B41E-EE21075A214B}" type="slidenum">
              <a:rPr lang="ja-JP" altLang="en-US"/>
              <a:pPr/>
              <a:t>‹#›</a:t>
            </a:fld>
            <a:endParaRPr lang="en-US" altLang="ja-JP"/>
          </a:p>
        </p:txBody>
      </p:sp>
    </p:spTree>
    <p:extLst>
      <p:ext uri="{BB962C8B-B14F-4D97-AF65-F5344CB8AC3E}">
        <p14:creationId xmlns:p14="http://schemas.microsoft.com/office/powerpoint/2010/main" val="2322185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917571B2-62E7-4592-B636-A8EA43614083}"/>
              </a:ext>
            </a:extLst>
          </p:cNvPr>
          <p:cNvSpPr>
            <a:spLocks noGrp="1" noChangeArrowheads="1"/>
          </p:cNvSpPr>
          <p:nvPr>
            <p:ph type="dt" sz="half" idx="10"/>
          </p:nvPr>
        </p:nvSpPr>
        <p:spPr>
          <a:ln/>
        </p:spPr>
        <p:txBody>
          <a:bodyPr/>
          <a:lstStyle>
            <a:lvl1pPr>
              <a:defRPr/>
            </a:lvl1pPr>
          </a:lstStyle>
          <a:p>
            <a:pPr>
              <a:defRPr/>
            </a:pPr>
            <a:fld id="{0C29598C-30E8-4E01-85FD-DB4D81409F55}" type="datetime1">
              <a:rPr lang="ja-JP" altLang="en-US" smtClean="0"/>
              <a:t>2024/9/16</a:t>
            </a:fld>
            <a:endParaRPr lang="en-US" altLang="ja-JP"/>
          </a:p>
        </p:txBody>
      </p:sp>
      <p:sp>
        <p:nvSpPr>
          <p:cNvPr id="5" name="Rectangle 12">
            <a:extLst>
              <a:ext uri="{FF2B5EF4-FFF2-40B4-BE49-F238E27FC236}">
                <a16:creationId xmlns:a16="http://schemas.microsoft.com/office/drawing/2014/main" id="{F139250A-FB6B-40A3-9EA1-82158C12D27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E67EA72B-B496-4E90-82DC-3B401292C6A3}"/>
              </a:ext>
            </a:extLst>
          </p:cNvPr>
          <p:cNvSpPr>
            <a:spLocks noGrp="1" noChangeArrowheads="1"/>
          </p:cNvSpPr>
          <p:nvPr>
            <p:ph type="sldNum" sz="quarter" idx="12"/>
          </p:nvPr>
        </p:nvSpPr>
        <p:spPr>
          <a:ln/>
        </p:spPr>
        <p:txBody>
          <a:bodyPr/>
          <a:lstStyle>
            <a:lvl1pPr>
              <a:defRPr/>
            </a:lvl1pPr>
          </a:lstStyle>
          <a:p>
            <a:fld id="{19133396-8DB7-4498-B66F-514DAFDB2A5B}" type="slidenum">
              <a:rPr lang="ja-JP" altLang="en-US"/>
              <a:pPr/>
              <a:t>‹#›</a:t>
            </a:fld>
            <a:endParaRPr lang="en-US" altLang="ja-JP"/>
          </a:p>
        </p:txBody>
      </p:sp>
    </p:spTree>
    <p:extLst>
      <p:ext uri="{BB962C8B-B14F-4D97-AF65-F5344CB8AC3E}">
        <p14:creationId xmlns:p14="http://schemas.microsoft.com/office/powerpoint/2010/main" val="69894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88250" y="617538"/>
            <a:ext cx="2112963" cy="5514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244600" y="617538"/>
            <a:ext cx="6191250"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6AAA2E3A-742C-49A4-8EC0-BE577DF55F8C}"/>
              </a:ext>
            </a:extLst>
          </p:cNvPr>
          <p:cNvSpPr>
            <a:spLocks noGrp="1" noChangeArrowheads="1"/>
          </p:cNvSpPr>
          <p:nvPr>
            <p:ph type="dt" sz="half" idx="10"/>
          </p:nvPr>
        </p:nvSpPr>
        <p:spPr>
          <a:ln/>
        </p:spPr>
        <p:txBody>
          <a:bodyPr/>
          <a:lstStyle>
            <a:lvl1pPr>
              <a:defRPr/>
            </a:lvl1pPr>
          </a:lstStyle>
          <a:p>
            <a:pPr>
              <a:defRPr/>
            </a:pPr>
            <a:fld id="{8C57BB74-11A6-430A-A790-798CDB5A5DB0}" type="datetime1">
              <a:rPr lang="ja-JP" altLang="en-US" smtClean="0"/>
              <a:t>2024/9/16</a:t>
            </a:fld>
            <a:endParaRPr lang="en-US" altLang="ja-JP"/>
          </a:p>
        </p:txBody>
      </p:sp>
      <p:sp>
        <p:nvSpPr>
          <p:cNvPr id="5" name="Rectangle 12">
            <a:extLst>
              <a:ext uri="{FF2B5EF4-FFF2-40B4-BE49-F238E27FC236}">
                <a16:creationId xmlns:a16="http://schemas.microsoft.com/office/drawing/2014/main" id="{3B26B38E-AA67-4D18-8147-BCAFE48E387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037565E-26AF-45B3-858D-8F55DB6FC88E}"/>
              </a:ext>
            </a:extLst>
          </p:cNvPr>
          <p:cNvSpPr>
            <a:spLocks noGrp="1" noChangeArrowheads="1"/>
          </p:cNvSpPr>
          <p:nvPr>
            <p:ph type="sldNum" sz="quarter" idx="12"/>
          </p:nvPr>
        </p:nvSpPr>
        <p:spPr>
          <a:ln/>
        </p:spPr>
        <p:txBody>
          <a:bodyPr/>
          <a:lstStyle>
            <a:lvl1pPr>
              <a:defRPr/>
            </a:lvl1pPr>
          </a:lstStyle>
          <a:p>
            <a:fld id="{33C34C7D-CA35-46C8-830E-735E6AB5F2E7}" type="slidenum">
              <a:rPr lang="ja-JP" altLang="en-US"/>
              <a:pPr/>
              <a:t>‹#›</a:t>
            </a:fld>
            <a:endParaRPr lang="en-US" altLang="ja-JP"/>
          </a:p>
        </p:txBody>
      </p:sp>
    </p:spTree>
    <p:extLst>
      <p:ext uri="{BB962C8B-B14F-4D97-AF65-F5344CB8AC3E}">
        <p14:creationId xmlns:p14="http://schemas.microsoft.com/office/powerpoint/2010/main" val="3171962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5E5446F0-3E9F-4644-AD19-B24405F1FE92}"/>
              </a:ext>
            </a:extLst>
          </p:cNvPr>
          <p:cNvSpPr>
            <a:spLocks noGrp="1" noChangeArrowheads="1"/>
          </p:cNvSpPr>
          <p:nvPr>
            <p:ph type="dt" sz="half" idx="10"/>
          </p:nvPr>
        </p:nvSpPr>
        <p:spPr>
          <a:ln/>
        </p:spPr>
        <p:txBody>
          <a:bodyPr/>
          <a:lstStyle>
            <a:lvl1pPr>
              <a:defRPr/>
            </a:lvl1pPr>
          </a:lstStyle>
          <a:p>
            <a:pPr>
              <a:defRPr/>
            </a:pPr>
            <a:fld id="{E80E5F69-8936-4D9D-A534-F2B9EBB072D1}" type="datetime1">
              <a:rPr lang="ja-JP" altLang="en-US" smtClean="0"/>
              <a:t>2024/9/16</a:t>
            </a:fld>
            <a:endParaRPr lang="en-US" altLang="ja-JP"/>
          </a:p>
        </p:txBody>
      </p:sp>
      <p:sp>
        <p:nvSpPr>
          <p:cNvPr id="6" name="Rectangle 12">
            <a:extLst>
              <a:ext uri="{FF2B5EF4-FFF2-40B4-BE49-F238E27FC236}">
                <a16:creationId xmlns:a16="http://schemas.microsoft.com/office/drawing/2014/main" id="{703E5385-5B01-4A90-9D1D-29DAAEF218B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3292A845-40C7-4223-A714-02ABD73C4E85}"/>
              </a:ext>
            </a:extLst>
          </p:cNvPr>
          <p:cNvSpPr>
            <a:spLocks noGrp="1" noChangeArrowheads="1"/>
          </p:cNvSpPr>
          <p:nvPr>
            <p:ph type="sldNum" sz="quarter" idx="12"/>
          </p:nvPr>
        </p:nvSpPr>
        <p:spPr>
          <a:ln/>
        </p:spPr>
        <p:txBody>
          <a:bodyPr/>
          <a:lstStyle>
            <a:lvl1pPr>
              <a:defRPr/>
            </a:lvl1pPr>
          </a:lstStyle>
          <a:p>
            <a:fld id="{385E9736-F375-4548-9393-6B638D62B76D}" type="slidenum">
              <a:rPr lang="ja-JP" altLang="en-US"/>
              <a:pPr/>
              <a:t>‹#›</a:t>
            </a:fld>
            <a:endParaRPr lang="en-US" altLang="ja-JP"/>
          </a:p>
        </p:txBody>
      </p:sp>
    </p:spTree>
    <p:extLst>
      <p:ext uri="{BB962C8B-B14F-4D97-AF65-F5344CB8AC3E}">
        <p14:creationId xmlns:p14="http://schemas.microsoft.com/office/powerpoint/2010/main" val="701594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44600" y="617538"/>
            <a:ext cx="84455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281113" y="2017713"/>
            <a:ext cx="413385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567363" y="20177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567363" y="4151313"/>
            <a:ext cx="4133850" cy="1981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1">
            <a:extLst>
              <a:ext uri="{FF2B5EF4-FFF2-40B4-BE49-F238E27FC236}">
                <a16:creationId xmlns:a16="http://schemas.microsoft.com/office/drawing/2014/main" id="{978D80A8-C0D8-4F9E-BD92-AD7FA9FD4D70}"/>
              </a:ext>
            </a:extLst>
          </p:cNvPr>
          <p:cNvSpPr>
            <a:spLocks noGrp="1" noChangeArrowheads="1"/>
          </p:cNvSpPr>
          <p:nvPr>
            <p:ph type="dt" sz="half" idx="10"/>
          </p:nvPr>
        </p:nvSpPr>
        <p:spPr>
          <a:ln/>
        </p:spPr>
        <p:txBody>
          <a:bodyPr/>
          <a:lstStyle>
            <a:lvl1pPr>
              <a:defRPr/>
            </a:lvl1pPr>
          </a:lstStyle>
          <a:p>
            <a:pPr>
              <a:defRPr/>
            </a:pPr>
            <a:fld id="{8FC605D5-0EF4-41B8-9192-23154A200AC2}" type="datetime1">
              <a:rPr lang="ja-JP" altLang="en-US" smtClean="0"/>
              <a:t>2024/9/16</a:t>
            </a:fld>
            <a:endParaRPr lang="en-US" altLang="ja-JP"/>
          </a:p>
        </p:txBody>
      </p:sp>
      <p:sp>
        <p:nvSpPr>
          <p:cNvPr id="7" name="Rectangle 12">
            <a:extLst>
              <a:ext uri="{FF2B5EF4-FFF2-40B4-BE49-F238E27FC236}">
                <a16:creationId xmlns:a16="http://schemas.microsoft.com/office/drawing/2014/main" id="{AC5D5382-FB14-49E8-866D-AA32B697F8A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3">
            <a:extLst>
              <a:ext uri="{FF2B5EF4-FFF2-40B4-BE49-F238E27FC236}">
                <a16:creationId xmlns:a16="http://schemas.microsoft.com/office/drawing/2014/main" id="{15CD0836-79E0-4194-8A22-5CC61C3165D9}"/>
              </a:ext>
            </a:extLst>
          </p:cNvPr>
          <p:cNvSpPr>
            <a:spLocks noGrp="1" noChangeArrowheads="1"/>
          </p:cNvSpPr>
          <p:nvPr>
            <p:ph type="sldNum" sz="quarter" idx="12"/>
          </p:nvPr>
        </p:nvSpPr>
        <p:spPr>
          <a:ln/>
        </p:spPr>
        <p:txBody>
          <a:bodyPr/>
          <a:lstStyle>
            <a:lvl1pPr>
              <a:defRPr/>
            </a:lvl1pPr>
          </a:lstStyle>
          <a:p>
            <a:fld id="{32DCD1FC-A73D-4780-93FC-F98489C97C93}" type="slidenum">
              <a:rPr lang="ja-JP" altLang="en-US"/>
              <a:pPr/>
              <a:t>‹#›</a:t>
            </a:fld>
            <a:endParaRPr lang="en-US" altLang="ja-JP"/>
          </a:p>
        </p:txBody>
      </p:sp>
    </p:spTree>
    <p:extLst>
      <p:ext uri="{BB962C8B-B14F-4D97-AF65-F5344CB8AC3E}">
        <p14:creationId xmlns:p14="http://schemas.microsoft.com/office/powerpoint/2010/main" val="280975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AD363A91-ACE2-42D0-AC61-93A5DC7D50F9}"/>
              </a:ext>
            </a:extLst>
          </p:cNvPr>
          <p:cNvSpPr>
            <a:spLocks noGrp="1" noChangeArrowheads="1"/>
          </p:cNvSpPr>
          <p:nvPr>
            <p:ph type="dt" sz="half" idx="10"/>
          </p:nvPr>
        </p:nvSpPr>
        <p:spPr>
          <a:ln/>
        </p:spPr>
        <p:txBody>
          <a:bodyPr/>
          <a:lstStyle>
            <a:lvl1pPr>
              <a:defRPr/>
            </a:lvl1pPr>
          </a:lstStyle>
          <a:p>
            <a:pPr>
              <a:defRPr/>
            </a:pPr>
            <a:fld id="{9334E793-2612-4589-A74A-368AD4BF5154}" type="datetime1">
              <a:rPr lang="ja-JP" altLang="en-US" smtClean="0"/>
              <a:t>2024/9/16</a:t>
            </a:fld>
            <a:endParaRPr lang="en-US" altLang="ja-JP"/>
          </a:p>
        </p:txBody>
      </p:sp>
      <p:sp>
        <p:nvSpPr>
          <p:cNvPr id="5" name="Rectangle 12">
            <a:extLst>
              <a:ext uri="{FF2B5EF4-FFF2-40B4-BE49-F238E27FC236}">
                <a16:creationId xmlns:a16="http://schemas.microsoft.com/office/drawing/2014/main" id="{8F6F8317-A04E-48FA-94EF-7514B836523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2084FAE5-F82C-4412-BE0F-35428D91C81B}"/>
              </a:ext>
            </a:extLst>
          </p:cNvPr>
          <p:cNvSpPr>
            <a:spLocks noGrp="1" noChangeArrowheads="1"/>
          </p:cNvSpPr>
          <p:nvPr>
            <p:ph type="sldNum" sz="quarter" idx="12"/>
          </p:nvPr>
        </p:nvSpPr>
        <p:spPr>
          <a:ln/>
        </p:spPr>
        <p:txBody>
          <a:bodyPr/>
          <a:lstStyle>
            <a:lvl1pPr>
              <a:defRPr/>
            </a:lvl1pPr>
          </a:lstStyle>
          <a:p>
            <a:fld id="{E06421CE-CAD4-4ABA-99B6-8C8FFED57DB3}" type="slidenum">
              <a:rPr lang="ja-JP" altLang="en-US"/>
              <a:pPr/>
              <a:t>‹#›</a:t>
            </a:fld>
            <a:endParaRPr lang="en-US" altLang="ja-JP"/>
          </a:p>
        </p:txBody>
      </p:sp>
    </p:spTree>
    <p:extLst>
      <p:ext uri="{BB962C8B-B14F-4D97-AF65-F5344CB8AC3E}">
        <p14:creationId xmlns:p14="http://schemas.microsoft.com/office/powerpoint/2010/main" val="144629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1">
            <a:extLst>
              <a:ext uri="{FF2B5EF4-FFF2-40B4-BE49-F238E27FC236}">
                <a16:creationId xmlns:a16="http://schemas.microsoft.com/office/drawing/2014/main" id="{E914AC55-8636-47F9-8462-E2783E2C175C}"/>
              </a:ext>
            </a:extLst>
          </p:cNvPr>
          <p:cNvSpPr>
            <a:spLocks noGrp="1" noChangeArrowheads="1"/>
          </p:cNvSpPr>
          <p:nvPr>
            <p:ph type="dt" sz="half" idx="10"/>
          </p:nvPr>
        </p:nvSpPr>
        <p:spPr>
          <a:ln/>
        </p:spPr>
        <p:txBody>
          <a:bodyPr/>
          <a:lstStyle>
            <a:lvl1pPr>
              <a:defRPr/>
            </a:lvl1pPr>
          </a:lstStyle>
          <a:p>
            <a:pPr>
              <a:defRPr/>
            </a:pPr>
            <a:fld id="{97F516C1-5DB7-4A28-81BC-0D56EC5CAF50}" type="datetime1">
              <a:rPr lang="ja-JP" altLang="en-US" smtClean="0"/>
              <a:t>2024/9/16</a:t>
            </a:fld>
            <a:endParaRPr lang="en-US" altLang="ja-JP"/>
          </a:p>
        </p:txBody>
      </p:sp>
      <p:sp>
        <p:nvSpPr>
          <p:cNvPr id="5" name="Rectangle 12">
            <a:extLst>
              <a:ext uri="{FF2B5EF4-FFF2-40B4-BE49-F238E27FC236}">
                <a16:creationId xmlns:a16="http://schemas.microsoft.com/office/drawing/2014/main" id="{B34C150D-0B4A-45BC-BA5F-32B250F582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CD4982DC-2741-472F-9D4B-E08B497E2DD3}"/>
              </a:ext>
            </a:extLst>
          </p:cNvPr>
          <p:cNvSpPr>
            <a:spLocks noGrp="1" noChangeArrowheads="1"/>
          </p:cNvSpPr>
          <p:nvPr>
            <p:ph type="sldNum" sz="quarter" idx="12"/>
          </p:nvPr>
        </p:nvSpPr>
        <p:spPr>
          <a:ln/>
        </p:spPr>
        <p:txBody>
          <a:bodyPr/>
          <a:lstStyle>
            <a:lvl1pPr>
              <a:defRPr/>
            </a:lvl1pPr>
          </a:lstStyle>
          <a:p>
            <a:fld id="{DF0F38D4-9FC3-4C06-B1DE-2E5756863C5B}" type="slidenum">
              <a:rPr lang="ja-JP" altLang="en-US"/>
              <a:pPr/>
              <a:t>‹#›</a:t>
            </a:fld>
            <a:endParaRPr lang="en-US" altLang="ja-JP"/>
          </a:p>
        </p:txBody>
      </p:sp>
    </p:spTree>
    <p:extLst>
      <p:ext uri="{BB962C8B-B14F-4D97-AF65-F5344CB8AC3E}">
        <p14:creationId xmlns:p14="http://schemas.microsoft.com/office/powerpoint/2010/main" val="3713266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28111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3" y="2017713"/>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077E8BFD-AD8A-4819-BC55-F72BCE74BC74}"/>
              </a:ext>
            </a:extLst>
          </p:cNvPr>
          <p:cNvSpPr>
            <a:spLocks noGrp="1" noChangeArrowheads="1"/>
          </p:cNvSpPr>
          <p:nvPr>
            <p:ph type="dt" sz="half" idx="10"/>
          </p:nvPr>
        </p:nvSpPr>
        <p:spPr>
          <a:ln/>
        </p:spPr>
        <p:txBody>
          <a:bodyPr/>
          <a:lstStyle>
            <a:lvl1pPr>
              <a:defRPr/>
            </a:lvl1pPr>
          </a:lstStyle>
          <a:p>
            <a:pPr>
              <a:defRPr/>
            </a:pPr>
            <a:fld id="{83782043-252E-4B1A-BE15-D334330051ED}" type="datetime1">
              <a:rPr lang="ja-JP" altLang="en-US" smtClean="0"/>
              <a:t>2024/9/16</a:t>
            </a:fld>
            <a:endParaRPr lang="en-US" altLang="ja-JP"/>
          </a:p>
        </p:txBody>
      </p:sp>
      <p:sp>
        <p:nvSpPr>
          <p:cNvPr id="6" name="Rectangle 12">
            <a:extLst>
              <a:ext uri="{FF2B5EF4-FFF2-40B4-BE49-F238E27FC236}">
                <a16:creationId xmlns:a16="http://schemas.microsoft.com/office/drawing/2014/main" id="{2B00F35D-A17F-4D4E-82B0-A5F9B33EC7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FD5D1643-17AD-4AB4-A5E8-EE406A147D06}"/>
              </a:ext>
            </a:extLst>
          </p:cNvPr>
          <p:cNvSpPr>
            <a:spLocks noGrp="1" noChangeArrowheads="1"/>
          </p:cNvSpPr>
          <p:nvPr>
            <p:ph type="sldNum" sz="quarter" idx="12"/>
          </p:nvPr>
        </p:nvSpPr>
        <p:spPr>
          <a:ln/>
        </p:spPr>
        <p:txBody>
          <a:bodyPr/>
          <a:lstStyle>
            <a:lvl1pPr>
              <a:defRPr/>
            </a:lvl1pPr>
          </a:lstStyle>
          <a:p>
            <a:fld id="{57A1EB70-2CB8-428B-8438-F7CFB4655420}" type="slidenum">
              <a:rPr lang="ja-JP" altLang="en-US"/>
              <a:pPr/>
              <a:t>‹#›</a:t>
            </a:fld>
            <a:endParaRPr lang="en-US" altLang="ja-JP"/>
          </a:p>
        </p:txBody>
      </p:sp>
    </p:spTree>
    <p:extLst>
      <p:ext uri="{BB962C8B-B14F-4D97-AF65-F5344CB8AC3E}">
        <p14:creationId xmlns:p14="http://schemas.microsoft.com/office/powerpoint/2010/main" val="308162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ED49BB53-A36D-44F5-9AED-A49BBEA9934D}"/>
              </a:ext>
            </a:extLst>
          </p:cNvPr>
          <p:cNvSpPr>
            <a:spLocks noGrp="1" noChangeArrowheads="1"/>
          </p:cNvSpPr>
          <p:nvPr>
            <p:ph type="dt" sz="half" idx="10"/>
          </p:nvPr>
        </p:nvSpPr>
        <p:spPr>
          <a:ln/>
        </p:spPr>
        <p:txBody>
          <a:bodyPr/>
          <a:lstStyle>
            <a:lvl1pPr>
              <a:defRPr/>
            </a:lvl1pPr>
          </a:lstStyle>
          <a:p>
            <a:pPr>
              <a:defRPr/>
            </a:pPr>
            <a:fld id="{2FD32747-16CF-4B99-98C7-4474094ACF02}" type="datetime1">
              <a:rPr lang="ja-JP" altLang="en-US" smtClean="0"/>
              <a:t>2024/9/16</a:t>
            </a:fld>
            <a:endParaRPr lang="en-US" altLang="ja-JP"/>
          </a:p>
        </p:txBody>
      </p:sp>
      <p:sp>
        <p:nvSpPr>
          <p:cNvPr id="8" name="Rectangle 12">
            <a:extLst>
              <a:ext uri="{FF2B5EF4-FFF2-40B4-BE49-F238E27FC236}">
                <a16:creationId xmlns:a16="http://schemas.microsoft.com/office/drawing/2014/main" id="{53A84B4D-4E16-498B-869E-A9B6E78E461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D4F782A1-8236-4EDF-A159-851616C79A55}"/>
              </a:ext>
            </a:extLst>
          </p:cNvPr>
          <p:cNvSpPr>
            <a:spLocks noGrp="1" noChangeArrowheads="1"/>
          </p:cNvSpPr>
          <p:nvPr>
            <p:ph type="sldNum" sz="quarter" idx="12"/>
          </p:nvPr>
        </p:nvSpPr>
        <p:spPr>
          <a:ln/>
        </p:spPr>
        <p:txBody>
          <a:bodyPr/>
          <a:lstStyle>
            <a:lvl1pPr>
              <a:defRPr/>
            </a:lvl1pPr>
          </a:lstStyle>
          <a:p>
            <a:fld id="{E0D7915E-8A67-43A0-AEB7-387CC7319C00}" type="slidenum">
              <a:rPr lang="ja-JP" altLang="en-US"/>
              <a:pPr/>
              <a:t>‹#›</a:t>
            </a:fld>
            <a:endParaRPr lang="en-US" altLang="ja-JP"/>
          </a:p>
        </p:txBody>
      </p:sp>
    </p:spTree>
    <p:extLst>
      <p:ext uri="{BB962C8B-B14F-4D97-AF65-F5344CB8AC3E}">
        <p14:creationId xmlns:p14="http://schemas.microsoft.com/office/powerpoint/2010/main" val="356908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1">
            <a:extLst>
              <a:ext uri="{FF2B5EF4-FFF2-40B4-BE49-F238E27FC236}">
                <a16:creationId xmlns:a16="http://schemas.microsoft.com/office/drawing/2014/main" id="{98A1ACE8-0EDA-4891-95C2-B155C30EBAC8}"/>
              </a:ext>
            </a:extLst>
          </p:cNvPr>
          <p:cNvSpPr>
            <a:spLocks noGrp="1" noChangeArrowheads="1"/>
          </p:cNvSpPr>
          <p:nvPr>
            <p:ph type="dt" sz="half" idx="10"/>
          </p:nvPr>
        </p:nvSpPr>
        <p:spPr>
          <a:ln/>
        </p:spPr>
        <p:txBody>
          <a:bodyPr/>
          <a:lstStyle>
            <a:lvl1pPr>
              <a:defRPr/>
            </a:lvl1pPr>
          </a:lstStyle>
          <a:p>
            <a:pPr>
              <a:defRPr/>
            </a:pPr>
            <a:fld id="{91BBA04C-C246-45AF-8259-D679760CC96D}" type="datetime1">
              <a:rPr lang="ja-JP" altLang="en-US" smtClean="0"/>
              <a:t>2024/9/16</a:t>
            </a:fld>
            <a:endParaRPr lang="en-US" altLang="ja-JP"/>
          </a:p>
        </p:txBody>
      </p:sp>
      <p:sp>
        <p:nvSpPr>
          <p:cNvPr id="4" name="Rectangle 12">
            <a:extLst>
              <a:ext uri="{FF2B5EF4-FFF2-40B4-BE49-F238E27FC236}">
                <a16:creationId xmlns:a16="http://schemas.microsoft.com/office/drawing/2014/main" id="{D007BCF1-85B3-48B2-8096-9C041DC5B0F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A1AC38EB-7F6A-4B28-B62E-6673C5ED4FCE}"/>
              </a:ext>
            </a:extLst>
          </p:cNvPr>
          <p:cNvSpPr>
            <a:spLocks noGrp="1" noChangeArrowheads="1"/>
          </p:cNvSpPr>
          <p:nvPr>
            <p:ph type="sldNum" sz="quarter" idx="12"/>
          </p:nvPr>
        </p:nvSpPr>
        <p:spPr>
          <a:ln/>
        </p:spPr>
        <p:txBody>
          <a:bodyPr/>
          <a:lstStyle>
            <a:lvl1pPr>
              <a:defRPr/>
            </a:lvl1pPr>
          </a:lstStyle>
          <a:p>
            <a:fld id="{D34B9F85-C8F7-4145-AC9A-E7D619F932FF}" type="slidenum">
              <a:rPr lang="ja-JP" altLang="en-US"/>
              <a:pPr/>
              <a:t>‹#›</a:t>
            </a:fld>
            <a:endParaRPr lang="en-US" altLang="ja-JP"/>
          </a:p>
        </p:txBody>
      </p:sp>
    </p:spTree>
    <p:extLst>
      <p:ext uri="{BB962C8B-B14F-4D97-AF65-F5344CB8AC3E}">
        <p14:creationId xmlns:p14="http://schemas.microsoft.com/office/powerpoint/2010/main" val="4057915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A4078B35-7503-4E7D-974E-82A8D64C364D}"/>
              </a:ext>
            </a:extLst>
          </p:cNvPr>
          <p:cNvSpPr>
            <a:spLocks noGrp="1" noChangeArrowheads="1"/>
          </p:cNvSpPr>
          <p:nvPr>
            <p:ph type="dt" sz="half" idx="10"/>
          </p:nvPr>
        </p:nvSpPr>
        <p:spPr>
          <a:ln/>
        </p:spPr>
        <p:txBody>
          <a:bodyPr/>
          <a:lstStyle>
            <a:lvl1pPr>
              <a:defRPr/>
            </a:lvl1pPr>
          </a:lstStyle>
          <a:p>
            <a:pPr>
              <a:defRPr/>
            </a:pPr>
            <a:fld id="{1B60E00A-B465-41D4-83EC-249CBF0CC01E}" type="datetime1">
              <a:rPr lang="ja-JP" altLang="en-US" smtClean="0"/>
              <a:t>2024/9/16</a:t>
            </a:fld>
            <a:endParaRPr lang="en-US" altLang="ja-JP"/>
          </a:p>
        </p:txBody>
      </p:sp>
      <p:sp>
        <p:nvSpPr>
          <p:cNvPr id="3" name="Rectangle 12">
            <a:extLst>
              <a:ext uri="{FF2B5EF4-FFF2-40B4-BE49-F238E27FC236}">
                <a16:creationId xmlns:a16="http://schemas.microsoft.com/office/drawing/2014/main" id="{9C03A20F-F3AB-4D68-9C33-D9049799694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B97CB7B4-12EF-48EF-A2B9-949B612BA9D5}"/>
              </a:ext>
            </a:extLst>
          </p:cNvPr>
          <p:cNvSpPr>
            <a:spLocks noGrp="1" noChangeArrowheads="1"/>
          </p:cNvSpPr>
          <p:nvPr>
            <p:ph type="sldNum" sz="quarter" idx="12"/>
          </p:nvPr>
        </p:nvSpPr>
        <p:spPr>
          <a:ln/>
        </p:spPr>
        <p:txBody>
          <a:bodyPr/>
          <a:lstStyle>
            <a:lvl1pPr>
              <a:defRPr/>
            </a:lvl1pPr>
          </a:lstStyle>
          <a:p>
            <a:fld id="{DB260046-817B-48BE-AC77-56D55E56553C}" type="slidenum">
              <a:rPr lang="ja-JP" altLang="en-US"/>
              <a:pPr/>
              <a:t>‹#›</a:t>
            </a:fld>
            <a:endParaRPr lang="en-US" altLang="ja-JP"/>
          </a:p>
        </p:txBody>
      </p:sp>
    </p:spTree>
    <p:extLst>
      <p:ext uri="{BB962C8B-B14F-4D97-AF65-F5344CB8AC3E}">
        <p14:creationId xmlns:p14="http://schemas.microsoft.com/office/powerpoint/2010/main" val="309955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4F136439-5A5F-4761-AC27-21A8472E0E76}"/>
              </a:ext>
            </a:extLst>
          </p:cNvPr>
          <p:cNvSpPr>
            <a:spLocks noGrp="1" noChangeArrowheads="1"/>
          </p:cNvSpPr>
          <p:nvPr>
            <p:ph type="dt" sz="half" idx="10"/>
          </p:nvPr>
        </p:nvSpPr>
        <p:spPr>
          <a:ln/>
        </p:spPr>
        <p:txBody>
          <a:bodyPr/>
          <a:lstStyle>
            <a:lvl1pPr>
              <a:defRPr/>
            </a:lvl1pPr>
          </a:lstStyle>
          <a:p>
            <a:pPr>
              <a:defRPr/>
            </a:pPr>
            <a:fld id="{F8E8BAB7-DFDC-4454-BDE2-4AE99075BE73}" type="datetime1">
              <a:rPr lang="ja-JP" altLang="en-US" smtClean="0"/>
              <a:t>2024/9/16</a:t>
            </a:fld>
            <a:endParaRPr lang="en-US" altLang="ja-JP"/>
          </a:p>
        </p:txBody>
      </p:sp>
      <p:sp>
        <p:nvSpPr>
          <p:cNvPr id="6" name="Rectangle 12">
            <a:extLst>
              <a:ext uri="{FF2B5EF4-FFF2-40B4-BE49-F238E27FC236}">
                <a16:creationId xmlns:a16="http://schemas.microsoft.com/office/drawing/2014/main" id="{EE2D0EA9-7701-43C3-A8D8-6224FA7470B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38DFBE6F-3852-4682-88B9-0329C1775D91}"/>
              </a:ext>
            </a:extLst>
          </p:cNvPr>
          <p:cNvSpPr>
            <a:spLocks noGrp="1" noChangeArrowheads="1"/>
          </p:cNvSpPr>
          <p:nvPr>
            <p:ph type="sldNum" sz="quarter" idx="12"/>
          </p:nvPr>
        </p:nvSpPr>
        <p:spPr>
          <a:ln/>
        </p:spPr>
        <p:txBody>
          <a:bodyPr/>
          <a:lstStyle>
            <a:lvl1pPr>
              <a:defRPr/>
            </a:lvl1pPr>
          </a:lstStyle>
          <a:p>
            <a:fld id="{BBB55A81-732A-43B4-8F14-D41112FC6545}" type="slidenum">
              <a:rPr lang="ja-JP" altLang="en-US"/>
              <a:pPr/>
              <a:t>‹#›</a:t>
            </a:fld>
            <a:endParaRPr lang="en-US" altLang="ja-JP"/>
          </a:p>
        </p:txBody>
      </p:sp>
    </p:spTree>
    <p:extLst>
      <p:ext uri="{BB962C8B-B14F-4D97-AF65-F5344CB8AC3E}">
        <p14:creationId xmlns:p14="http://schemas.microsoft.com/office/powerpoint/2010/main" val="2624567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2353D29E-431A-4AAA-9BB4-C5DD223F4911}"/>
              </a:ext>
            </a:extLst>
          </p:cNvPr>
          <p:cNvSpPr>
            <a:spLocks noGrp="1" noChangeArrowheads="1"/>
          </p:cNvSpPr>
          <p:nvPr>
            <p:ph type="dt" sz="half" idx="10"/>
          </p:nvPr>
        </p:nvSpPr>
        <p:spPr>
          <a:ln/>
        </p:spPr>
        <p:txBody>
          <a:bodyPr/>
          <a:lstStyle>
            <a:lvl1pPr>
              <a:defRPr/>
            </a:lvl1pPr>
          </a:lstStyle>
          <a:p>
            <a:pPr>
              <a:defRPr/>
            </a:pPr>
            <a:fld id="{833E199B-6489-4A3F-9A33-2A493ED1A99C}" type="datetime1">
              <a:rPr lang="ja-JP" altLang="en-US" smtClean="0"/>
              <a:t>2024/9/16</a:t>
            </a:fld>
            <a:endParaRPr lang="en-US" altLang="ja-JP"/>
          </a:p>
        </p:txBody>
      </p:sp>
      <p:sp>
        <p:nvSpPr>
          <p:cNvPr id="6" name="Rectangle 12">
            <a:extLst>
              <a:ext uri="{FF2B5EF4-FFF2-40B4-BE49-F238E27FC236}">
                <a16:creationId xmlns:a16="http://schemas.microsoft.com/office/drawing/2014/main" id="{76480ACF-8DD6-4A9C-B7F3-66E201007E5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5AFE79FB-5A04-4EAC-AB0B-04957DD5BF74}"/>
              </a:ext>
            </a:extLst>
          </p:cNvPr>
          <p:cNvSpPr>
            <a:spLocks noGrp="1" noChangeArrowheads="1"/>
          </p:cNvSpPr>
          <p:nvPr>
            <p:ph type="sldNum" sz="quarter" idx="12"/>
          </p:nvPr>
        </p:nvSpPr>
        <p:spPr>
          <a:ln/>
        </p:spPr>
        <p:txBody>
          <a:bodyPr/>
          <a:lstStyle>
            <a:lvl1pPr>
              <a:defRPr/>
            </a:lvl1pPr>
          </a:lstStyle>
          <a:p>
            <a:fld id="{B66A881A-B610-46DC-8C07-6F713864D7EB}" type="slidenum">
              <a:rPr lang="ja-JP" altLang="en-US"/>
              <a:pPr/>
              <a:t>‹#›</a:t>
            </a:fld>
            <a:endParaRPr lang="en-US" altLang="ja-JP"/>
          </a:p>
        </p:txBody>
      </p:sp>
    </p:spTree>
    <p:extLst>
      <p:ext uri="{BB962C8B-B14F-4D97-AF65-F5344CB8AC3E}">
        <p14:creationId xmlns:p14="http://schemas.microsoft.com/office/powerpoint/2010/main" val="305448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C46ACFF-AAFC-4E8A-ABCB-B63DCC588330}"/>
              </a:ext>
            </a:extLst>
          </p:cNvPr>
          <p:cNvSpPr>
            <a:spLocks noChangeArrowheads="1"/>
          </p:cNvSpPr>
          <p:nvPr/>
        </p:nvSpPr>
        <p:spPr bwMode="ltGray">
          <a:xfrm>
            <a:off x="452438" y="1098550"/>
            <a:ext cx="474662" cy="474663"/>
          </a:xfrm>
          <a:prstGeom prst="rect">
            <a:avLst/>
          </a:prstGeom>
          <a:solidFill>
            <a:schemeClr val="accent2"/>
          </a:soli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7" name="Rectangle 3">
            <a:extLst>
              <a:ext uri="{FF2B5EF4-FFF2-40B4-BE49-F238E27FC236}">
                <a16:creationId xmlns:a16="http://schemas.microsoft.com/office/drawing/2014/main" id="{C5625859-3F00-4674-9554-AA36CE0088DE}"/>
              </a:ext>
            </a:extLst>
          </p:cNvPr>
          <p:cNvSpPr>
            <a:spLocks noChangeArrowheads="1"/>
          </p:cNvSpPr>
          <p:nvPr/>
        </p:nvSpPr>
        <p:spPr bwMode="ltGray">
          <a:xfrm>
            <a:off x="866775" y="1098550"/>
            <a:ext cx="355600" cy="474663"/>
          </a:xfrm>
          <a:prstGeom prst="rect">
            <a:avLst/>
          </a:prstGeom>
          <a:gradFill rotWithShape="0">
            <a:gsLst>
              <a:gs pos="0">
                <a:schemeClr val="accent2"/>
              </a:gs>
              <a:gs pos="100000">
                <a:schemeClr val="bg1"/>
              </a:gs>
            </a:gsLst>
            <a:lin ang="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8" name="Rectangle 4">
            <a:extLst>
              <a:ext uri="{FF2B5EF4-FFF2-40B4-BE49-F238E27FC236}">
                <a16:creationId xmlns:a16="http://schemas.microsoft.com/office/drawing/2014/main" id="{259FBFF4-5D49-40B5-B80C-3F7A7D963FB2}"/>
              </a:ext>
            </a:extLst>
          </p:cNvPr>
          <p:cNvSpPr>
            <a:spLocks noChangeArrowheads="1"/>
          </p:cNvSpPr>
          <p:nvPr/>
        </p:nvSpPr>
        <p:spPr bwMode="ltGray">
          <a:xfrm>
            <a:off x="584200" y="1520825"/>
            <a:ext cx="461963" cy="474663"/>
          </a:xfrm>
          <a:prstGeom prst="rect">
            <a:avLst/>
          </a:prstGeom>
          <a:solidFill>
            <a:schemeClr val="folHlink"/>
          </a:soli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29" name="Rectangle 5">
            <a:extLst>
              <a:ext uri="{FF2B5EF4-FFF2-40B4-BE49-F238E27FC236}">
                <a16:creationId xmlns:a16="http://schemas.microsoft.com/office/drawing/2014/main" id="{4706C806-42FF-4858-A517-08FA02F744AF}"/>
              </a:ext>
            </a:extLst>
          </p:cNvPr>
          <p:cNvSpPr>
            <a:spLocks noChangeArrowheads="1"/>
          </p:cNvSpPr>
          <p:nvPr/>
        </p:nvSpPr>
        <p:spPr bwMode="ltGray">
          <a:xfrm>
            <a:off x="989013" y="1520825"/>
            <a:ext cx="395287" cy="474663"/>
          </a:xfrm>
          <a:prstGeom prst="rect">
            <a:avLst/>
          </a:prstGeom>
          <a:gradFill rotWithShape="0">
            <a:gsLst>
              <a:gs pos="0">
                <a:schemeClr val="folHlink"/>
              </a:gs>
              <a:gs pos="100000">
                <a:schemeClr val="bg1"/>
              </a:gs>
            </a:gsLst>
            <a:lin ang="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0" name="Rectangle 6">
            <a:extLst>
              <a:ext uri="{FF2B5EF4-FFF2-40B4-BE49-F238E27FC236}">
                <a16:creationId xmlns:a16="http://schemas.microsoft.com/office/drawing/2014/main" id="{7F4D8994-1863-4160-8A03-EE64AEF4F284}"/>
              </a:ext>
            </a:extLst>
          </p:cNvPr>
          <p:cNvSpPr>
            <a:spLocks noChangeArrowheads="1"/>
          </p:cNvSpPr>
          <p:nvPr/>
        </p:nvSpPr>
        <p:spPr bwMode="ltGray">
          <a:xfrm>
            <a:off x="138113" y="1447800"/>
            <a:ext cx="606425" cy="422275"/>
          </a:xfrm>
          <a:prstGeom prst="rect">
            <a:avLst/>
          </a:prstGeom>
          <a:gradFill rotWithShape="0">
            <a:gsLst>
              <a:gs pos="0">
                <a:schemeClr val="bg1"/>
              </a:gs>
              <a:gs pos="100000">
                <a:schemeClr val="hlink"/>
              </a:gs>
            </a:gsLst>
            <a:lin ang="1890000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1" name="Rectangle 7">
            <a:extLst>
              <a:ext uri="{FF2B5EF4-FFF2-40B4-BE49-F238E27FC236}">
                <a16:creationId xmlns:a16="http://schemas.microsoft.com/office/drawing/2014/main" id="{19C09516-15E8-496F-910F-7CA0E9F681FD}"/>
              </a:ext>
            </a:extLst>
          </p:cNvPr>
          <p:cNvSpPr>
            <a:spLocks noChangeArrowheads="1"/>
          </p:cNvSpPr>
          <p:nvPr/>
        </p:nvSpPr>
        <p:spPr bwMode="gray">
          <a:xfrm>
            <a:off x="825500" y="990600"/>
            <a:ext cx="34925" cy="1052513"/>
          </a:xfrm>
          <a:prstGeom prst="rect">
            <a:avLst/>
          </a:prstGeom>
          <a:solidFill>
            <a:schemeClr val="bg2"/>
          </a:soli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2" name="Rectangle 8">
            <a:extLst>
              <a:ext uri="{FF2B5EF4-FFF2-40B4-BE49-F238E27FC236}">
                <a16:creationId xmlns:a16="http://schemas.microsoft.com/office/drawing/2014/main" id="{697970B1-48A4-490B-95BF-1438DDC7748B}"/>
              </a:ext>
            </a:extLst>
          </p:cNvPr>
          <p:cNvSpPr>
            <a:spLocks noChangeArrowheads="1"/>
          </p:cNvSpPr>
          <p:nvPr/>
        </p:nvSpPr>
        <p:spPr bwMode="gray">
          <a:xfrm>
            <a:off x="479425" y="1781175"/>
            <a:ext cx="8912225" cy="31750"/>
          </a:xfrm>
          <a:prstGeom prst="rect">
            <a:avLst/>
          </a:prstGeom>
          <a:gradFill rotWithShape="0">
            <a:gsLst>
              <a:gs pos="0">
                <a:schemeClr val="bg2"/>
              </a:gs>
              <a:gs pos="100000">
                <a:schemeClr val="bg1"/>
              </a:gs>
            </a:gsLst>
            <a:lin ang="0" scaled="1"/>
          </a:gradFill>
          <a:ln>
            <a:noFill/>
          </a:ln>
          <a:effectLst/>
        </p:spPr>
        <p:txBody>
          <a:bodyPr wrap="none" anchor="ctr"/>
          <a:lstStyle>
            <a:lvl1pPr>
              <a:defRPr sz="2400">
                <a:solidFill>
                  <a:schemeClr val="tx1"/>
                </a:solidFill>
                <a:latin typeface="Tahoma" pitchFamily="34" charset="0"/>
                <a:ea typeface="ＭＳ Ｐゴシック" pitchFamily="50" charset="-128"/>
              </a:defRPr>
            </a:lvl1pPr>
            <a:lvl2pPr marL="742950" indent="-285750">
              <a:defRPr sz="2400">
                <a:solidFill>
                  <a:schemeClr val="tx1"/>
                </a:solidFill>
                <a:latin typeface="Tahoma" pitchFamily="34" charset="0"/>
                <a:ea typeface="ＭＳ Ｐゴシック" pitchFamily="50" charset="-128"/>
              </a:defRPr>
            </a:lvl2pPr>
            <a:lvl3pPr marL="1143000" indent="-228600">
              <a:defRPr sz="2400">
                <a:solidFill>
                  <a:schemeClr val="tx1"/>
                </a:solidFill>
                <a:latin typeface="Tahoma" pitchFamily="34" charset="0"/>
                <a:ea typeface="ＭＳ Ｐゴシック" pitchFamily="50" charset="-128"/>
              </a:defRPr>
            </a:lvl3pPr>
            <a:lvl4pPr marL="1600200" indent="-228600">
              <a:defRPr sz="2400">
                <a:solidFill>
                  <a:schemeClr val="tx1"/>
                </a:solidFill>
                <a:latin typeface="Tahoma" pitchFamily="34" charset="0"/>
                <a:ea typeface="ＭＳ Ｐゴシック" pitchFamily="50" charset="-128"/>
              </a:defRPr>
            </a:lvl4pPr>
            <a:lvl5pPr marL="2057400" indent="-228600">
              <a:defRPr sz="2400">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sz="2400">
                <a:solidFill>
                  <a:schemeClr val="tx1"/>
                </a:solidFill>
                <a:latin typeface="Tahoma" pitchFamily="34" charset="0"/>
                <a:ea typeface="ＭＳ Ｐゴシック" pitchFamily="50" charset="-128"/>
              </a:defRPr>
            </a:lvl9pPr>
          </a:lstStyle>
          <a:p>
            <a:pPr algn="ctr" eaLnBrk="1" hangingPunct="1">
              <a:defRPr/>
            </a:pPr>
            <a:endParaRPr kumimoji="1" lang="ja-JP" altLang="en-US"/>
          </a:p>
        </p:txBody>
      </p:sp>
      <p:sp>
        <p:nvSpPr>
          <p:cNvPr id="1033" name="Rectangle 9">
            <a:extLst>
              <a:ext uri="{FF2B5EF4-FFF2-40B4-BE49-F238E27FC236}">
                <a16:creationId xmlns:a16="http://schemas.microsoft.com/office/drawing/2014/main" id="{D1A590E6-78CD-48BF-B63B-7B11749F7D25}"/>
              </a:ext>
            </a:extLst>
          </p:cNvPr>
          <p:cNvSpPr>
            <a:spLocks noGrp="1" noChangeArrowheads="1"/>
          </p:cNvSpPr>
          <p:nvPr>
            <p:ph type="title"/>
          </p:nvPr>
        </p:nvSpPr>
        <p:spPr bwMode="auto">
          <a:xfrm>
            <a:off x="1244600" y="617538"/>
            <a:ext cx="8445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220BC392-3F29-45E6-BB86-17B4CB6A7FC3}"/>
              </a:ext>
            </a:extLst>
          </p:cNvPr>
          <p:cNvSpPr>
            <a:spLocks noGrp="1" noChangeArrowheads="1"/>
          </p:cNvSpPr>
          <p:nvPr>
            <p:ph type="body" idx="1"/>
          </p:nvPr>
        </p:nvSpPr>
        <p:spPr bwMode="auto">
          <a:xfrm>
            <a:off x="1281113" y="2017713"/>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119819" name="Rectangle 11">
            <a:extLst>
              <a:ext uri="{FF2B5EF4-FFF2-40B4-BE49-F238E27FC236}">
                <a16:creationId xmlns:a16="http://schemas.microsoft.com/office/drawing/2014/main" id="{C8D96DF0-883F-49A4-9BA2-3DCEC564B34C}"/>
              </a:ext>
            </a:extLst>
          </p:cNvPr>
          <p:cNvSpPr>
            <a:spLocks noGrp="1" noChangeArrowheads="1"/>
          </p:cNvSpPr>
          <p:nvPr>
            <p:ph type="dt" sz="half" idx="2"/>
          </p:nvPr>
        </p:nvSpPr>
        <p:spPr bwMode="auto">
          <a:xfrm>
            <a:off x="990600" y="6324600"/>
            <a:ext cx="206375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fld id="{24B450DC-74A9-4D20-99A2-238107C82281}" type="datetime1">
              <a:rPr lang="ja-JP" altLang="en-US" smtClean="0"/>
              <a:t>2024/9/16</a:t>
            </a:fld>
            <a:endParaRPr lang="en-US" altLang="ja-JP"/>
          </a:p>
        </p:txBody>
      </p:sp>
      <p:sp>
        <p:nvSpPr>
          <p:cNvPr id="119820" name="Rectangle 12">
            <a:extLst>
              <a:ext uri="{FF2B5EF4-FFF2-40B4-BE49-F238E27FC236}">
                <a16:creationId xmlns:a16="http://schemas.microsoft.com/office/drawing/2014/main" id="{7D74BD94-6B28-4118-BDFE-FBC26F00EC26}"/>
              </a:ext>
            </a:extLst>
          </p:cNvPr>
          <p:cNvSpPr>
            <a:spLocks noGrp="1" noChangeArrowheads="1"/>
          </p:cNvSpPr>
          <p:nvPr>
            <p:ph type="ftr" sz="quarter" idx="3"/>
          </p:nvPr>
        </p:nvSpPr>
        <p:spPr bwMode="auto">
          <a:xfrm>
            <a:off x="3632200" y="6324600"/>
            <a:ext cx="31369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ltLang="ja-JP"/>
          </a:p>
        </p:txBody>
      </p:sp>
      <p:sp>
        <p:nvSpPr>
          <p:cNvPr id="119821" name="Rectangle 13">
            <a:extLst>
              <a:ext uri="{FF2B5EF4-FFF2-40B4-BE49-F238E27FC236}">
                <a16:creationId xmlns:a16="http://schemas.microsoft.com/office/drawing/2014/main" id="{7CA20095-D32C-4C92-9B4B-7FD7F27583E6}"/>
              </a:ext>
            </a:extLst>
          </p:cNvPr>
          <p:cNvSpPr>
            <a:spLocks noGrp="1" noChangeArrowheads="1"/>
          </p:cNvSpPr>
          <p:nvPr>
            <p:ph type="sldNum" sz="quarter" idx="4"/>
          </p:nvPr>
        </p:nvSpPr>
        <p:spPr bwMode="auto">
          <a:xfrm>
            <a:off x="7346950" y="6324600"/>
            <a:ext cx="206375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A06EF618-92AC-4907-A96D-7B20971A4F09}"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6946" r:id="rId1"/>
    <p:sldLayoutId id="2147486934" r:id="rId2"/>
    <p:sldLayoutId id="2147486935" r:id="rId3"/>
    <p:sldLayoutId id="2147486936" r:id="rId4"/>
    <p:sldLayoutId id="2147486937" r:id="rId5"/>
    <p:sldLayoutId id="2147486938" r:id="rId6"/>
    <p:sldLayoutId id="2147486939" r:id="rId7"/>
    <p:sldLayoutId id="2147486940" r:id="rId8"/>
    <p:sldLayoutId id="2147486941" r:id="rId9"/>
    <p:sldLayoutId id="2147486942" r:id="rId10"/>
    <p:sldLayoutId id="2147486943" r:id="rId11"/>
    <p:sldLayoutId id="2147486944" r:id="rId12"/>
    <p:sldLayoutId id="2147486945" r:id="rId13"/>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eb.pref.hyogo.lg.jp/kk11/ac08_2_000000016.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eb.pref.hyogo.lg.jp/kk11/ac08_2_000000016.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26.emf"/></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www.kobe-marathon.net/2020/assets/pdf/schema/report/economics.pdf"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soumu.go.jp/toukei_toukatsu/data/io/2015/io15_00001.html" TargetMode="External"/><Relationship Id="rId2" Type="http://schemas.openxmlformats.org/officeDocument/2006/relationships/notesSlide" Target="../notesSlides/notesSlide40.xml"/><Relationship Id="rId1" Type="http://schemas.openxmlformats.org/officeDocument/2006/relationships/slideLayout" Target="../slideLayouts/slideLayout7.xml"/><Relationship Id="rId6" Type="http://schemas.openxmlformats.org/officeDocument/2006/relationships/hyperlink" Target="https://ips-u-hyogo.jp/archives/650" TargetMode="External"/><Relationship Id="rId5" Type="http://schemas.openxmlformats.org/officeDocument/2006/relationships/hyperlink" Target="https://web.pref.hyogo.lg.jp/kk11/ac08_2_000000016.html" TargetMode="External"/><Relationship Id="rId4" Type="http://schemas.openxmlformats.org/officeDocument/2006/relationships/hyperlink" Target="https://www.e-stat.go.jp/stat-search/files?page=1&amp;layout=datalist&amp;toukei=00200603&amp;tstat=000001218140&amp;cycle=0&amp;year=20200&amp;month=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3665AC15-82AC-4243-91AE-8246E6F9898F}"/>
              </a:ext>
            </a:extLst>
          </p:cNvPr>
          <p:cNvSpPr>
            <a:spLocks noGrp="1" noChangeArrowheads="1"/>
          </p:cNvSpPr>
          <p:nvPr>
            <p:ph type="ctrTitle"/>
          </p:nvPr>
        </p:nvSpPr>
        <p:spPr>
          <a:xfrm>
            <a:off x="606426" y="1071265"/>
            <a:ext cx="9299574" cy="1143000"/>
          </a:xfrm>
          <a:noFill/>
        </p:spPr>
        <p:txBody>
          <a:bodyPr lIns="92075" tIns="46038" rIns="92075" bIns="46038"/>
          <a:lstStyle/>
          <a:p>
            <a:pPr eaLnBrk="1" hangingPunct="1"/>
            <a:r>
              <a:rPr lang="ja-JP" altLang="en-US" sz="4000" dirty="0"/>
              <a:t>産業連関分析ワークシートの見方・使い方</a:t>
            </a:r>
            <a:endParaRPr lang="ja-JP" altLang="ja-JP" sz="4000" dirty="0"/>
          </a:p>
        </p:txBody>
      </p:sp>
      <p:sp>
        <p:nvSpPr>
          <p:cNvPr id="157699" name="Rectangle 3">
            <a:extLst>
              <a:ext uri="{FF2B5EF4-FFF2-40B4-BE49-F238E27FC236}">
                <a16:creationId xmlns:a16="http://schemas.microsoft.com/office/drawing/2014/main" id="{D24E6810-BCC8-4F15-8ACE-D63F860B7B5B}"/>
              </a:ext>
            </a:extLst>
          </p:cNvPr>
          <p:cNvSpPr>
            <a:spLocks noGrp="1" noChangeArrowheads="1"/>
          </p:cNvSpPr>
          <p:nvPr>
            <p:ph type="subTitle" idx="1"/>
          </p:nvPr>
        </p:nvSpPr>
        <p:spPr>
          <a:xfrm>
            <a:off x="193675" y="3359150"/>
            <a:ext cx="8791575" cy="1993900"/>
          </a:xfrm>
        </p:spPr>
        <p:txBody>
          <a:bodyPr lIns="92075" tIns="46038" rIns="92075" bIns="46038"/>
          <a:lstStyle/>
          <a:p>
            <a:pPr eaLnBrk="1" hangingPunct="1">
              <a:defRPr/>
            </a:pPr>
            <a:r>
              <a:rPr lang="ja-JP" altLang="en-US" sz="3600" dirty="0">
                <a:latin typeface="+mn-ea"/>
              </a:rPr>
              <a:t>兵庫県　企画部統計課</a:t>
            </a:r>
            <a:endParaRPr lang="en-US" altLang="ja-JP" sz="3600" dirty="0">
              <a:latin typeface="+mn-ea"/>
            </a:endParaRPr>
          </a:p>
          <a:p>
            <a:pPr eaLnBrk="1" hangingPunct="1">
              <a:defRPr/>
            </a:pPr>
            <a:r>
              <a:rPr lang="ja-JP" altLang="en-US" sz="3600" dirty="0">
                <a:latin typeface="+mn-ea"/>
              </a:rPr>
              <a:t>兵庫県</a:t>
            </a:r>
            <a:r>
              <a:rPr lang="ja-JP" altLang="en-US" sz="3600">
                <a:latin typeface="+mn-ea"/>
              </a:rPr>
              <a:t>立大学　社会</a:t>
            </a:r>
            <a:r>
              <a:rPr lang="ja-JP" altLang="en-US" sz="3600" dirty="0">
                <a:latin typeface="+mn-ea"/>
              </a:rPr>
              <a:t>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a:t>
            </a:r>
            <a:endParaRPr lang="en-US" altLang="ja-JP" sz="3600" dirty="0">
              <a:latin typeface="+mn-ea"/>
            </a:endParaRPr>
          </a:p>
          <a:p>
            <a:pPr eaLnBrk="1" hangingPunct="1">
              <a:defRPr/>
            </a:pPr>
            <a:r>
              <a:rPr lang="ja-JP" altLang="en-US" sz="3600" dirty="0">
                <a:latin typeface="+mn-ea"/>
              </a:rPr>
              <a:t>　　芦　谷　恒　憲</a:t>
            </a:r>
          </a:p>
        </p:txBody>
      </p:sp>
      <p:graphicFrame>
        <p:nvGraphicFramePr>
          <p:cNvPr id="5124" name="Object 4">
            <a:extLst>
              <a:ext uri="{FF2B5EF4-FFF2-40B4-BE49-F238E27FC236}">
                <a16:creationId xmlns:a16="http://schemas.microsoft.com/office/drawing/2014/main" id="{600304ED-22C3-473E-8CF3-926ED6EEED66}"/>
              </a:ext>
            </a:extLst>
          </p:cNvPr>
          <p:cNvGraphicFramePr>
            <a:graphicFrameLocks noChangeAspect="1"/>
          </p:cNvGraphicFramePr>
          <p:nvPr/>
        </p:nvGraphicFramePr>
        <p:xfrm>
          <a:off x="8048625" y="5280025"/>
          <a:ext cx="1444625" cy="1365250"/>
        </p:xfrm>
        <a:graphic>
          <a:graphicData uri="http://schemas.openxmlformats.org/presentationml/2006/ole">
            <mc:AlternateContent xmlns:mc="http://schemas.openxmlformats.org/markup-compatibility/2006">
              <mc:Choice xmlns:v="urn:schemas-microsoft-com:vml" Requires="v">
                <p:oleObj name="Clip" r:id="rId3" imgW="1720901" imgH="1712671" progId="MS_ClipArt_Gallery.5">
                  <p:embed/>
                </p:oleObj>
              </mc:Choice>
              <mc:Fallback>
                <p:oleObj name="Clip" r:id="rId3" imgW="1720901" imgH="1712671" progId="MS_ClipArt_Gallery.5">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8625" y="5280025"/>
                        <a:ext cx="144462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6" name="テキスト ボックス 1">
            <a:extLst>
              <a:ext uri="{FF2B5EF4-FFF2-40B4-BE49-F238E27FC236}">
                <a16:creationId xmlns:a16="http://schemas.microsoft.com/office/drawing/2014/main" id="{BE387EF0-BBC1-4245-9108-322A7DFC9C7D}"/>
              </a:ext>
            </a:extLst>
          </p:cNvPr>
          <p:cNvSpPr txBox="1">
            <a:spLocks noChangeArrowheads="1"/>
          </p:cNvSpPr>
          <p:nvPr/>
        </p:nvSpPr>
        <p:spPr bwMode="auto">
          <a:xfrm>
            <a:off x="7676545" y="356245"/>
            <a:ext cx="1569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en-US" altLang="ja-JP" sz="2400" dirty="0">
                <a:latin typeface="ＭＳ Ｐゴシック" panose="020B0600070205080204" pitchFamily="50" charset="-128"/>
              </a:rPr>
              <a:t>2024/9/16</a:t>
            </a:r>
            <a:endParaRPr lang="ja-JP" altLang="en-US" sz="24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E8DC4C07-DF64-4F18-9E57-92B70811B1FD}"/>
              </a:ext>
            </a:extLst>
          </p:cNvPr>
          <p:cNvSpPr>
            <a:spLocks noGrp="1"/>
          </p:cNvSpPr>
          <p:nvPr>
            <p:ph type="sldNum" sz="quarter" idx="12"/>
          </p:nvPr>
        </p:nvSpPr>
        <p:spPr/>
        <p:txBody>
          <a:bodyPr/>
          <a:lstStyle/>
          <a:p>
            <a:fld id="{05CD8210-473E-4499-B41E-EE21075A214B}" type="slidenum">
              <a:rPr lang="ja-JP" altLang="en-US" smtClean="0"/>
              <a:pPr/>
              <a:t>1</a:t>
            </a:fld>
            <a:endParaRPr lang="en-US" altLang="ja-JP"/>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7698"/>
                                        </p:tgtEl>
                                        <p:attrNameLst>
                                          <p:attrName>style.visibility</p:attrName>
                                        </p:attrNameLst>
                                      </p:cBhvr>
                                      <p:to>
                                        <p:strVal val="visible"/>
                                      </p:to>
                                    </p:set>
                                    <p:animEffect transition="in" filter="wipe(left)">
                                      <p:cBhvr>
                                        <p:cTn id="7" dur="500"/>
                                        <p:tgtEl>
                                          <p:spTgt spid="15769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7699"/>
                                        </p:tgtEl>
                                        <p:attrNameLst>
                                          <p:attrName>style.visibility</p:attrName>
                                        </p:attrNameLst>
                                      </p:cBhvr>
                                      <p:to>
                                        <p:strVal val="visible"/>
                                      </p:to>
                                    </p:set>
                                    <p:animEffect transition="in" filter="wipe(left)">
                                      <p:cBhvr>
                                        <p:cTn id="11" dur="5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autoUpdateAnimBg="0"/>
      <p:bldP spid="15769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0CA83268-9FBB-457A-9C01-0D59C5AA06F3}"/>
              </a:ext>
            </a:extLst>
          </p:cNvPr>
          <p:cNvSpPr>
            <a:spLocks noGrp="1" noChangeArrowheads="1"/>
          </p:cNvSpPr>
          <p:nvPr>
            <p:ph type="title"/>
          </p:nvPr>
        </p:nvSpPr>
        <p:spPr/>
        <p:txBody>
          <a:bodyPr/>
          <a:lstStyle/>
          <a:p>
            <a:pPr eaLnBrk="1" hangingPunct="1">
              <a:defRPr/>
            </a:pPr>
            <a:r>
              <a:rPr lang="ja-JP" altLang="en-US" sz="4000" dirty="0">
                <a:latin typeface="+mn-ea"/>
                <a:ea typeface="+mn-ea"/>
              </a:rPr>
              <a:t>２ 経済波及効果推計の概要</a:t>
            </a:r>
            <a:br>
              <a:rPr lang="en-US" altLang="ja-JP" sz="4000" dirty="0">
                <a:latin typeface="+mn-ea"/>
                <a:ea typeface="+mn-ea"/>
              </a:rPr>
            </a:br>
            <a:r>
              <a:rPr lang="ja-JP" altLang="en-US" sz="4000" dirty="0">
                <a:latin typeface="+mn-ea"/>
                <a:ea typeface="+mn-ea"/>
              </a:rPr>
              <a:t>　　</a:t>
            </a:r>
            <a:r>
              <a:rPr lang="ja-JP" altLang="ja-JP" sz="3600" dirty="0">
                <a:latin typeface="+mn-ea"/>
                <a:ea typeface="+mn-ea"/>
              </a:rPr>
              <a:t>経済効果推計の対象</a:t>
            </a:r>
          </a:p>
        </p:txBody>
      </p:sp>
      <p:sp>
        <p:nvSpPr>
          <p:cNvPr id="18436" name="Rectangle 3">
            <a:extLst>
              <a:ext uri="{FF2B5EF4-FFF2-40B4-BE49-F238E27FC236}">
                <a16:creationId xmlns:a16="http://schemas.microsoft.com/office/drawing/2014/main" id="{D09F38D7-FF05-41B9-AB45-B7F759ACB07C}"/>
              </a:ext>
            </a:extLst>
          </p:cNvPr>
          <p:cNvSpPr>
            <a:spLocks noGrp="1" noChangeArrowheads="1"/>
          </p:cNvSpPr>
          <p:nvPr>
            <p:ph type="body" idx="1"/>
          </p:nvPr>
        </p:nvSpPr>
        <p:spPr>
          <a:xfrm>
            <a:off x="776288" y="2017713"/>
            <a:ext cx="8559800" cy="4114800"/>
          </a:xfrm>
        </p:spPr>
        <p:txBody>
          <a:bodyPr/>
          <a:lstStyle/>
          <a:p>
            <a:pPr eaLnBrk="1" hangingPunct="1">
              <a:buFont typeface="Wingdings" panose="05000000000000000000" pitchFamily="2" charset="2"/>
              <a:buNone/>
            </a:pPr>
            <a:r>
              <a:rPr lang="ja-JP" altLang="ja-JP" sz="3600">
                <a:latin typeface="ＭＳ Ｐゴシック" panose="020B0600070205080204" pitchFamily="50" charset="-128"/>
              </a:rPr>
              <a:t>１</a:t>
            </a:r>
            <a:r>
              <a:rPr lang="ja-JP" altLang="en-US" sz="3600">
                <a:latin typeface="ＭＳ Ｐゴシック" panose="020B0600070205080204" pitchFamily="50" charset="-128"/>
              </a:rPr>
              <a:t> </a:t>
            </a:r>
            <a:r>
              <a:rPr lang="ja-JP" altLang="ja-JP" sz="3600">
                <a:latin typeface="ＭＳ Ｐゴシック" panose="020B0600070205080204" pitchFamily="50" charset="-128"/>
              </a:rPr>
              <a:t>生産誘発額（相対的経済効果比較）</a:t>
            </a:r>
          </a:p>
          <a:p>
            <a:pPr eaLnBrk="1" hangingPunct="1">
              <a:buFont typeface="Wingdings" panose="05000000000000000000" pitchFamily="2" charset="2"/>
              <a:buNone/>
            </a:pPr>
            <a:r>
              <a:rPr lang="ja-JP" altLang="ja-JP" sz="3600">
                <a:latin typeface="ＭＳ Ｐゴシック" panose="020B0600070205080204" pitchFamily="50" charset="-128"/>
              </a:rPr>
              <a:t>２</a:t>
            </a:r>
            <a:r>
              <a:rPr lang="en-US" altLang="ja-JP" sz="3600">
                <a:latin typeface="ＭＳ Ｐゴシック" panose="020B0600070205080204" pitchFamily="50" charset="-128"/>
              </a:rPr>
              <a:t> </a:t>
            </a:r>
            <a:r>
              <a:rPr lang="ja-JP" altLang="ja-JP" sz="3600">
                <a:latin typeface="ＭＳ Ｐゴシック" panose="020B0600070205080204" pitchFamily="50" charset="-128"/>
              </a:rPr>
              <a:t>付加価値誘発額（対GDP比較）</a:t>
            </a:r>
          </a:p>
          <a:p>
            <a:pPr eaLnBrk="1" hangingPunct="1">
              <a:buFont typeface="Wingdings" panose="05000000000000000000" pitchFamily="2" charset="2"/>
              <a:buNone/>
            </a:pPr>
            <a:r>
              <a:rPr lang="ja-JP" altLang="ja-JP" sz="3600">
                <a:latin typeface="ＭＳ Ｐゴシック" panose="020B0600070205080204" pitchFamily="50" charset="-128"/>
              </a:rPr>
              <a:t>３</a:t>
            </a:r>
            <a:r>
              <a:rPr lang="en-US" altLang="ja-JP" sz="3600">
                <a:latin typeface="ＭＳ Ｐゴシック" panose="020B0600070205080204" pitchFamily="50" charset="-128"/>
              </a:rPr>
              <a:t> </a:t>
            </a:r>
            <a:r>
              <a:rPr lang="ja-JP" altLang="ja-JP" sz="3600">
                <a:latin typeface="ＭＳ Ｐゴシック" panose="020B0600070205080204" pitchFamily="50" charset="-128"/>
              </a:rPr>
              <a:t>雇用誘発数（雇用効果比較）　</a:t>
            </a:r>
          </a:p>
        </p:txBody>
      </p:sp>
      <p:pic>
        <p:nvPicPr>
          <p:cNvPr id="18437" name="Picture 5">
            <a:extLst>
              <a:ext uri="{FF2B5EF4-FFF2-40B4-BE49-F238E27FC236}">
                <a16:creationId xmlns:a16="http://schemas.microsoft.com/office/drawing/2014/main" id="{48A61064-6B70-4BD9-9AE1-BD2DD78924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7013" y="4076700"/>
            <a:ext cx="6076950"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D3B35D59-E36C-48A3-8BEB-A116A3932765}"/>
              </a:ext>
            </a:extLst>
          </p:cNvPr>
          <p:cNvSpPr>
            <a:spLocks noGrp="1"/>
          </p:cNvSpPr>
          <p:nvPr>
            <p:ph type="sldNum" sz="quarter" idx="12"/>
          </p:nvPr>
        </p:nvSpPr>
        <p:spPr/>
        <p:txBody>
          <a:bodyPr/>
          <a:lstStyle/>
          <a:p>
            <a:fld id="{E06421CE-CAD4-4ABA-99B6-8C8FFED57DB3}" type="slidenum">
              <a:rPr lang="ja-JP" altLang="en-US"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B5F3B5A-A247-48AB-8A86-CDE6E7357941}"/>
              </a:ext>
            </a:extLst>
          </p:cNvPr>
          <p:cNvSpPr>
            <a:spLocks noGrp="1" noChangeArrowheads="1"/>
          </p:cNvSpPr>
          <p:nvPr>
            <p:ph type="title"/>
          </p:nvPr>
        </p:nvSpPr>
        <p:spPr>
          <a:xfrm>
            <a:off x="704528" y="214314"/>
            <a:ext cx="8620447" cy="1462087"/>
          </a:xfrm>
        </p:spPr>
        <p:txBody>
          <a:bodyPr/>
          <a:lstStyle/>
          <a:p>
            <a:pPr eaLnBrk="1" hangingPunct="1">
              <a:defRPr/>
            </a:pPr>
            <a:r>
              <a:rPr lang="ja-JP" altLang="en-US" sz="4000" dirty="0">
                <a:solidFill>
                  <a:srgbClr val="002060"/>
                </a:solidFill>
                <a:latin typeface="ＭＳ Ｐゴシック" panose="020B0600070205080204" pitchFamily="50" charset="-128"/>
              </a:rPr>
              <a:t>産業連関分析のワークシートの利用法</a:t>
            </a:r>
          </a:p>
        </p:txBody>
      </p:sp>
      <p:sp>
        <p:nvSpPr>
          <p:cNvPr id="9219" name="Rectangle 3">
            <a:extLst>
              <a:ext uri="{FF2B5EF4-FFF2-40B4-BE49-F238E27FC236}">
                <a16:creationId xmlns:a16="http://schemas.microsoft.com/office/drawing/2014/main" id="{EC043758-18B0-412B-9A95-5D3F1663A610}"/>
              </a:ext>
            </a:extLst>
          </p:cNvPr>
          <p:cNvSpPr>
            <a:spLocks noGrp="1" noChangeArrowheads="1"/>
          </p:cNvSpPr>
          <p:nvPr>
            <p:ph type="body" idx="1"/>
          </p:nvPr>
        </p:nvSpPr>
        <p:spPr>
          <a:xfrm>
            <a:off x="560388" y="1916114"/>
            <a:ext cx="8964612" cy="379888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・産出額増加額である直接効果を推計する</a:t>
            </a:r>
          </a:p>
          <a:p>
            <a:pPr eaLnBrk="1" hangingPunct="1">
              <a:buFont typeface="Wingdings" panose="05000000000000000000" pitchFamily="2" charset="2"/>
              <a:buNone/>
            </a:pPr>
            <a:r>
              <a:rPr lang="ja-JP" altLang="en-US" dirty="0">
                <a:latin typeface="ＭＳ Ｐゴシック" panose="020B0600070205080204" pitchFamily="50" charset="-128"/>
              </a:rPr>
              <a:t>・投入分析シートにより、最終需要額を産業連関表部門に配分する</a:t>
            </a:r>
          </a:p>
          <a:p>
            <a:pPr eaLnBrk="1" hangingPunct="1">
              <a:buFont typeface="Wingdings" panose="05000000000000000000" pitchFamily="2" charset="2"/>
              <a:buNone/>
            </a:pPr>
            <a:r>
              <a:rPr lang="ja-JP" altLang="en-US" dirty="0">
                <a:latin typeface="ＭＳ Ｐゴシック" panose="020B0600070205080204" pitchFamily="50" charset="-128"/>
              </a:rPr>
              <a:t>・ワークシートにより、第</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次間接波及効果（原材料からの波及）、第</a:t>
            </a:r>
            <a:r>
              <a:rPr lang="en-US" altLang="ja-JP" dirty="0">
                <a:latin typeface="ＭＳ Ｐゴシック" panose="020B0600070205080204" pitchFamily="50" charset="-128"/>
              </a:rPr>
              <a:t>2</a:t>
            </a:r>
            <a:r>
              <a:rPr lang="ja-JP" altLang="en-US" dirty="0">
                <a:latin typeface="ＭＳ Ｐゴシック" panose="020B0600070205080204" pitchFamily="50" charset="-128"/>
              </a:rPr>
              <a:t>次間接波及効果（所得・消費からの波及）を推計する</a:t>
            </a:r>
          </a:p>
          <a:p>
            <a:pPr eaLnBrk="1" hangingPunct="1">
              <a:buFont typeface="Wingdings" panose="05000000000000000000" pitchFamily="2" charset="2"/>
              <a:buNone/>
            </a:pPr>
            <a:r>
              <a:rPr lang="ja-JP" altLang="en-US" dirty="0">
                <a:latin typeface="ＭＳ Ｐゴシック" panose="020B0600070205080204" pitchFamily="50" charset="-128"/>
              </a:rPr>
              <a:t>・経済波及効果（生産誘発額）のほか付加価値誘発額、就業者誘発数、雇用者誘発数を部門毎に推計し集計する</a:t>
            </a:r>
          </a:p>
          <a:p>
            <a:pPr eaLnBrk="1" hangingPunct="1">
              <a:buFont typeface="Wingdings" panose="05000000000000000000" pitchFamily="2" charset="2"/>
              <a:buNone/>
            </a:pPr>
            <a:endParaRPr lang="ja-JP" altLang="en-US" sz="3600" dirty="0">
              <a:latin typeface="ＭＳ Ｐゴシック" panose="020B0600070205080204" pitchFamily="50" charset="-128"/>
            </a:endParaRPr>
          </a:p>
          <a:p>
            <a:pPr eaLnBrk="1" hangingPunct="1">
              <a:buFont typeface="Wingdings" panose="05000000000000000000" pitchFamily="2" charset="2"/>
              <a:buNone/>
            </a:pPr>
            <a:endParaRPr lang="ja-JP" altLang="en-US"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7816967A-921C-4972-98B8-F629EA2AC86F}"/>
              </a:ext>
            </a:extLst>
          </p:cNvPr>
          <p:cNvSpPr>
            <a:spLocks noGrp="1"/>
          </p:cNvSpPr>
          <p:nvPr>
            <p:ph type="sldNum" sz="quarter" idx="12"/>
          </p:nvPr>
        </p:nvSpPr>
        <p:spPr/>
        <p:txBody>
          <a:bodyPr/>
          <a:lstStyle/>
          <a:p>
            <a:pPr>
              <a:defRPr/>
            </a:pPr>
            <a:fld id="{A7527CAF-0236-4900-B35F-275F0EA8D81F}" type="slidenum">
              <a:rPr lang="ja-JP" altLang="en-US" smtClean="0"/>
              <a:pPr>
                <a:defRPr/>
              </a:pPr>
              <a:t>11</a:t>
            </a:fld>
            <a:endParaRPr lang="en-US" altLang="ja-JP"/>
          </a:p>
        </p:txBody>
      </p:sp>
    </p:spTree>
    <p:extLst>
      <p:ext uri="{BB962C8B-B14F-4D97-AF65-F5344CB8AC3E}">
        <p14:creationId xmlns:p14="http://schemas.microsoft.com/office/powerpoint/2010/main" val="298151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6A2ED93E-1616-43AC-AEB2-B12361F494D9}"/>
              </a:ext>
            </a:extLst>
          </p:cNvPr>
          <p:cNvSpPr>
            <a:spLocks noGrp="1" noChangeArrowheads="1"/>
          </p:cNvSpPr>
          <p:nvPr>
            <p:ph type="title"/>
          </p:nvPr>
        </p:nvSpPr>
        <p:spPr/>
        <p:txBody>
          <a:bodyPr/>
          <a:lstStyle/>
          <a:p>
            <a:pPr eaLnBrk="1" hangingPunct="1">
              <a:defRPr/>
            </a:pPr>
            <a:r>
              <a:rPr lang="ja-JP" altLang="ja-JP" sz="4000" dirty="0">
                <a:latin typeface="+mn-ea"/>
                <a:ea typeface="+mn-ea"/>
              </a:rPr>
              <a:t>産業連関分析の手順</a:t>
            </a:r>
            <a:br>
              <a:rPr lang="en-US" altLang="ja-JP" sz="4000" dirty="0">
                <a:latin typeface="+mn-ea"/>
                <a:ea typeface="+mn-ea"/>
              </a:rPr>
            </a:br>
            <a:r>
              <a:rPr lang="en-US" altLang="ja-JP" sz="3600" dirty="0">
                <a:latin typeface="+mn-ea"/>
                <a:ea typeface="+mn-ea"/>
              </a:rPr>
              <a:t>2015</a:t>
            </a:r>
            <a:r>
              <a:rPr lang="ja-JP" altLang="en-US" sz="3600" dirty="0">
                <a:latin typeface="+mn-ea"/>
                <a:ea typeface="+mn-ea"/>
              </a:rPr>
              <a:t>年兵庫県表係数で推計例</a:t>
            </a:r>
            <a:endParaRPr lang="ja-JP" altLang="ja-JP" sz="3600" dirty="0">
              <a:latin typeface="+mn-ea"/>
              <a:ea typeface="+mn-ea"/>
            </a:endParaRPr>
          </a:p>
        </p:txBody>
      </p:sp>
      <p:sp>
        <p:nvSpPr>
          <p:cNvPr id="19459" name="Rectangle 3">
            <a:extLst>
              <a:ext uri="{FF2B5EF4-FFF2-40B4-BE49-F238E27FC236}">
                <a16:creationId xmlns:a16="http://schemas.microsoft.com/office/drawing/2014/main" id="{4B6F490F-8676-4336-AD8F-9FF566C21ED9}"/>
              </a:ext>
            </a:extLst>
          </p:cNvPr>
          <p:cNvSpPr>
            <a:spLocks noGrp="1" noChangeArrowheads="1"/>
          </p:cNvSpPr>
          <p:nvPr>
            <p:ph type="body" idx="1"/>
          </p:nvPr>
        </p:nvSpPr>
        <p:spPr>
          <a:xfrm>
            <a:off x="798513" y="1749425"/>
            <a:ext cx="8704262" cy="4291013"/>
          </a:xfrm>
        </p:spPr>
        <p:txBody>
          <a:bodyPr/>
          <a:lstStyle/>
          <a:p>
            <a:pPr eaLnBrk="1" hangingPunct="1">
              <a:buFont typeface="Wingdings" panose="05000000000000000000" pitchFamily="2" charset="2"/>
              <a:buNone/>
            </a:pPr>
            <a:r>
              <a:rPr lang="ja-JP" altLang="ja-JP" sz="3600">
                <a:latin typeface="ＭＳ Ｐゴシック" panose="020B0600070205080204" pitchFamily="50" charset="-128"/>
              </a:rPr>
              <a:t>１</a:t>
            </a:r>
            <a:r>
              <a:rPr lang="en-US" altLang="ja-JP" sz="3600">
                <a:latin typeface="ＭＳ Ｐゴシック" panose="020B0600070205080204" pitchFamily="50" charset="-128"/>
              </a:rPr>
              <a:t> </a:t>
            </a:r>
            <a:r>
              <a:rPr lang="ja-JP" altLang="ja-JP" sz="3600">
                <a:latin typeface="ＭＳ Ｐゴシック" panose="020B0600070205080204" pitchFamily="50" charset="-128"/>
              </a:rPr>
              <a:t>最終需要額の仮定</a:t>
            </a:r>
          </a:p>
          <a:p>
            <a:pPr eaLnBrk="1" hangingPunct="1">
              <a:buFont typeface="Wingdings" panose="05000000000000000000" pitchFamily="2" charset="2"/>
              <a:buNone/>
            </a:pPr>
            <a:r>
              <a:rPr lang="ja-JP" altLang="ja-JP" sz="3600">
                <a:latin typeface="ＭＳ Ｐゴシック" panose="020B0600070205080204" pitchFamily="50" charset="-128"/>
              </a:rPr>
              <a:t>２</a:t>
            </a:r>
            <a:r>
              <a:rPr lang="en-US" altLang="ja-JP" sz="3600">
                <a:latin typeface="ＭＳ Ｐゴシック" panose="020B0600070205080204" pitchFamily="50" charset="-128"/>
              </a:rPr>
              <a:t> </a:t>
            </a:r>
            <a:r>
              <a:rPr lang="ja-JP" altLang="ja-JP" sz="3600">
                <a:latin typeface="ＭＳ Ｐゴシック" panose="020B0600070205080204" pitchFamily="50" charset="-128"/>
              </a:rPr>
              <a:t>直接効果・第１次間接効果の推計</a:t>
            </a:r>
            <a:endParaRPr lang="en-US" altLang="ja-JP" sz="3600">
              <a:latin typeface="ＭＳ Ｐゴシック" panose="020B0600070205080204" pitchFamily="50" charset="-128"/>
            </a:endParaRPr>
          </a:p>
          <a:p>
            <a:pPr eaLnBrk="1" hangingPunct="1">
              <a:buFont typeface="Wingdings" panose="05000000000000000000" pitchFamily="2" charset="2"/>
              <a:buNone/>
            </a:pPr>
            <a:r>
              <a:rPr lang="ja-JP" altLang="ja-JP" sz="3600">
                <a:latin typeface="ＭＳ Ｐゴシック" panose="020B0600070205080204" pitchFamily="50" charset="-128"/>
              </a:rPr>
              <a:t>　→原材料からの波及</a:t>
            </a:r>
          </a:p>
          <a:p>
            <a:pPr eaLnBrk="1" hangingPunct="1">
              <a:buFont typeface="Wingdings" panose="05000000000000000000" pitchFamily="2" charset="2"/>
              <a:buNone/>
            </a:pPr>
            <a:r>
              <a:rPr lang="ja-JP" altLang="ja-JP" sz="3600">
                <a:latin typeface="ＭＳ Ｐゴシック" panose="020B0600070205080204" pitchFamily="50" charset="-128"/>
              </a:rPr>
              <a:t>３</a:t>
            </a:r>
            <a:r>
              <a:rPr lang="en-US" altLang="ja-JP" sz="3600">
                <a:latin typeface="ＭＳ Ｐゴシック" panose="020B0600070205080204" pitchFamily="50" charset="-128"/>
              </a:rPr>
              <a:t> </a:t>
            </a:r>
            <a:r>
              <a:rPr lang="ja-JP" altLang="ja-JP" sz="3600">
                <a:latin typeface="ＭＳ Ｐゴシック" panose="020B0600070205080204" pitchFamily="50" charset="-128"/>
              </a:rPr>
              <a:t>第２次間接効果の推計</a:t>
            </a:r>
            <a:endParaRPr lang="en-US" altLang="ja-JP" sz="3600">
              <a:latin typeface="ＭＳ Ｐゴシック" panose="020B0600070205080204" pitchFamily="50" charset="-128"/>
            </a:endParaRPr>
          </a:p>
          <a:p>
            <a:pPr eaLnBrk="1" hangingPunct="1">
              <a:buFont typeface="Wingdings" panose="05000000000000000000" pitchFamily="2" charset="2"/>
              <a:buNone/>
            </a:pPr>
            <a:r>
              <a:rPr lang="ja-JP" altLang="en-US" sz="3600">
                <a:latin typeface="ＭＳ Ｐゴシック" panose="020B0600070205080204" pitchFamily="50" charset="-128"/>
              </a:rPr>
              <a:t>　</a:t>
            </a:r>
            <a:r>
              <a:rPr lang="en-US" altLang="ja-JP" sz="3600">
                <a:latin typeface="ＭＳ Ｐゴシック" panose="020B0600070205080204" pitchFamily="50" charset="-128"/>
              </a:rPr>
              <a:t>→</a:t>
            </a:r>
            <a:r>
              <a:rPr lang="ja-JP" altLang="en-US" sz="3600">
                <a:latin typeface="ＭＳ Ｐゴシック" panose="020B0600070205080204" pitchFamily="50" charset="-128"/>
              </a:rPr>
              <a:t>消費からの波及</a:t>
            </a:r>
          </a:p>
          <a:p>
            <a:pPr eaLnBrk="1" hangingPunct="1">
              <a:buFont typeface="Wingdings" panose="05000000000000000000" pitchFamily="2" charset="2"/>
              <a:buNone/>
            </a:pPr>
            <a:r>
              <a:rPr lang="ja-JP" altLang="ja-JP" sz="3600">
                <a:latin typeface="ＭＳ Ｐゴシック" panose="020B0600070205080204" pitchFamily="50" charset="-128"/>
              </a:rPr>
              <a:t>４</a:t>
            </a:r>
            <a:r>
              <a:rPr lang="en-US" altLang="ja-JP" sz="3600">
                <a:latin typeface="ＭＳ Ｐゴシック" panose="020B0600070205080204" pitchFamily="50" charset="-128"/>
              </a:rPr>
              <a:t> </a:t>
            </a:r>
            <a:r>
              <a:rPr lang="ja-JP" altLang="ja-JP" sz="3600">
                <a:latin typeface="ＭＳ Ｐゴシック" panose="020B0600070205080204" pitchFamily="50" charset="-128"/>
              </a:rPr>
              <a:t>経済効果のまとめ</a:t>
            </a:r>
            <a:endParaRPr lang="en-US" altLang="ja-JP" sz="3600">
              <a:latin typeface="ＭＳ Ｐゴシック" panose="020B0600070205080204" pitchFamily="50" charset="-128"/>
            </a:endParaRPr>
          </a:p>
          <a:p>
            <a:pPr eaLnBrk="1" hangingPunct="1">
              <a:buFont typeface="Wingdings" panose="05000000000000000000" pitchFamily="2" charset="2"/>
              <a:buNone/>
            </a:pPr>
            <a:r>
              <a:rPr lang="ja-JP" altLang="en-US">
                <a:latin typeface="ＭＳ Ｐゴシック" panose="020B0600070205080204" pitchFamily="50" charset="-128"/>
              </a:rPr>
              <a:t>（直接効果</a:t>
            </a:r>
            <a:r>
              <a:rPr lang="en-US" altLang="ja-JP">
                <a:latin typeface="ＭＳ Ｐゴシック" panose="020B0600070205080204" pitchFamily="50" charset="-128"/>
              </a:rPr>
              <a:t>+</a:t>
            </a:r>
            <a:r>
              <a:rPr lang="ja-JP" altLang="en-US">
                <a:latin typeface="ＭＳ Ｐゴシック" panose="020B0600070205080204" pitchFamily="50" charset="-128"/>
              </a:rPr>
              <a:t>第</a:t>
            </a:r>
            <a:r>
              <a:rPr lang="en-US" altLang="ja-JP">
                <a:latin typeface="ＭＳ Ｐゴシック" panose="020B0600070205080204" pitchFamily="50" charset="-128"/>
              </a:rPr>
              <a:t>1</a:t>
            </a:r>
            <a:r>
              <a:rPr lang="ja-JP" altLang="en-US">
                <a:latin typeface="ＭＳ Ｐゴシック" panose="020B0600070205080204" pitchFamily="50" charset="-128"/>
              </a:rPr>
              <a:t>次間接効果</a:t>
            </a:r>
            <a:r>
              <a:rPr lang="en-US" altLang="ja-JP">
                <a:latin typeface="ＭＳ Ｐゴシック" panose="020B0600070205080204" pitchFamily="50" charset="-128"/>
              </a:rPr>
              <a:t>+</a:t>
            </a:r>
            <a:r>
              <a:rPr lang="ja-JP" altLang="en-US">
                <a:latin typeface="ＭＳ Ｐゴシック" panose="020B0600070205080204" pitchFamily="50" charset="-128"/>
              </a:rPr>
              <a:t>第</a:t>
            </a:r>
            <a:r>
              <a:rPr lang="en-US" altLang="ja-JP">
                <a:latin typeface="ＭＳ Ｐゴシック" panose="020B0600070205080204" pitchFamily="50" charset="-128"/>
              </a:rPr>
              <a:t>2</a:t>
            </a:r>
            <a:r>
              <a:rPr lang="ja-JP" altLang="en-US">
                <a:latin typeface="ＭＳ Ｐゴシック" panose="020B0600070205080204" pitchFamily="50" charset="-128"/>
              </a:rPr>
              <a:t>次間接効果）</a:t>
            </a:r>
            <a:endParaRPr lang="ja-JP" altLang="ja-JP">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19B3A85E-9B76-44EB-B787-685C88234202}"/>
              </a:ext>
            </a:extLst>
          </p:cNvPr>
          <p:cNvSpPr>
            <a:spLocks noGrp="1"/>
          </p:cNvSpPr>
          <p:nvPr>
            <p:ph type="sldNum" sz="quarter" idx="12"/>
          </p:nvPr>
        </p:nvSpPr>
        <p:spPr/>
        <p:txBody>
          <a:bodyPr/>
          <a:lstStyle/>
          <a:p>
            <a:fld id="{E06421CE-CAD4-4ABA-99B6-8C8FFED57DB3}" type="slidenum">
              <a:rPr lang="ja-JP" altLang="en-US" smtClean="0"/>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07F4EF3-518E-4CBC-B2F9-497F2153F246}"/>
              </a:ext>
            </a:extLst>
          </p:cNvPr>
          <p:cNvSpPr>
            <a:spLocks noGrp="1" noChangeArrowheads="1"/>
          </p:cNvSpPr>
          <p:nvPr>
            <p:ph type="title"/>
          </p:nvPr>
        </p:nvSpPr>
        <p:spPr>
          <a:xfrm>
            <a:off x="1057275" y="-74613"/>
            <a:ext cx="8259763" cy="1462088"/>
          </a:xfrm>
        </p:spPr>
        <p:txBody>
          <a:bodyPr/>
          <a:lstStyle/>
          <a:p>
            <a:pPr eaLnBrk="1" hangingPunct="1">
              <a:defRPr/>
            </a:pPr>
            <a:r>
              <a:rPr lang="ja-JP" altLang="en-US" sz="4000" dirty="0">
                <a:solidFill>
                  <a:srgbClr val="002060"/>
                </a:solidFill>
                <a:latin typeface="+mn-ea"/>
              </a:rPr>
              <a:t>産業連関分析</a:t>
            </a:r>
            <a:r>
              <a:rPr lang="en-US" altLang="ja-JP" sz="4000" dirty="0">
                <a:solidFill>
                  <a:srgbClr val="002060"/>
                </a:solidFill>
                <a:latin typeface="+mn-ea"/>
              </a:rPr>
              <a:t>1</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br>
              <a:rPr lang="en-US" altLang="ja-JP" sz="4000" dirty="0">
                <a:solidFill>
                  <a:srgbClr val="002060"/>
                </a:solidFill>
                <a:latin typeface="+mn-ea"/>
              </a:rPr>
            </a:br>
            <a:r>
              <a:rPr lang="ja-JP" altLang="en-US" sz="4000" dirty="0">
                <a:solidFill>
                  <a:srgbClr val="002060"/>
                </a:solidFill>
                <a:latin typeface="+mn-ea"/>
              </a:rPr>
              <a:t>　</a:t>
            </a:r>
            <a:r>
              <a:rPr lang="ja-JP" altLang="en-US" sz="3200" dirty="0">
                <a:solidFill>
                  <a:srgbClr val="002060"/>
                </a:solidFill>
                <a:latin typeface="+mn-ea"/>
              </a:rPr>
              <a:t>最終需要額</a:t>
            </a:r>
            <a:r>
              <a:rPr lang="en-US" altLang="ja-JP" sz="3200" dirty="0">
                <a:solidFill>
                  <a:srgbClr val="002060"/>
                </a:solidFill>
                <a:latin typeface="+mn-ea"/>
              </a:rPr>
              <a:t>(</a:t>
            </a:r>
            <a:r>
              <a:rPr lang="ja-JP" altLang="en-US" sz="3200" dirty="0">
                <a:solidFill>
                  <a:srgbClr val="002060"/>
                </a:solidFill>
                <a:latin typeface="+mn-ea"/>
              </a:rPr>
              <a:t>直接効果</a:t>
            </a:r>
            <a:r>
              <a:rPr lang="en-US" altLang="ja-JP" sz="3200" dirty="0">
                <a:solidFill>
                  <a:srgbClr val="002060"/>
                </a:solidFill>
                <a:latin typeface="+mn-ea"/>
              </a:rPr>
              <a:t>)</a:t>
            </a:r>
            <a:r>
              <a:rPr lang="ja-JP" altLang="en-US" sz="3200" dirty="0">
                <a:solidFill>
                  <a:srgbClr val="002060"/>
                </a:solidFill>
                <a:latin typeface="+mn-ea"/>
              </a:rPr>
              <a:t>の推計　</a:t>
            </a:r>
            <a:endParaRPr lang="ja-JP" altLang="en-US" sz="3200" dirty="0">
              <a:solidFill>
                <a:srgbClr val="002060"/>
              </a:solidFill>
              <a:latin typeface="ＭＳ Ｐゴシック" panose="020B0600070205080204" pitchFamily="50" charset="-128"/>
            </a:endParaRPr>
          </a:p>
        </p:txBody>
      </p:sp>
      <p:sp>
        <p:nvSpPr>
          <p:cNvPr id="21507" name="Rectangle 3">
            <a:extLst>
              <a:ext uri="{FF2B5EF4-FFF2-40B4-BE49-F238E27FC236}">
                <a16:creationId xmlns:a16="http://schemas.microsoft.com/office/drawing/2014/main" id="{C9FE9645-9E5B-427E-BEF4-CB3E8F941C51}"/>
              </a:ext>
            </a:extLst>
          </p:cNvPr>
          <p:cNvSpPr>
            <a:spLocks noGrp="1" noChangeArrowheads="1"/>
          </p:cNvSpPr>
          <p:nvPr>
            <p:ph type="body" idx="1"/>
          </p:nvPr>
        </p:nvSpPr>
        <p:spPr>
          <a:xfrm>
            <a:off x="704849" y="1379287"/>
            <a:ext cx="8964613" cy="3798888"/>
          </a:xfrm>
        </p:spPr>
        <p:txBody>
          <a:bodyPr/>
          <a:lstStyle/>
          <a:p>
            <a:pPr eaLnBrk="1" hangingPunct="1">
              <a:buFont typeface="Wingdings" panose="05000000000000000000" pitchFamily="2" charset="2"/>
              <a:buNone/>
            </a:pPr>
            <a:r>
              <a:rPr lang="ja-JP" altLang="en-US" sz="3600" dirty="0"/>
              <a:t>各部門原材料額＝最終需要額</a:t>
            </a:r>
            <a:r>
              <a:rPr lang="en-US" altLang="ja-JP" sz="3600" dirty="0"/>
              <a:t>×</a:t>
            </a:r>
            <a:r>
              <a:rPr lang="ja-JP" altLang="en-US" sz="3600" dirty="0"/>
              <a:t>投入係数　</a:t>
            </a:r>
            <a:endParaRPr lang="ja-JP" altLang="en-US" sz="3600" dirty="0">
              <a:latin typeface="ＭＳ Ｐゴシック" panose="020B0600070205080204" pitchFamily="50" charset="-128"/>
            </a:endParaRPr>
          </a:p>
        </p:txBody>
      </p:sp>
      <p:pic>
        <p:nvPicPr>
          <p:cNvPr id="21508" name="Picture 5">
            <a:extLst>
              <a:ext uri="{FF2B5EF4-FFF2-40B4-BE49-F238E27FC236}">
                <a16:creationId xmlns:a16="http://schemas.microsoft.com/office/drawing/2014/main" id="{D2F194E6-2652-40AE-8F63-40EFBAC050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6638" y="2292350"/>
            <a:ext cx="5761037" cy="440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5661652C-28F3-4F5E-B3A6-1366D7F9EDAF}"/>
              </a:ext>
            </a:extLst>
          </p:cNvPr>
          <p:cNvSpPr>
            <a:spLocks noGrp="1"/>
          </p:cNvSpPr>
          <p:nvPr>
            <p:ph type="sldNum" sz="quarter" idx="12"/>
          </p:nvPr>
        </p:nvSpPr>
        <p:spPr/>
        <p:txBody>
          <a:bodyPr/>
          <a:lstStyle/>
          <a:p>
            <a:fld id="{E06421CE-CAD4-4ABA-99B6-8C8FFED57DB3}" type="slidenum">
              <a:rPr lang="ja-JP" altLang="en-US" smtClean="0"/>
              <a:pPr/>
              <a:t>13</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4DBB9CD-DA98-448B-9770-47985B03C86B}"/>
              </a:ext>
            </a:extLst>
          </p:cNvPr>
          <p:cNvSpPr>
            <a:spLocks noGrp="1" noChangeArrowheads="1"/>
          </p:cNvSpPr>
          <p:nvPr>
            <p:ph type="title"/>
          </p:nvPr>
        </p:nvSpPr>
        <p:spPr>
          <a:xfrm>
            <a:off x="1568450" y="-266700"/>
            <a:ext cx="8767763" cy="1462088"/>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2</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br>
              <a:rPr lang="en-US" altLang="zh-TW" sz="4000" dirty="0">
                <a:solidFill>
                  <a:srgbClr val="002060"/>
                </a:solidFill>
                <a:latin typeface="+mn-ea"/>
              </a:rPr>
            </a:br>
            <a:r>
              <a:rPr lang="zh-TW" altLang="en-US" sz="3200" dirty="0">
                <a:solidFill>
                  <a:srgbClr val="002060"/>
                </a:solidFill>
                <a:latin typeface="+mn-ea"/>
              </a:rPr>
              <a:t>県内最終需要増加額推計</a:t>
            </a:r>
            <a:r>
              <a:rPr lang="ja-JP" altLang="en-US" sz="3200" dirty="0">
                <a:solidFill>
                  <a:srgbClr val="002060"/>
                </a:solidFill>
                <a:latin typeface="+mn-ea"/>
              </a:rPr>
              <a:t>　</a:t>
            </a:r>
            <a:endParaRPr lang="ja-JP" altLang="en-US" sz="3200" dirty="0">
              <a:solidFill>
                <a:srgbClr val="002060"/>
              </a:solidFill>
              <a:latin typeface="ＭＳ Ｐゴシック" panose="020B0600070205080204" pitchFamily="50" charset="-128"/>
            </a:endParaRPr>
          </a:p>
        </p:txBody>
      </p:sp>
      <p:sp>
        <p:nvSpPr>
          <p:cNvPr id="23555" name="Rectangle 3">
            <a:extLst>
              <a:ext uri="{FF2B5EF4-FFF2-40B4-BE49-F238E27FC236}">
                <a16:creationId xmlns:a16="http://schemas.microsoft.com/office/drawing/2014/main" id="{B972090D-9614-4402-89F4-8E3D649FEB66}"/>
              </a:ext>
            </a:extLst>
          </p:cNvPr>
          <p:cNvSpPr>
            <a:spLocks noGrp="1" noChangeArrowheads="1"/>
          </p:cNvSpPr>
          <p:nvPr>
            <p:ph type="body" idx="1"/>
          </p:nvPr>
        </p:nvSpPr>
        <p:spPr>
          <a:xfrm>
            <a:off x="776288" y="1125538"/>
            <a:ext cx="8964612" cy="3798887"/>
          </a:xfrm>
        </p:spPr>
        <p:txBody>
          <a:bodyPr/>
          <a:lstStyle/>
          <a:p>
            <a:pPr eaLnBrk="1" hangingPunct="1">
              <a:buFont typeface="Wingdings" panose="05000000000000000000" pitchFamily="2" charset="2"/>
              <a:buNone/>
            </a:pPr>
            <a:r>
              <a:rPr lang="ja-JP" altLang="en-US"/>
              <a:t>県内需要額推計（需要増加額</a:t>
            </a:r>
            <a:r>
              <a:rPr lang="en-US" altLang="ja-JP"/>
              <a:t>×</a:t>
            </a:r>
            <a:r>
              <a:rPr lang="ja-JP" altLang="en-US"/>
              <a:t>県内自給率）</a:t>
            </a:r>
            <a:endParaRPr lang="ja-JP" altLang="en-US">
              <a:latin typeface="ＭＳ Ｐゴシック" panose="020B0600070205080204" pitchFamily="50" charset="-128"/>
            </a:endParaRPr>
          </a:p>
        </p:txBody>
      </p:sp>
      <p:pic>
        <p:nvPicPr>
          <p:cNvPr id="23556" name="Picture 5">
            <a:extLst>
              <a:ext uri="{FF2B5EF4-FFF2-40B4-BE49-F238E27FC236}">
                <a16:creationId xmlns:a16="http://schemas.microsoft.com/office/drawing/2014/main" id="{008ABC82-EF57-45ED-AB48-F61E200B1E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9663" y="2063750"/>
            <a:ext cx="5986462" cy="457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2D7CCC56-E737-44C5-8788-64473C93A884}"/>
              </a:ext>
            </a:extLst>
          </p:cNvPr>
          <p:cNvSpPr>
            <a:spLocks noGrp="1"/>
          </p:cNvSpPr>
          <p:nvPr>
            <p:ph type="sldNum" sz="quarter" idx="12"/>
          </p:nvPr>
        </p:nvSpPr>
        <p:spPr/>
        <p:txBody>
          <a:bodyPr/>
          <a:lstStyle/>
          <a:p>
            <a:fld id="{E06421CE-CAD4-4ABA-99B6-8C8FFED57DB3}" type="slidenum">
              <a:rPr lang="ja-JP" altLang="en-US" smtClean="0"/>
              <a:pPr/>
              <a:t>14</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C9395A3-BF98-40AB-B48A-3E09D3F9C639}"/>
              </a:ext>
            </a:extLst>
          </p:cNvPr>
          <p:cNvSpPr>
            <a:spLocks noGrp="1" noChangeArrowheads="1"/>
          </p:cNvSpPr>
          <p:nvPr>
            <p:ph type="title"/>
          </p:nvPr>
        </p:nvSpPr>
        <p:spPr>
          <a:xfrm>
            <a:off x="912813" y="0"/>
            <a:ext cx="8259762" cy="1462088"/>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3</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r>
              <a:rPr lang="zh-TW" altLang="en-US" sz="3600" dirty="0">
                <a:solidFill>
                  <a:srgbClr val="002060"/>
                </a:solidFill>
                <a:latin typeface="+mn-ea"/>
              </a:rPr>
              <a:t>　</a:t>
            </a:r>
            <a:br>
              <a:rPr lang="en-US" altLang="zh-TW" sz="4000" dirty="0">
                <a:solidFill>
                  <a:srgbClr val="002060"/>
                </a:solidFill>
                <a:latin typeface="+mn-ea"/>
              </a:rPr>
            </a:br>
            <a:r>
              <a:rPr lang="zh-TW" altLang="en-US" sz="3600" dirty="0">
                <a:solidFill>
                  <a:srgbClr val="002060"/>
                </a:solidFill>
                <a:latin typeface="+mn-ea"/>
              </a:rPr>
              <a:t>第</a:t>
            </a:r>
            <a:r>
              <a:rPr lang="en-US" altLang="zh-TW" sz="3600" dirty="0">
                <a:solidFill>
                  <a:srgbClr val="002060"/>
                </a:solidFill>
                <a:latin typeface="+mn-ea"/>
              </a:rPr>
              <a:t>1</a:t>
            </a:r>
            <a:r>
              <a:rPr lang="zh-TW" altLang="en-US" sz="3600" dirty="0">
                <a:solidFill>
                  <a:srgbClr val="002060"/>
                </a:solidFill>
                <a:latin typeface="+mn-ea"/>
              </a:rPr>
              <a:t>次間接効果推計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9219" name="Rectangle 3">
            <a:extLst>
              <a:ext uri="{FF2B5EF4-FFF2-40B4-BE49-F238E27FC236}">
                <a16:creationId xmlns:a16="http://schemas.microsoft.com/office/drawing/2014/main" id="{1A64E471-DA87-4669-9E6A-327D1834D7D0}"/>
              </a:ext>
            </a:extLst>
          </p:cNvPr>
          <p:cNvSpPr>
            <a:spLocks noGrp="1" noChangeArrowheads="1"/>
          </p:cNvSpPr>
          <p:nvPr>
            <p:ph type="body" idx="1"/>
          </p:nvPr>
        </p:nvSpPr>
        <p:spPr>
          <a:xfrm>
            <a:off x="576263" y="1530350"/>
            <a:ext cx="8964612" cy="3798888"/>
          </a:xfrm>
        </p:spPr>
        <p:txBody>
          <a:bodyPr/>
          <a:lstStyle/>
          <a:p>
            <a:pPr eaLnBrk="1" hangingPunct="1">
              <a:buFont typeface="Wingdings" panose="05000000000000000000" pitchFamily="2" charset="2"/>
              <a:buNone/>
              <a:defRPr/>
            </a:pPr>
            <a:r>
              <a:rPr lang="ja-JP" altLang="en-US" dirty="0">
                <a:latin typeface="+mj-ea"/>
              </a:rPr>
              <a:t>第１</a:t>
            </a:r>
            <a:r>
              <a:rPr lang="ja-JP" altLang="ja-JP" dirty="0">
                <a:latin typeface="+mj-ea"/>
              </a:rPr>
              <a:t>次間接効果</a:t>
            </a:r>
            <a:r>
              <a:rPr lang="ja-JP" altLang="en-US" dirty="0">
                <a:latin typeface="+mj-ea"/>
              </a:rPr>
              <a:t>（原材料から生産波及額）</a:t>
            </a:r>
            <a:br>
              <a:rPr lang="en-US" altLang="ja-JP" dirty="0">
                <a:latin typeface="+mj-ea"/>
              </a:rPr>
            </a:br>
            <a:r>
              <a:rPr lang="ja-JP" altLang="en-US" dirty="0">
                <a:latin typeface="+mj-ea"/>
              </a:rPr>
              <a:t>生産誘発額＝逆行列係数</a:t>
            </a:r>
            <a:r>
              <a:rPr lang="en-US" altLang="ja-JP" dirty="0">
                <a:latin typeface="+mj-ea"/>
              </a:rPr>
              <a:t>×</a:t>
            </a:r>
            <a:r>
              <a:rPr lang="ja-JP" altLang="en-US" dirty="0">
                <a:latin typeface="+mj-ea"/>
              </a:rPr>
              <a:t>県内需要額</a:t>
            </a:r>
            <a:endParaRPr lang="ja-JP" altLang="en-US" dirty="0">
              <a:latin typeface="ＭＳ Ｐゴシック" panose="020B0600070205080204" pitchFamily="50" charset="-128"/>
            </a:endParaRPr>
          </a:p>
        </p:txBody>
      </p:sp>
      <p:pic>
        <p:nvPicPr>
          <p:cNvPr id="25604" name="Picture 5">
            <a:extLst>
              <a:ext uri="{FF2B5EF4-FFF2-40B4-BE49-F238E27FC236}">
                <a16:creationId xmlns:a16="http://schemas.microsoft.com/office/drawing/2014/main" id="{F52D77D1-13B4-4938-AD5C-6D5C5309A2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2188" y="2570163"/>
            <a:ext cx="7593012" cy="388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71A19B6B-0065-4924-BF42-17FDADBEE527}"/>
              </a:ext>
            </a:extLst>
          </p:cNvPr>
          <p:cNvSpPr>
            <a:spLocks noGrp="1"/>
          </p:cNvSpPr>
          <p:nvPr>
            <p:ph type="sldNum" sz="quarter" idx="12"/>
          </p:nvPr>
        </p:nvSpPr>
        <p:spPr/>
        <p:txBody>
          <a:bodyPr/>
          <a:lstStyle/>
          <a:p>
            <a:fld id="{E06421CE-CAD4-4ABA-99B6-8C8FFED57DB3}" type="slidenum">
              <a:rPr lang="ja-JP" altLang="en-US" smtClean="0"/>
              <a:pPr/>
              <a:t>15</a:t>
            </a:fld>
            <a:endParaRPr lang="en-US" altLang="ja-JP"/>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C04F731-D598-4E90-9D39-9CC68641A1D4}"/>
              </a:ext>
            </a:extLst>
          </p:cNvPr>
          <p:cNvSpPr>
            <a:spLocks noGrp="1" noChangeArrowheads="1"/>
          </p:cNvSpPr>
          <p:nvPr>
            <p:ph type="title"/>
          </p:nvPr>
        </p:nvSpPr>
        <p:spPr>
          <a:xfrm>
            <a:off x="1068388" y="0"/>
            <a:ext cx="8259762" cy="1462088"/>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4</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r>
              <a:rPr lang="zh-TW" altLang="en-US" sz="3600" dirty="0">
                <a:solidFill>
                  <a:srgbClr val="002060"/>
                </a:solidFill>
                <a:latin typeface="+mn-ea"/>
              </a:rPr>
              <a:t>　</a:t>
            </a:r>
            <a:br>
              <a:rPr lang="en-US" altLang="zh-TW" sz="4000" dirty="0">
                <a:solidFill>
                  <a:srgbClr val="002060"/>
                </a:solidFill>
                <a:latin typeface="+mn-ea"/>
              </a:rPr>
            </a:br>
            <a:r>
              <a:rPr lang="zh-TW" altLang="en-US" sz="3600" dirty="0">
                <a:solidFill>
                  <a:srgbClr val="002060"/>
                </a:solidFill>
                <a:latin typeface="+mn-ea"/>
              </a:rPr>
              <a:t>直接効果＋第</a:t>
            </a:r>
            <a:r>
              <a:rPr lang="en-US" altLang="zh-TW" sz="3600" dirty="0">
                <a:solidFill>
                  <a:srgbClr val="002060"/>
                </a:solidFill>
                <a:latin typeface="+mn-ea"/>
              </a:rPr>
              <a:t>1</a:t>
            </a:r>
            <a:r>
              <a:rPr lang="zh-TW" altLang="en-US" sz="3600" dirty="0">
                <a:solidFill>
                  <a:srgbClr val="002060"/>
                </a:solidFill>
                <a:latin typeface="+mn-ea"/>
              </a:rPr>
              <a:t>次間接効果</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27651" name="Rectangle 3">
            <a:extLst>
              <a:ext uri="{FF2B5EF4-FFF2-40B4-BE49-F238E27FC236}">
                <a16:creationId xmlns:a16="http://schemas.microsoft.com/office/drawing/2014/main" id="{60C0ED02-5C80-48CF-A64F-9E54747D0B96}"/>
              </a:ext>
            </a:extLst>
          </p:cNvPr>
          <p:cNvSpPr>
            <a:spLocks noGrp="1" noChangeArrowheads="1"/>
          </p:cNvSpPr>
          <p:nvPr>
            <p:ph type="body" idx="1"/>
          </p:nvPr>
        </p:nvSpPr>
        <p:spPr>
          <a:xfrm>
            <a:off x="715963" y="1462088"/>
            <a:ext cx="8964612" cy="3798887"/>
          </a:xfrm>
        </p:spPr>
        <p:txBody>
          <a:bodyPr/>
          <a:lstStyle/>
          <a:p>
            <a:pPr eaLnBrk="1" hangingPunct="1">
              <a:buFont typeface="Wingdings" panose="05000000000000000000" pitchFamily="2" charset="2"/>
              <a:buNone/>
            </a:pPr>
            <a:r>
              <a:rPr lang="ja-JP" altLang="ja-JP" sz="3600"/>
              <a:t>直接</a:t>
            </a:r>
            <a:r>
              <a:rPr lang="ja-JP" altLang="en-US" sz="3600"/>
              <a:t>効果</a:t>
            </a:r>
            <a:r>
              <a:rPr lang="ja-JP" altLang="ja-JP" sz="3600"/>
              <a:t>＋</a:t>
            </a:r>
            <a:r>
              <a:rPr lang="ja-JP" altLang="en-US" sz="3600"/>
              <a:t>第</a:t>
            </a:r>
            <a:r>
              <a:rPr lang="ja-JP" altLang="ja-JP" sz="3600"/>
              <a:t>１次</a:t>
            </a:r>
            <a:r>
              <a:rPr lang="ja-JP" altLang="en-US" sz="3600"/>
              <a:t>間接</a:t>
            </a:r>
            <a:r>
              <a:rPr lang="ja-JP" altLang="ja-JP" sz="3600"/>
              <a:t>効果</a:t>
            </a:r>
            <a:endParaRPr lang="ja-JP" altLang="en-US" sz="3600">
              <a:latin typeface="ＭＳ Ｐゴシック" panose="020B0600070205080204" pitchFamily="50" charset="-128"/>
            </a:endParaRPr>
          </a:p>
        </p:txBody>
      </p:sp>
      <p:pic>
        <p:nvPicPr>
          <p:cNvPr id="27652" name="Picture 5">
            <a:extLst>
              <a:ext uri="{FF2B5EF4-FFF2-40B4-BE49-F238E27FC236}">
                <a16:creationId xmlns:a16="http://schemas.microsoft.com/office/drawing/2014/main" id="{54AA5A45-0C87-498E-9425-44052D085C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9425" y="1979613"/>
            <a:ext cx="6408738" cy="472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7B6243A2-B44F-4C66-9A73-D89091ED12C4}"/>
              </a:ext>
            </a:extLst>
          </p:cNvPr>
          <p:cNvSpPr>
            <a:spLocks noGrp="1"/>
          </p:cNvSpPr>
          <p:nvPr>
            <p:ph type="sldNum" sz="quarter" idx="12"/>
          </p:nvPr>
        </p:nvSpPr>
        <p:spPr/>
        <p:txBody>
          <a:bodyPr/>
          <a:lstStyle/>
          <a:p>
            <a:fld id="{E06421CE-CAD4-4ABA-99B6-8C8FFED57DB3}" type="slidenum">
              <a:rPr lang="ja-JP" altLang="en-US" smtClean="0"/>
              <a:pPr/>
              <a:t>16</a:t>
            </a:fld>
            <a:endParaRPr lang="en-US" altLang="ja-JP"/>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2F6718B-A3F7-4D4B-AADC-C6FDD3BBC010}"/>
              </a:ext>
            </a:extLst>
          </p:cNvPr>
          <p:cNvSpPr>
            <a:spLocks noGrp="1" noChangeArrowheads="1"/>
          </p:cNvSpPr>
          <p:nvPr>
            <p:ph type="title"/>
          </p:nvPr>
        </p:nvSpPr>
        <p:spPr>
          <a:xfrm>
            <a:off x="1046163" y="0"/>
            <a:ext cx="8259762" cy="1462088"/>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5</a:t>
            </a:r>
            <a:r>
              <a:rPr lang="zh-TW"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br>
              <a:rPr lang="en-US" altLang="zh-TW" sz="4000" dirty="0">
                <a:solidFill>
                  <a:srgbClr val="002060"/>
                </a:solidFill>
                <a:latin typeface="+mn-ea"/>
              </a:rPr>
            </a:br>
            <a:r>
              <a:rPr lang="zh-TW" altLang="en-US" sz="3600" dirty="0">
                <a:solidFill>
                  <a:srgbClr val="002060"/>
                </a:solidFill>
                <a:latin typeface="+mn-ea"/>
              </a:rPr>
              <a:t>雇用者所得誘発額推計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29699" name="Rectangle 3">
            <a:extLst>
              <a:ext uri="{FF2B5EF4-FFF2-40B4-BE49-F238E27FC236}">
                <a16:creationId xmlns:a16="http://schemas.microsoft.com/office/drawing/2014/main" id="{F2689AC7-E074-40E3-A8A6-A6A02D9D6B1C}"/>
              </a:ext>
            </a:extLst>
          </p:cNvPr>
          <p:cNvSpPr>
            <a:spLocks noGrp="1" noChangeArrowheads="1"/>
          </p:cNvSpPr>
          <p:nvPr>
            <p:ph type="body" idx="1"/>
          </p:nvPr>
        </p:nvSpPr>
        <p:spPr>
          <a:xfrm>
            <a:off x="574675" y="1341438"/>
            <a:ext cx="8964613" cy="3798887"/>
          </a:xfrm>
        </p:spPr>
        <p:txBody>
          <a:bodyPr/>
          <a:lstStyle/>
          <a:p>
            <a:pPr eaLnBrk="1" hangingPunct="1">
              <a:buFont typeface="Wingdings" panose="05000000000000000000" pitchFamily="2" charset="2"/>
              <a:buNone/>
            </a:pPr>
            <a:r>
              <a:rPr lang="zh-TW" altLang="en-US" sz="3600" dirty="0">
                <a:latin typeface="ＭＳ Ｐゴシック" panose="020B0600070205080204" pitchFamily="50" charset="-128"/>
              </a:rPr>
              <a:t>雇用者所得誘発額</a:t>
            </a:r>
            <a:r>
              <a:rPr lang="zh-TW" altLang="en-US" dirty="0">
                <a:latin typeface="ＭＳ Ｐゴシック" panose="020B0600070205080204" pitchFamily="50" charset="-128"/>
              </a:rPr>
              <a:t>（生産誘発額</a:t>
            </a:r>
            <a:r>
              <a:rPr lang="en-US" altLang="zh-TW" dirty="0">
                <a:latin typeface="ＭＳ Ｐゴシック" panose="020B0600070205080204" pitchFamily="50" charset="-128"/>
              </a:rPr>
              <a:t>×</a:t>
            </a:r>
            <a:r>
              <a:rPr lang="zh-TW" altLang="en-US" dirty="0">
                <a:latin typeface="ＭＳ Ｐゴシック" panose="020B0600070205080204" pitchFamily="50" charset="-128"/>
              </a:rPr>
              <a:t>雇用者所得率）</a:t>
            </a:r>
            <a:endParaRPr lang="ja-JP" altLang="en-US" dirty="0">
              <a:latin typeface="ＭＳ Ｐゴシック" panose="020B0600070205080204" pitchFamily="50" charset="-128"/>
            </a:endParaRPr>
          </a:p>
        </p:txBody>
      </p:sp>
      <p:pic>
        <p:nvPicPr>
          <p:cNvPr id="29700" name="Picture 5">
            <a:extLst>
              <a:ext uri="{FF2B5EF4-FFF2-40B4-BE49-F238E27FC236}">
                <a16:creationId xmlns:a16="http://schemas.microsoft.com/office/drawing/2014/main" id="{D0B8468D-8056-4B35-AB7C-8B081A35C4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6513" y="2039938"/>
            <a:ext cx="5976937" cy="440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42C0A76A-8C26-493B-A0CB-7CB16DCFF157}"/>
              </a:ext>
            </a:extLst>
          </p:cNvPr>
          <p:cNvSpPr>
            <a:spLocks noGrp="1"/>
          </p:cNvSpPr>
          <p:nvPr>
            <p:ph type="sldNum" sz="quarter" idx="12"/>
          </p:nvPr>
        </p:nvSpPr>
        <p:spPr/>
        <p:txBody>
          <a:bodyPr/>
          <a:lstStyle/>
          <a:p>
            <a:fld id="{E06421CE-CAD4-4ABA-99B6-8C8FFED57DB3}" type="slidenum">
              <a:rPr lang="ja-JP" altLang="en-US" smtClean="0"/>
              <a:pPr/>
              <a:t>17</a:t>
            </a:fld>
            <a:endParaRPr lang="en-US" altLang="ja-JP"/>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2E3DB82-1335-4E54-B43D-3FADFC8D5869}"/>
              </a:ext>
            </a:extLst>
          </p:cNvPr>
          <p:cNvSpPr>
            <a:spLocks noGrp="1" noChangeArrowheads="1"/>
          </p:cNvSpPr>
          <p:nvPr>
            <p:ph type="title"/>
          </p:nvPr>
        </p:nvSpPr>
        <p:spPr>
          <a:xfrm>
            <a:off x="1065213" y="214313"/>
            <a:ext cx="8259762" cy="1462087"/>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6</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br>
              <a:rPr lang="en-US" altLang="zh-TW" sz="4000" dirty="0">
                <a:solidFill>
                  <a:srgbClr val="002060"/>
                </a:solidFill>
                <a:latin typeface="+mn-ea"/>
              </a:rPr>
            </a:br>
            <a:r>
              <a:rPr lang="zh-TW" altLang="en-US" sz="4000" dirty="0">
                <a:solidFill>
                  <a:srgbClr val="002060"/>
                </a:solidFill>
                <a:latin typeface="+mn-ea"/>
              </a:rPr>
              <a:t>　</a:t>
            </a:r>
            <a:r>
              <a:rPr lang="zh-TW" altLang="en-US" sz="3600" dirty="0">
                <a:solidFill>
                  <a:srgbClr val="002060"/>
                </a:solidFill>
                <a:latin typeface="+mn-ea"/>
              </a:rPr>
              <a:t>民間消費需要増加額推計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31747" name="Rectangle 3">
            <a:extLst>
              <a:ext uri="{FF2B5EF4-FFF2-40B4-BE49-F238E27FC236}">
                <a16:creationId xmlns:a16="http://schemas.microsoft.com/office/drawing/2014/main" id="{32AC672A-DC77-4BEE-9638-CE60E0EEDCE1}"/>
              </a:ext>
            </a:extLst>
          </p:cNvPr>
          <p:cNvSpPr>
            <a:spLocks noGrp="1" noChangeArrowheads="1"/>
          </p:cNvSpPr>
          <p:nvPr>
            <p:ph type="body" idx="1"/>
          </p:nvPr>
        </p:nvSpPr>
        <p:spPr>
          <a:xfrm>
            <a:off x="560388" y="1916113"/>
            <a:ext cx="8964612" cy="3798887"/>
          </a:xfrm>
        </p:spPr>
        <p:txBody>
          <a:bodyPr/>
          <a:lstStyle/>
          <a:p>
            <a:pPr eaLnBrk="1" hangingPunct="1">
              <a:spcBef>
                <a:spcPct val="0"/>
              </a:spcBef>
              <a:buClrTx/>
              <a:buSzTx/>
              <a:buFont typeface="Wingdings" panose="05000000000000000000" pitchFamily="2" charset="2"/>
              <a:buNone/>
            </a:pPr>
            <a:r>
              <a:rPr lang="ja-JP" altLang="en-US" sz="3600"/>
              <a:t>平均消費性向：消費者の所得全体に対する消費支出の割合（資料：総務省「家計調査」</a:t>
            </a:r>
            <a:r>
              <a:rPr lang="en-US" altLang="ja-JP" sz="3600"/>
              <a:t>)</a:t>
            </a:r>
          </a:p>
          <a:p>
            <a:pPr eaLnBrk="1" hangingPunct="1">
              <a:spcBef>
                <a:spcPct val="0"/>
              </a:spcBef>
              <a:buClrTx/>
              <a:buSzTx/>
              <a:buFontTx/>
              <a:buNone/>
            </a:pPr>
            <a:endParaRPr lang="en-US" altLang="ja-JP" sz="3600"/>
          </a:p>
        </p:txBody>
      </p:sp>
      <p:pic>
        <p:nvPicPr>
          <p:cNvPr id="31748" name="Picture 6">
            <a:extLst>
              <a:ext uri="{FF2B5EF4-FFF2-40B4-BE49-F238E27FC236}">
                <a16:creationId xmlns:a16="http://schemas.microsoft.com/office/drawing/2014/main" id="{7CFFB8A9-9C04-41E3-A781-15672368FA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3814763"/>
            <a:ext cx="6759575" cy="2303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CF2F0096-56C4-485A-A283-D976A1FED5B4}"/>
              </a:ext>
            </a:extLst>
          </p:cNvPr>
          <p:cNvSpPr>
            <a:spLocks noGrp="1"/>
          </p:cNvSpPr>
          <p:nvPr>
            <p:ph type="sldNum" sz="quarter" idx="12"/>
          </p:nvPr>
        </p:nvSpPr>
        <p:spPr/>
        <p:txBody>
          <a:bodyPr/>
          <a:lstStyle/>
          <a:p>
            <a:fld id="{E06421CE-CAD4-4ABA-99B6-8C8FFED57DB3}" type="slidenum">
              <a:rPr lang="ja-JP" altLang="en-US" smtClean="0"/>
              <a:pPr/>
              <a:t>18</a:t>
            </a:fld>
            <a:endParaRPr lang="en-US" altLang="ja-JP"/>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6D5DAEB-8109-40BB-8813-2882A371B405}"/>
              </a:ext>
            </a:extLst>
          </p:cNvPr>
          <p:cNvSpPr>
            <a:spLocks noGrp="1" noChangeArrowheads="1"/>
          </p:cNvSpPr>
          <p:nvPr>
            <p:ph type="title"/>
          </p:nvPr>
        </p:nvSpPr>
        <p:spPr>
          <a:xfrm>
            <a:off x="1065213" y="214313"/>
            <a:ext cx="8259762" cy="1462087"/>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7</a:t>
            </a:r>
            <a:r>
              <a:rPr lang="zh-TW"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br>
              <a:rPr lang="en-US" altLang="zh-TW" sz="4000" dirty="0">
                <a:solidFill>
                  <a:srgbClr val="002060"/>
                </a:solidFill>
                <a:latin typeface="+mn-ea"/>
              </a:rPr>
            </a:br>
            <a:r>
              <a:rPr lang="ja-JP" altLang="en-US" sz="3600" dirty="0">
                <a:solidFill>
                  <a:srgbClr val="002060"/>
                </a:solidFill>
                <a:latin typeface="+mn-ea"/>
              </a:rPr>
              <a:t>民間消費による</a:t>
            </a:r>
            <a:r>
              <a:rPr lang="zh-TW" altLang="en-US" sz="3600" dirty="0">
                <a:solidFill>
                  <a:srgbClr val="002060"/>
                </a:solidFill>
                <a:latin typeface="+mn-ea"/>
              </a:rPr>
              <a:t>部門別需要額推計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33795" name="Rectangle 3">
            <a:extLst>
              <a:ext uri="{FF2B5EF4-FFF2-40B4-BE49-F238E27FC236}">
                <a16:creationId xmlns:a16="http://schemas.microsoft.com/office/drawing/2014/main" id="{95C93672-70D4-41C6-86DE-3FB5CA14401B}"/>
              </a:ext>
            </a:extLst>
          </p:cNvPr>
          <p:cNvSpPr>
            <a:spLocks noGrp="1" noChangeArrowheads="1"/>
          </p:cNvSpPr>
          <p:nvPr>
            <p:ph type="body" idx="1"/>
          </p:nvPr>
        </p:nvSpPr>
        <p:spPr>
          <a:xfrm>
            <a:off x="560388" y="1916113"/>
            <a:ext cx="8964612" cy="3798887"/>
          </a:xfrm>
        </p:spPr>
        <p:txBody>
          <a:bodyPr/>
          <a:lstStyle/>
          <a:p>
            <a:pPr eaLnBrk="1" hangingPunct="1">
              <a:buFont typeface="Wingdings" panose="05000000000000000000" pitchFamily="2" charset="2"/>
              <a:buNone/>
            </a:pPr>
            <a:r>
              <a:rPr lang="ja-JP" altLang="en-US" sz="3600"/>
              <a:t>雇用者所得額</a:t>
            </a:r>
            <a:r>
              <a:rPr lang="en-US" altLang="ja-JP" sz="3600"/>
              <a:t>×</a:t>
            </a:r>
            <a:r>
              <a:rPr lang="ja-JP" altLang="en-US" sz="3600"/>
              <a:t>平均消費性向</a:t>
            </a:r>
            <a:endParaRPr lang="ja-JP" altLang="en-US" sz="3600">
              <a:latin typeface="ＭＳ Ｐゴシック" panose="020B0600070205080204" pitchFamily="50" charset="-128"/>
            </a:endParaRPr>
          </a:p>
        </p:txBody>
      </p:sp>
      <p:pic>
        <p:nvPicPr>
          <p:cNvPr id="33796" name="Picture 5">
            <a:extLst>
              <a:ext uri="{FF2B5EF4-FFF2-40B4-BE49-F238E27FC236}">
                <a16:creationId xmlns:a16="http://schemas.microsoft.com/office/drawing/2014/main" id="{4EC428B6-BA5A-4976-923C-5C554A21F4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8450" y="2562225"/>
            <a:ext cx="5715000" cy="410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6BFFF5C2-C239-4D6B-BD26-16E59F33A788}"/>
              </a:ext>
            </a:extLst>
          </p:cNvPr>
          <p:cNvSpPr>
            <a:spLocks noGrp="1"/>
          </p:cNvSpPr>
          <p:nvPr>
            <p:ph type="sldNum" sz="quarter" idx="12"/>
          </p:nvPr>
        </p:nvSpPr>
        <p:spPr/>
        <p:txBody>
          <a:bodyPr/>
          <a:lstStyle/>
          <a:p>
            <a:fld id="{E06421CE-CAD4-4ABA-99B6-8C8FFED57DB3}" type="slidenum">
              <a:rPr lang="ja-JP" altLang="en-US" smtClean="0"/>
              <a:pPr/>
              <a:t>19</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ED3A3B9-8A0B-4886-9E02-C6A24FD8631B}"/>
              </a:ext>
            </a:extLst>
          </p:cNvPr>
          <p:cNvSpPr>
            <a:spLocks noGrp="1" noChangeArrowheads="1"/>
          </p:cNvSpPr>
          <p:nvPr>
            <p:ph type="title"/>
          </p:nvPr>
        </p:nvSpPr>
        <p:spPr/>
        <p:txBody>
          <a:bodyPr lIns="92075" tIns="46038" rIns="92075" bIns="46038"/>
          <a:lstStyle/>
          <a:p>
            <a:pPr eaLnBrk="1" hangingPunct="1"/>
            <a:r>
              <a:rPr lang="ja-JP" altLang="en-US" sz="4000" dirty="0"/>
              <a:t>報告</a:t>
            </a:r>
            <a:r>
              <a:rPr lang="ja-JP" altLang="ja-JP" sz="4000" dirty="0"/>
              <a:t>のあらまし</a:t>
            </a:r>
          </a:p>
        </p:txBody>
      </p:sp>
      <p:sp>
        <p:nvSpPr>
          <p:cNvPr id="7171" name="Rectangle 3">
            <a:extLst>
              <a:ext uri="{FF2B5EF4-FFF2-40B4-BE49-F238E27FC236}">
                <a16:creationId xmlns:a16="http://schemas.microsoft.com/office/drawing/2014/main" id="{9D296B10-99BD-43E3-908A-7E3ED1432ACF}"/>
              </a:ext>
            </a:extLst>
          </p:cNvPr>
          <p:cNvSpPr>
            <a:spLocks noGrp="1" noChangeArrowheads="1"/>
          </p:cNvSpPr>
          <p:nvPr>
            <p:ph type="body" idx="1"/>
          </p:nvPr>
        </p:nvSpPr>
        <p:spPr>
          <a:xfrm>
            <a:off x="508000" y="2205038"/>
            <a:ext cx="9193213" cy="4032250"/>
          </a:xfrm>
        </p:spPr>
        <p:txBody>
          <a:bodyPr lIns="92075" tIns="46038" rIns="92075" bIns="46038"/>
          <a:lstStyle/>
          <a:p>
            <a:pPr marL="812800" indent="-812800" eaLnBrk="1" hangingPunct="1">
              <a:buFont typeface="Wingdings" panose="05000000000000000000" pitchFamily="2" charset="2"/>
              <a:buNone/>
            </a:pPr>
            <a:r>
              <a:rPr lang="ja-JP" altLang="ja-JP" sz="3600" dirty="0">
                <a:latin typeface="ＭＳ Ｐゴシック" panose="020B0600070205080204" pitchFamily="50" charset="-128"/>
              </a:rPr>
              <a:t>１</a:t>
            </a:r>
            <a:r>
              <a:rPr lang="ja-JP" altLang="en-US" sz="3600" dirty="0">
                <a:latin typeface="ＭＳ Ｐゴシック" panose="020B0600070205080204" pitchFamily="50" charset="-128"/>
              </a:rPr>
              <a:t> 産業連関表の概要</a:t>
            </a:r>
            <a:endParaRPr lang="ja-JP"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２ 経済波及効果推計の概要</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３ 最終需要額推計と経済波及効果</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sz="3600" dirty="0">
                <a:latin typeface="ＭＳ Ｐゴシック" panose="020B0600070205080204" pitchFamily="50" charset="-128"/>
              </a:rPr>
              <a:t>４ 地域産業連関表作成に向けて</a:t>
            </a:r>
            <a:endParaRPr lang="en-US" altLang="ja-JP" sz="3600"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A696DACE-9EA5-46CE-B09D-CB9008521B33}"/>
              </a:ext>
            </a:extLst>
          </p:cNvPr>
          <p:cNvSpPr>
            <a:spLocks noGrp="1"/>
          </p:cNvSpPr>
          <p:nvPr>
            <p:ph type="sldNum" sz="quarter" idx="12"/>
          </p:nvPr>
        </p:nvSpPr>
        <p:spPr/>
        <p:txBody>
          <a:bodyPr/>
          <a:lstStyle/>
          <a:p>
            <a:fld id="{E06421CE-CAD4-4ABA-99B6-8C8FFED57DB3}" type="slidenum">
              <a:rPr lang="ja-JP" altLang="en-US" smtClean="0"/>
              <a:pPr/>
              <a:t>2</a:t>
            </a:fld>
            <a:endParaRPr lang="en-US" altLang="ja-JP"/>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2340D3D-C34E-4ED4-A014-760D16262500}"/>
              </a:ext>
            </a:extLst>
          </p:cNvPr>
          <p:cNvSpPr>
            <a:spLocks noGrp="1" noChangeArrowheads="1"/>
          </p:cNvSpPr>
          <p:nvPr>
            <p:ph type="title"/>
          </p:nvPr>
        </p:nvSpPr>
        <p:spPr>
          <a:xfrm>
            <a:off x="1065213" y="214313"/>
            <a:ext cx="8259762" cy="1462087"/>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8</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r>
              <a:rPr lang="zh-TW" altLang="en-US" sz="3600" dirty="0">
                <a:solidFill>
                  <a:srgbClr val="002060"/>
                </a:solidFill>
                <a:latin typeface="+mn-ea"/>
              </a:rPr>
              <a:t>　</a:t>
            </a:r>
            <a:br>
              <a:rPr lang="en-US" altLang="zh-TW" sz="4000" dirty="0">
                <a:solidFill>
                  <a:srgbClr val="002060"/>
                </a:solidFill>
                <a:latin typeface="+mn-ea"/>
              </a:rPr>
            </a:br>
            <a:r>
              <a:rPr lang="zh-TW" altLang="en-US" sz="3600" dirty="0">
                <a:solidFill>
                  <a:srgbClr val="002060"/>
                </a:solidFill>
                <a:latin typeface="+mn-ea"/>
              </a:rPr>
              <a:t>県内需要増加額推計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35843" name="Rectangle 3">
            <a:extLst>
              <a:ext uri="{FF2B5EF4-FFF2-40B4-BE49-F238E27FC236}">
                <a16:creationId xmlns:a16="http://schemas.microsoft.com/office/drawing/2014/main" id="{A38ECF80-E21A-4BCB-9871-DDED873CEA62}"/>
              </a:ext>
            </a:extLst>
          </p:cNvPr>
          <p:cNvSpPr>
            <a:spLocks noGrp="1" noChangeArrowheads="1"/>
          </p:cNvSpPr>
          <p:nvPr>
            <p:ph type="body" idx="1"/>
          </p:nvPr>
        </p:nvSpPr>
        <p:spPr>
          <a:xfrm>
            <a:off x="560388" y="1916113"/>
            <a:ext cx="8964612" cy="3798887"/>
          </a:xfrm>
        </p:spPr>
        <p:txBody>
          <a:bodyPr/>
          <a:lstStyle/>
          <a:p>
            <a:pPr eaLnBrk="1" hangingPunct="1">
              <a:buFont typeface="Wingdings" panose="05000000000000000000" pitchFamily="2" charset="2"/>
              <a:buNone/>
            </a:pPr>
            <a:r>
              <a:rPr lang="ja-JP" altLang="en-US" sz="3600"/>
              <a:t>消費需要増加額</a:t>
            </a:r>
            <a:r>
              <a:rPr lang="en-US" altLang="ja-JP" sz="3600"/>
              <a:t>×</a:t>
            </a:r>
            <a:r>
              <a:rPr lang="ja-JP" altLang="en-US" sz="3600"/>
              <a:t>民間消費支出係数</a:t>
            </a:r>
            <a:endParaRPr lang="ja-JP" altLang="en-US" sz="3600">
              <a:latin typeface="ＭＳ Ｐゴシック" panose="020B0600070205080204" pitchFamily="50" charset="-128"/>
            </a:endParaRPr>
          </a:p>
        </p:txBody>
      </p:sp>
      <p:pic>
        <p:nvPicPr>
          <p:cNvPr id="35844" name="Picture 5">
            <a:extLst>
              <a:ext uri="{FF2B5EF4-FFF2-40B4-BE49-F238E27FC236}">
                <a16:creationId xmlns:a16="http://schemas.microsoft.com/office/drawing/2014/main" id="{8A19D9E5-A86D-4296-94A2-83566A6156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1475" y="2463800"/>
            <a:ext cx="5781675"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18E2ED0A-DBD8-46C3-B51E-702DEF420260}"/>
              </a:ext>
            </a:extLst>
          </p:cNvPr>
          <p:cNvSpPr>
            <a:spLocks noGrp="1"/>
          </p:cNvSpPr>
          <p:nvPr>
            <p:ph type="sldNum" sz="quarter" idx="12"/>
          </p:nvPr>
        </p:nvSpPr>
        <p:spPr/>
        <p:txBody>
          <a:bodyPr/>
          <a:lstStyle/>
          <a:p>
            <a:fld id="{E06421CE-CAD4-4ABA-99B6-8C8FFED57DB3}" type="slidenum">
              <a:rPr lang="ja-JP" altLang="en-US" smtClean="0"/>
              <a:pPr/>
              <a:t>20</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7F192D3-62C6-4823-B398-CB4EE7A7A56D}"/>
              </a:ext>
            </a:extLst>
          </p:cNvPr>
          <p:cNvSpPr>
            <a:spLocks noGrp="1" noChangeArrowheads="1"/>
          </p:cNvSpPr>
          <p:nvPr>
            <p:ph type="title"/>
          </p:nvPr>
        </p:nvSpPr>
        <p:spPr>
          <a:xfrm>
            <a:off x="1065213" y="214313"/>
            <a:ext cx="8259762" cy="1462087"/>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9</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br>
              <a:rPr lang="en-US" altLang="zh-TW" sz="4000" dirty="0">
                <a:solidFill>
                  <a:srgbClr val="002060"/>
                </a:solidFill>
                <a:latin typeface="+mn-ea"/>
              </a:rPr>
            </a:br>
            <a:r>
              <a:rPr lang="zh-TW" altLang="en-US" sz="4000" dirty="0">
                <a:solidFill>
                  <a:srgbClr val="002060"/>
                </a:solidFill>
                <a:latin typeface="+mn-ea"/>
              </a:rPr>
              <a:t>　</a:t>
            </a:r>
            <a:r>
              <a:rPr lang="zh-TW" altLang="en-US" sz="3600" dirty="0">
                <a:solidFill>
                  <a:srgbClr val="002060"/>
                </a:solidFill>
                <a:latin typeface="+mn-ea"/>
              </a:rPr>
              <a:t>第</a:t>
            </a:r>
            <a:r>
              <a:rPr lang="en-US" altLang="zh-TW" sz="3600" dirty="0">
                <a:solidFill>
                  <a:srgbClr val="002060"/>
                </a:solidFill>
                <a:latin typeface="+mn-ea"/>
              </a:rPr>
              <a:t>2</a:t>
            </a:r>
            <a:r>
              <a:rPr lang="zh-TW" altLang="en-US" sz="3600" dirty="0">
                <a:solidFill>
                  <a:srgbClr val="002060"/>
                </a:solidFill>
                <a:latin typeface="+mn-ea"/>
              </a:rPr>
              <a:t>次間接効果推計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37891" name="Rectangle 3">
            <a:extLst>
              <a:ext uri="{FF2B5EF4-FFF2-40B4-BE49-F238E27FC236}">
                <a16:creationId xmlns:a16="http://schemas.microsoft.com/office/drawing/2014/main" id="{1F5F8C85-6A54-4D56-AF63-738341B2BBB9}"/>
              </a:ext>
            </a:extLst>
          </p:cNvPr>
          <p:cNvSpPr>
            <a:spLocks noGrp="1" noChangeArrowheads="1"/>
          </p:cNvSpPr>
          <p:nvPr>
            <p:ph type="body" idx="1"/>
          </p:nvPr>
        </p:nvSpPr>
        <p:spPr>
          <a:xfrm>
            <a:off x="560388" y="1676400"/>
            <a:ext cx="8964612" cy="3798888"/>
          </a:xfrm>
        </p:spPr>
        <p:txBody>
          <a:bodyPr/>
          <a:lstStyle/>
          <a:p>
            <a:pPr eaLnBrk="1" hangingPunct="1">
              <a:buFont typeface="Wingdings" panose="05000000000000000000" pitchFamily="2" charset="2"/>
              <a:buNone/>
            </a:pPr>
            <a:r>
              <a:rPr lang="ja-JP" altLang="en-US" sz="3600"/>
              <a:t>第</a:t>
            </a:r>
            <a:r>
              <a:rPr lang="ja-JP" altLang="ja-JP" sz="3600"/>
              <a:t>２次間接効果</a:t>
            </a:r>
            <a:r>
              <a:rPr lang="ja-JP" altLang="en-US" sz="3600"/>
              <a:t>（所得→消費から波及額）</a:t>
            </a:r>
            <a:br>
              <a:rPr lang="en-US" altLang="ja-JP" sz="3600"/>
            </a:br>
            <a:r>
              <a:rPr lang="ja-JP" altLang="en-US" sz="3600"/>
              <a:t>生産誘発額＝逆行列係数</a:t>
            </a:r>
            <a:r>
              <a:rPr lang="en-US" altLang="ja-JP" sz="3600"/>
              <a:t>×</a:t>
            </a:r>
            <a:r>
              <a:rPr lang="ja-JP" altLang="en-US" sz="3600"/>
              <a:t>県内需要額</a:t>
            </a:r>
            <a:endParaRPr lang="ja-JP" altLang="en-US" sz="3600">
              <a:latin typeface="ＭＳ Ｐゴシック" panose="020B0600070205080204" pitchFamily="50" charset="-128"/>
            </a:endParaRPr>
          </a:p>
        </p:txBody>
      </p:sp>
      <p:pic>
        <p:nvPicPr>
          <p:cNvPr id="37892" name="Picture 5">
            <a:extLst>
              <a:ext uri="{FF2B5EF4-FFF2-40B4-BE49-F238E27FC236}">
                <a16:creationId xmlns:a16="http://schemas.microsoft.com/office/drawing/2014/main" id="{8BF87994-8B1A-41C1-9C96-AA93611444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0" y="2828925"/>
            <a:ext cx="7823200" cy="388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9BC13228-8592-46C9-8CB1-3D7B877184C5}"/>
              </a:ext>
            </a:extLst>
          </p:cNvPr>
          <p:cNvSpPr>
            <a:spLocks noGrp="1"/>
          </p:cNvSpPr>
          <p:nvPr>
            <p:ph type="sldNum" sz="quarter" idx="12"/>
          </p:nvPr>
        </p:nvSpPr>
        <p:spPr/>
        <p:txBody>
          <a:bodyPr/>
          <a:lstStyle/>
          <a:p>
            <a:fld id="{E06421CE-CAD4-4ABA-99B6-8C8FFED57DB3}" type="slidenum">
              <a:rPr lang="ja-JP" altLang="en-US" smtClean="0"/>
              <a:pPr/>
              <a:t>21</a:t>
            </a:fld>
            <a:endParaRPr lang="en-US" altLang="ja-JP"/>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F732249-59AB-4322-B544-024DF3A98622}"/>
              </a:ext>
            </a:extLst>
          </p:cNvPr>
          <p:cNvSpPr>
            <a:spLocks noGrp="1" noChangeArrowheads="1"/>
          </p:cNvSpPr>
          <p:nvPr>
            <p:ph type="title"/>
          </p:nvPr>
        </p:nvSpPr>
        <p:spPr>
          <a:xfrm>
            <a:off x="776288" y="-41275"/>
            <a:ext cx="8748712" cy="1462088"/>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10</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r>
              <a:rPr lang="zh-TW" altLang="en-US" sz="3600" dirty="0">
                <a:solidFill>
                  <a:srgbClr val="002060"/>
                </a:solidFill>
                <a:latin typeface="+mn-ea"/>
              </a:rPr>
              <a:t>　</a:t>
            </a:r>
            <a:br>
              <a:rPr lang="en-US" altLang="zh-TW" sz="4000" dirty="0">
                <a:solidFill>
                  <a:srgbClr val="002060"/>
                </a:solidFill>
                <a:latin typeface="+mn-ea"/>
              </a:rPr>
            </a:br>
            <a:r>
              <a:rPr lang="zh-TW" altLang="en-US" sz="3600" dirty="0">
                <a:solidFill>
                  <a:srgbClr val="002060"/>
                </a:solidFill>
                <a:latin typeface="+mn-ea"/>
              </a:rPr>
              <a:t>総合効果</a:t>
            </a:r>
            <a:r>
              <a:rPr lang="en-US" altLang="ja-JP" sz="3600" dirty="0">
                <a:solidFill>
                  <a:srgbClr val="002060"/>
                </a:solidFill>
                <a:latin typeface="+mn-ea"/>
              </a:rPr>
              <a:t>(</a:t>
            </a:r>
            <a:r>
              <a:rPr lang="ja-JP" altLang="en-US" sz="3600" dirty="0">
                <a:solidFill>
                  <a:srgbClr val="002060"/>
                </a:solidFill>
                <a:latin typeface="+mn-ea"/>
              </a:rPr>
              <a:t>生産誘発額）</a:t>
            </a:r>
            <a:r>
              <a:rPr lang="zh-TW" altLang="en-US" sz="3600" dirty="0">
                <a:solidFill>
                  <a:srgbClr val="002060"/>
                </a:solidFill>
                <a:latin typeface="+mn-ea"/>
              </a:rPr>
              <a:t>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9219" name="Rectangle 3">
            <a:extLst>
              <a:ext uri="{FF2B5EF4-FFF2-40B4-BE49-F238E27FC236}">
                <a16:creationId xmlns:a16="http://schemas.microsoft.com/office/drawing/2014/main" id="{BED8973A-C8D6-4214-B494-81189DEEC65B}"/>
              </a:ext>
            </a:extLst>
          </p:cNvPr>
          <p:cNvSpPr>
            <a:spLocks noGrp="1" noChangeArrowheads="1"/>
          </p:cNvSpPr>
          <p:nvPr>
            <p:ph type="body" idx="1"/>
          </p:nvPr>
        </p:nvSpPr>
        <p:spPr>
          <a:xfrm>
            <a:off x="560388" y="1878013"/>
            <a:ext cx="8964612" cy="3798887"/>
          </a:xfrm>
        </p:spPr>
        <p:txBody>
          <a:bodyPr/>
          <a:lstStyle/>
          <a:p>
            <a:pPr eaLnBrk="1" hangingPunct="1">
              <a:buFont typeface="Wingdings" panose="05000000000000000000" pitchFamily="2" charset="2"/>
              <a:buNone/>
              <a:defRPr/>
            </a:pPr>
            <a:r>
              <a:rPr lang="ja-JP" altLang="en-US" dirty="0">
                <a:latin typeface="+mj-ea"/>
              </a:rPr>
              <a:t>（直接効果</a:t>
            </a:r>
            <a:r>
              <a:rPr lang="en-US" altLang="ja-JP" dirty="0">
                <a:latin typeface="+mj-ea"/>
              </a:rPr>
              <a:t>+</a:t>
            </a:r>
            <a:r>
              <a:rPr lang="ja-JP" altLang="en-US" dirty="0">
                <a:latin typeface="+mj-ea"/>
              </a:rPr>
              <a:t>第</a:t>
            </a:r>
            <a:r>
              <a:rPr lang="en-US" altLang="ja-JP" dirty="0">
                <a:latin typeface="+mj-ea"/>
              </a:rPr>
              <a:t>1</a:t>
            </a:r>
            <a:r>
              <a:rPr lang="ja-JP" altLang="en-US" dirty="0">
                <a:latin typeface="+mj-ea"/>
              </a:rPr>
              <a:t>次間接効果</a:t>
            </a:r>
            <a:r>
              <a:rPr lang="en-US" altLang="ja-JP" dirty="0">
                <a:latin typeface="+mj-ea"/>
              </a:rPr>
              <a:t>+</a:t>
            </a:r>
            <a:r>
              <a:rPr lang="ja-JP" altLang="en-US" dirty="0">
                <a:latin typeface="+mj-ea"/>
              </a:rPr>
              <a:t>第</a:t>
            </a:r>
            <a:r>
              <a:rPr lang="en-US" altLang="ja-JP" dirty="0">
                <a:latin typeface="+mj-ea"/>
              </a:rPr>
              <a:t>2</a:t>
            </a:r>
            <a:r>
              <a:rPr lang="ja-JP" altLang="en-US" dirty="0">
                <a:latin typeface="+mj-ea"/>
              </a:rPr>
              <a:t>次間接効果）</a:t>
            </a:r>
            <a:endParaRPr lang="ja-JP" altLang="en-US" dirty="0">
              <a:latin typeface="ＭＳ Ｐゴシック" panose="020B0600070205080204" pitchFamily="50" charset="-128"/>
            </a:endParaRPr>
          </a:p>
        </p:txBody>
      </p:sp>
      <p:pic>
        <p:nvPicPr>
          <p:cNvPr id="39940" name="Picture 5">
            <a:extLst>
              <a:ext uri="{FF2B5EF4-FFF2-40B4-BE49-F238E27FC236}">
                <a16:creationId xmlns:a16="http://schemas.microsoft.com/office/drawing/2014/main" id="{23AAF719-5D5D-4C9A-841F-288C24C9AF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9838" y="2555875"/>
            <a:ext cx="7105650" cy="395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6F4F4621-1A74-4313-B9EC-AEA436E3DBE7}"/>
              </a:ext>
            </a:extLst>
          </p:cNvPr>
          <p:cNvSpPr>
            <a:spLocks noGrp="1"/>
          </p:cNvSpPr>
          <p:nvPr>
            <p:ph type="sldNum" sz="quarter" idx="12"/>
          </p:nvPr>
        </p:nvSpPr>
        <p:spPr/>
        <p:txBody>
          <a:bodyPr/>
          <a:lstStyle/>
          <a:p>
            <a:fld id="{E06421CE-CAD4-4ABA-99B6-8C8FFED57DB3}" type="slidenum">
              <a:rPr lang="ja-JP" altLang="en-US" smtClean="0"/>
              <a:pPr/>
              <a:t>22</a:t>
            </a:fld>
            <a:endParaRPr lang="en-US" altLang="ja-JP"/>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DDE7432-BA51-4FC0-87BB-964727A8276B}"/>
              </a:ext>
            </a:extLst>
          </p:cNvPr>
          <p:cNvSpPr>
            <a:spLocks noGrp="1" noChangeArrowheads="1"/>
          </p:cNvSpPr>
          <p:nvPr>
            <p:ph type="title"/>
          </p:nvPr>
        </p:nvSpPr>
        <p:spPr>
          <a:xfrm>
            <a:off x="560388" y="-84138"/>
            <a:ext cx="8767762" cy="1462088"/>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11</a:t>
            </a:r>
            <a:r>
              <a:rPr lang="ja-JP" altLang="en-US" sz="4000" dirty="0">
                <a:solidFill>
                  <a:srgbClr val="002060"/>
                </a:solidFill>
                <a:latin typeface="+mn-ea"/>
              </a:rPr>
              <a:t>　</a:t>
            </a:r>
            <a:r>
              <a:rPr lang="en-US" altLang="ja-JP" sz="4000" dirty="0">
                <a:solidFill>
                  <a:srgbClr val="002060"/>
                </a:solidFill>
                <a:latin typeface="+mn-ea"/>
              </a:rPr>
              <a:t> </a:t>
            </a:r>
            <a:r>
              <a:rPr lang="en-US" altLang="ja-JP" sz="3600" dirty="0">
                <a:solidFill>
                  <a:srgbClr val="002060"/>
                </a:solidFill>
                <a:latin typeface="+mn-ea"/>
              </a:rPr>
              <a:t>※Excel</a:t>
            </a:r>
            <a:r>
              <a:rPr lang="ja-JP" altLang="en-US" sz="3600" dirty="0">
                <a:solidFill>
                  <a:srgbClr val="002060"/>
                </a:solidFill>
                <a:latin typeface="+mn-ea"/>
              </a:rPr>
              <a:t>シート</a:t>
            </a:r>
            <a:r>
              <a:rPr lang="zh-TW" altLang="en-US" sz="3600" dirty="0">
                <a:solidFill>
                  <a:srgbClr val="002060"/>
                </a:solidFill>
                <a:latin typeface="+mn-ea"/>
              </a:rPr>
              <a:t>　</a:t>
            </a:r>
            <a:br>
              <a:rPr lang="en-US" altLang="zh-TW" sz="4000" dirty="0">
                <a:solidFill>
                  <a:srgbClr val="002060"/>
                </a:solidFill>
                <a:latin typeface="+mn-ea"/>
              </a:rPr>
            </a:br>
            <a:r>
              <a:rPr lang="zh-TW" altLang="en-US" sz="3600" dirty="0">
                <a:solidFill>
                  <a:srgbClr val="002060"/>
                </a:solidFill>
                <a:latin typeface="+mn-ea"/>
              </a:rPr>
              <a:t>付加価値誘発額推計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41987" name="Rectangle 3">
            <a:extLst>
              <a:ext uri="{FF2B5EF4-FFF2-40B4-BE49-F238E27FC236}">
                <a16:creationId xmlns:a16="http://schemas.microsoft.com/office/drawing/2014/main" id="{163EB55F-C171-43A8-AAFE-15D4F5629095}"/>
              </a:ext>
            </a:extLst>
          </p:cNvPr>
          <p:cNvSpPr>
            <a:spLocks noGrp="1" noChangeArrowheads="1"/>
          </p:cNvSpPr>
          <p:nvPr>
            <p:ph type="body" idx="1"/>
          </p:nvPr>
        </p:nvSpPr>
        <p:spPr>
          <a:xfrm>
            <a:off x="560388" y="1798638"/>
            <a:ext cx="8964612" cy="3798887"/>
          </a:xfrm>
        </p:spPr>
        <p:txBody>
          <a:bodyPr/>
          <a:lstStyle/>
          <a:p>
            <a:pPr eaLnBrk="1" hangingPunct="1">
              <a:buFont typeface="Wingdings" panose="05000000000000000000" pitchFamily="2" charset="2"/>
              <a:buNone/>
            </a:pPr>
            <a:r>
              <a:rPr lang="ja-JP" altLang="en-US">
                <a:latin typeface="ＭＳ Ｐゴシック" panose="020B0600070205080204" pitchFamily="50" charset="-128"/>
              </a:rPr>
              <a:t>（総合効果</a:t>
            </a:r>
            <a:r>
              <a:rPr lang="en-US" altLang="ja-JP">
                <a:latin typeface="ＭＳ Ｐゴシック" panose="020B0600070205080204" pitchFamily="50" charset="-128"/>
              </a:rPr>
              <a:t>×</a:t>
            </a:r>
            <a:r>
              <a:rPr lang="ja-JP" altLang="en-US">
                <a:latin typeface="ＭＳ Ｐゴシック" panose="020B0600070205080204" pitchFamily="50" charset="-128"/>
              </a:rPr>
              <a:t>粗付加価値率）</a:t>
            </a:r>
          </a:p>
        </p:txBody>
      </p:sp>
      <p:pic>
        <p:nvPicPr>
          <p:cNvPr id="41988" name="Picture 5">
            <a:extLst>
              <a:ext uri="{FF2B5EF4-FFF2-40B4-BE49-F238E27FC236}">
                <a16:creationId xmlns:a16="http://schemas.microsoft.com/office/drawing/2014/main" id="{3E222B3B-7128-4C91-A003-EFACE46DB1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2913" y="2373313"/>
            <a:ext cx="5329237" cy="427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DA2B95B6-9CF4-412B-9D43-6E31A44DB783}"/>
              </a:ext>
            </a:extLst>
          </p:cNvPr>
          <p:cNvSpPr>
            <a:spLocks noGrp="1"/>
          </p:cNvSpPr>
          <p:nvPr>
            <p:ph type="sldNum" sz="quarter" idx="12"/>
          </p:nvPr>
        </p:nvSpPr>
        <p:spPr/>
        <p:txBody>
          <a:bodyPr/>
          <a:lstStyle/>
          <a:p>
            <a:fld id="{E06421CE-CAD4-4ABA-99B6-8C8FFED57DB3}" type="slidenum">
              <a:rPr lang="ja-JP" altLang="en-US" smtClean="0"/>
              <a:pPr/>
              <a:t>23</a:t>
            </a:fld>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E89A259-9FB3-4969-8E92-0EA6AE0D7EBB}"/>
              </a:ext>
            </a:extLst>
          </p:cNvPr>
          <p:cNvSpPr>
            <a:spLocks noGrp="1" noChangeArrowheads="1"/>
          </p:cNvSpPr>
          <p:nvPr>
            <p:ph type="title"/>
          </p:nvPr>
        </p:nvSpPr>
        <p:spPr>
          <a:xfrm>
            <a:off x="704850" y="68263"/>
            <a:ext cx="8712200" cy="912812"/>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12</a:t>
            </a:r>
            <a:r>
              <a:rPr lang="zh-TW" altLang="en-US" sz="3600" dirty="0">
                <a:solidFill>
                  <a:srgbClr val="002060"/>
                </a:solidFill>
                <a:latin typeface="+mn-ea"/>
              </a:rPr>
              <a:t>就業者誘発数推計</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9219" name="Rectangle 3">
            <a:extLst>
              <a:ext uri="{FF2B5EF4-FFF2-40B4-BE49-F238E27FC236}">
                <a16:creationId xmlns:a16="http://schemas.microsoft.com/office/drawing/2014/main" id="{2071AD48-049E-4630-AA4D-84C605DCF2E6}"/>
              </a:ext>
            </a:extLst>
          </p:cNvPr>
          <p:cNvSpPr>
            <a:spLocks noGrp="1" noChangeArrowheads="1"/>
          </p:cNvSpPr>
          <p:nvPr>
            <p:ph type="body" idx="1"/>
          </p:nvPr>
        </p:nvSpPr>
        <p:spPr>
          <a:xfrm>
            <a:off x="573088" y="1009650"/>
            <a:ext cx="8964612" cy="3798888"/>
          </a:xfrm>
        </p:spPr>
        <p:txBody>
          <a:bodyPr/>
          <a:lstStyle/>
          <a:p>
            <a:pPr eaLnBrk="1" hangingPunct="1">
              <a:buFont typeface="Wingdings" panose="05000000000000000000" pitchFamily="2" charset="2"/>
              <a:buNone/>
              <a:defRPr/>
            </a:pPr>
            <a:r>
              <a:rPr lang="ja-JP" altLang="en-US" dirty="0">
                <a:latin typeface="ＭＳ Ｐゴシック" panose="020B0600070205080204" pitchFamily="50" charset="-128"/>
              </a:rPr>
              <a:t>　</a:t>
            </a:r>
            <a:r>
              <a:rPr lang="en-US" altLang="ja-JP" dirty="0">
                <a:solidFill>
                  <a:srgbClr val="002060"/>
                </a:solidFill>
                <a:latin typeface="+mn-ea"/>
              </a:rPr>
              <a:t> ※Excel</a:t>
            </a:r>
            <a:r>
              <a:rPr lang="ja-JP" altLang="en-US" dirty="0">
                <a:solidFill>
                  <a:srgbClr val="002060"/>
                </a:solidFill>
                <a:latin typeface="+mn-ea"/>
              </a:rPr>
              <a:t>シート　</a:t>
            </a:r>
            <a:r>
              <a:rPr lang="ja-JP" altLang="en-US" dirty="0">
                <a:latin typeface="ＭＳ Ｐゴシック" panose="020B0600070205080204" pitchFamily="50" charset="-128"/>
              </a:rPr>
              <a:t>（総合効果</a:t>
            </a:r>
            <a:r>
              <a:rPr lang="en-US" altLang="ja-JP" dirty="0">
                <a:latin typeface="ＭＳ Ｐゴシック" panose="020B0600070205080204" pitchFamily="50" charset="-128"/>
              </a:rPr>
              <a:t>×</a:t>
            </a:r>
            <a:r>
              <a:rPr lang="ja-JP" altLang="en-US" dirty="0">
                <a:latin typeface="ＭＳ Ｐゴシック" panose="020B0600070205080204" pitchFamily="50" charset="-128"/>
              </a:rPr>
              <a:t>就業者係数）生産誘発額を就業者に換算　</a:t>
            </a:r>
          </a:p>
        </p:txBody>
      </p:sp>
      <p:pic>
        <p:nvPicPr>
          <p:cNvPr id="44036" name="Picture 5">
            <a:extLst>
              <a:ext uri="{FF2B5EF4-FFF2-40B4-BE49-F238E27FC236}">
                <a16:creationId xmlns:a16="http://schemas.microsoft.com/office/drawing/2014/main" id="{222B25ED-90E9-4380-A3EF-20744EACB6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813" y="2281238"/>
            <a:ext cx="5832475"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ABBB119E-E617-4C74-B7EF-A1E84860B95C}"/>
              </a:ext>
            </a:extLst>
          </p:cNvPr>
          <p:cNvSpPr>
            <a:spLocks noGrp="1"/>
          </p:cNvSpPr>
          <p:nvPr>
            <p:ph type="sldNum" sz="quarter" idx="12"/>
          </p:nvPr>
        </p:nvSpPr>
        <p:spPr/>
        <p:txBody>
          <a:bodyPr/>
          <a:lstStyle/>
          <a:p>
            <a:fld id="{E06421CE-CAD4-4ABA-99B6-8C8FFED57DB3}" type="slidenum">
              <a:rPr lang="ja-JP" altLang="en-US" smtClean="0"/>
              <a:pPr/>
              <a:t>24</a:t>
            </a:fld>
            <a:endParaRPr lang="en-US" altLang="ja-JP"/>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980DF26-E623-4F0D-8C3B-24341EA2CD02}"/>
              </a:ext>
            </a:extLst>
          </p:cNvPr>
          <p:cNvSpPr>
            <a:spLocks noGrp="1" noChangeArrowheads="1"/>
          </p:cNvSpPr>
          <p:nvPr>
            <p:ph type="title"/>
          </p:nvPr>
        </p:nvSpPr>
        <p:spPr>
          <a:xfrm>
            <a:off x="823913" y="-117475"/>
            <a:ext cx="8258175" cy="1462088"/>
          </a:xfrm>
        </p:spPr>
        <p:txBody>
          <a:bodyPr/>
          <a:lstStyle/>
          <a:p>
            <a:pPr eaLnBrk="1" hangingPunct="1">
              <a:defRPr/>
            </a:pPr>
            <a:r>
              <a:rPr lang="zh-TW" altLang="en-US" sz="4000" dirty="0">
                <a:solidFill>
                  <a:srgbClr val="002060"/>
                </a:solidFill>
                <a:latin typeface="+mn-ea"/>
              </a:rPr>
              <a:t>産業連関分析</a:t>
            </a:r>
            <a:r>
              <a:rPr lang="en-US" altLang="zh-TW" sz="4000" dirty="0">
                <a:solidFill>
                  <a:srgbClr val="002060"/>
                </a:solidFill>
                <a:latin typeface="+mn-ea"/>
              </a:rPr>
              <a:t>13</a:t>
            </a:r>
            <a:r>
              <a:rPr lang="zh-TW" altLang="en-US" sz="3200" dirty="0">
                <a:solidFill>
                  <a:srgbClr val="002060"/>
                </a:solidFill>
                <a:latin typeface="+mn-ea"/>
              </a:rPr>
              <a:t>雇用者誘発数推計</a:t>
            </a:r>
            <a:br>
              <a:rPr lang="en-US" altLang="zh-TW" sz="3200" dirty="0">
                <a:solidFill>
                  <a:srgbClr val="002060"/>
                </a:solidFill>
                <a:latin typeface="+mn-ea"/>
              </a:rPr>
            </a:br>
            <a:r>
              <a:rPr lang="en-US" altLang="ja-JP" sz="3200" dirty="0">
                <a:solidFill>
                  <a:srgbClr val="002060"/>
                </a:solidFill>
                <a:latin typeface="+mn-ea"/>
              </a:rPr>
              <a:t>※Excel</a:t>
            </a:r>
            <a:r>
              <a:rPr lang="ja-JP" altLang="en-US" sz="3200" dirty="0">
                <a:solidFill>
                  <a:srgbClr val="002060"/>
                </a:solidFill>
                <a:latin typeface="+mn-ea"/>
              </a:rPr>
              <a:t>シート　</a:t>
            </a:r>
            <a:endParaRPr lang="ja-JP" altLang="en-US" sz="3200" dirty="0">
              <a:solidFill>
                <a:srgbClr val="002060"/>
              </a:solidFill>
              <a:latin typeface="ＭＳ Ｐゴシック" panose="020B0600070205080204" pitchFamily="50" charset="-128"/>
            </a:endParaRPr>
          </a:p>
        </p:txBody>
      </p:sp>
      <p:sp>
        <p:nvSpPr>
          <p:cNvPr id="46083" name="Rectangle 3">
            <a:extLst>
              <a:ext uri="{FF2B5EF4-FFF2-40B4-BE49-F238E27FC236}">
                <a16:creationId xmlns:a16="http://schemas.microsoft.com/office/drawing/2014/main" id="{4A57CF6F-A592-4CE0-A991-8AE2DD15A6A6}"/>
              </a:ext>
            </a:extLst>
          </p:cNvPr>
          <p:cNvSpPr>
            <a:spLocks noGrp="1" noChangeArrowheads="1"/>
          </p:cNvSpPr>
          <p:nvPr>
            <p:ph type="body" idx="1"/>
          </p:nvPr>
        </p:nvSpPr>
        <p:spPr>
          <a:xfrm>
            <a:off x="345281" y="1198768"/>
            <a:ext cx="9215438" cy="3798888"/>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（総合効果</a:t>
            </a:r>
            <a:r>
              <a:rPr lang="en-US" altLang="ja-JP" dirty="0">
                <a:latin typeface="ＭＳ Ｐゴシック" panose="020B0600070205080204" pitchFamily="50" charset="-128"/>
              </a:rPr>
              <a:t>×</a:t>
            </a:r>
            <a:r>
              <a:rPr lang="ja-JP" altLang="en-US" dirty="0">
                <a:latin typeface="ＭＳ Ｐゴシック" panose="020B0600070205080204" pitchFamily="50" charset="-128"/>
              </a:rPr>
              <a:t>雇用係数）生産誘発額を雇用者に換算</a:t>
            </a:r>
          </a:p>
        </p:txBody>
      </p:sp>
      <p:pic>
        <p:nvPicPr>
          <p:cNvPr id="46084" name="Picture 5">
            <a:extLst>
              <a:ext uri="{FF2B5EF4-FFF2-40B4-BE49-F238E27FC236}">
                <a16:creationId xmlns:a16="http://schemas.microsoft.com/office/drawing/2014/main" id="{20FDAA1C-2E31-49CC-AEB9-70BF0A4893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0250" y="2366963"/>
            <a:ext cx="5664200" cy="424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8C9B57D3-E906-4A99-99B6-170B9C2401EA}"/>
              </a:ext>
            </a:extLst>
          </p:cNvPr>
          <p:cNvSpPr>
            <a:spLocks noGrp="1"/>
          </p:cNvSpPr>
          <p:nvPr>
            <p:ph type="sldNum" sz="quarter" idx="12"/>
          </p:nvPr>
        </p:nvSpPr>
        <p:spPr/>
        <p:txBody>
          <a:bodyPr/>
          <a:lstStyle/>
          <a:p>
            <a:fld id="{E06421CE-CAD4-4ABA-99B6-8C8FFED57DB3}" type="slidenum">
              <a:rPr lang="ja-JP" altLang="en-US" smtClean="0"/>
              <a:pPr/>
              <a:t>25</a:t>
            </a:fld>
            <a:endParaRPr lang="en-US" altLang="ja-JP"/>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E13DC1E-07B5-4238-BDD8-F8FAC8B3ED02}"/>
              </a:ext>
            </a:extLst>
          </p:cNvPr>
          <p:cNvSpPr>
            <a:spLocks noGrp="1" noChangeArrowheads="1"/>
          </p:cNvSpPr>
          <p:nvPr>
            <p:ph type="title"/>
          </p:nvPr>
        </p:nvSpPr>
        <p:spPr>
          <a:xfrm>
            <a:off x="392106" y="2564904"/>
            <a:ext cx="8824913" cy="1462087"/>
          </a:xfrm>
        </p:spPr>
        <p:txBody>
          <a:bodyPr/>
          <a:lstStyle/>
          <a:p>
            <a:pPr eaLnBrk="1" hangingPunct="1">
              <a:defRPr/>
            </a:pPr>
            <a:r>
              <a:rPr lang="ja-JP" altLang="en-US" sz="4000" dirty="0">
                <a:solidFill>
                  <a:srgbClr val="002060"/>
                </a:solidFill>
                <a:latin typeface="+mn-ea"/>
              </a:rPr>
              <a:t>産業連関分析　</a:t>
            </a:r>
            <a:br>
              <a:rPr lang="en-US" altLang="ja-JP" sz="4000" dirty="0">
                <a:solidFill>
                  <a:srgbClr val="002060"/>
                </a:solidFill>
                <a:latin typeface="+mn-ea"/>
              </a:rPr>
            </a:br>
            <a:r>
              <a:rPr lang="ja-JP" altLang="en-US" sz="3600" dirty="0">
                <a:solidFill>
                  <a:srgbClr val="002060"/>
                </a:solidFill>
                <a:latin typeface="+mn-ea"/>
              </a:rPr>
              <a:t>経済波及効果推計</a:t>
            </a:r>
            <a:br>
              <a:rPr lang="en-US" altLang="ja-JP" sz="3600" dirty="0">
                <a:solidFill>
                  <a:srgbClr val="002060"/>
                </a:solidFill>
                <a:latin typeface="+mn-ea"/>
              </a:rPr>
            </a:br>
            <a:r>
              <a:rPr lang="ja-JP" altLang="en-US" sz="3600" dirty="0">
                <a:solidFill>
                  <a:srgbClr val="002060"/>
                </a:solidFill>
                <a:latin typeface="+mn-ea"/>
              </a:rPr>
              <a:t>フローチャート</a:t>
            </a:r>
            <a:br>
              <a:rPr lang="en-US" altLang="ja-JP" sz="3600" dirty="0">
                <a:solidFill>
                  <a:srgbClr val="002060"/>
                </a:solidFill>
                <a:latin typeface="+mn-ea"/>
              </a:rPr>
            </a:br>
            <a:br>
              <a:rPr lang="en-US" altLang="ja-JP" sz="3600" dirty="0">
                <a:solidFill>
                  <a:srgbClr val="002060"/>
                </a:solidFill>
                <a:latin typeface="+mn-ea"/>
              </a:rPr>
            </a:br>
            <a:r>
              <a:rPr lang="ja-JP" altLang="en-US" sz="2800" dirty="0">
                <a:solidFill>
                  <a:srgbClr val="002060"/>
                </a:solidFill>
                <a:latin typeface="+mn-ea"/>
              </a:rPr>
              <a:t>①直接効果</a:t>
            </a:r>
            <a:br>
              <a:rPr lang="en-US" altLang="ja-JP" sz="2800" dirty="0">
                <a:solidFill>
                  <a:srgbClr val="002060"/>
                </a:solidFill>
                <a:latin typeface="+mn-ea"/>
              </a:rPr>
            </a:br>
            <a:r>
              <a:rPr lang="ja-JP" altLang="en-US" sz="2800" dirty="0">
                <a:solidFill>
                  <a:srgbClr val="002060"/>
                </a:solidFill>
                <a:latin typeface="+mn-ea"/>
              </a:rPr>
              <a:t>②間接</a:t>
            </a:r>
            <a:r>
              <a:rPr lang="en-US" altLang="ja-JP" sz="2800" dirty="0">
                <a:solidFill>
                  <a:srgbClr val="002060"/>
                </a:solidFill>
                <a:latin typeface="+mn-ea"/>
              </a:rPr>
              <a:t>1</a:t>
            </a:r>
            <a:r>
              <a:rPr lang="ja-JP" altLang="en-US" sz="2800" dirty="0">
                <a:solidFill>
                  <a:srgbClr val="002060"/>
                </a:solidFill>
                <a:latin typeface="+mn-ea"/>
              </a:rPr>
              <a:t>次効果</a:t>
            </a:r>
            <a:br>
              <a:rPr lang="en-US" altLang="ja-JP" sz="2800" dirty="0">
                <a:solidFill>
                  <a:srgbClr val="002060"/>
                </a:solidFill>
                <a:latin typeface="+mn-ea"/>
              </a:rPr>
            </a:br>
            <a:r>
              <a:rPr lang="ja-JP" altLang="en-US" sz="2800" dirty="0">
                <a:solidFill>
                  <a:srgbClr val="002060"/>
                </a:solidFill>
                <a:latin typeface="+mn-ea"/>
              </a:rPr>
              <a:t>③間接</a:t>
            </a:r>
            <a:r>
              <a:rPr lang="en-US" altLang="ja-JP" sz="2800" dirty="0">
                <a:solidFill>
                  <a:srgbClr val="002060"/>
                </a:solidFill>
                <a:latin typeface="+mn-ea"/>
              </a:rPr>
              <a:t>2</a:t>
            </a:r>
            <a:r>
              <a:rPr lang="ja-JP" altLang="en-US" sz="2800" dirty="0">
                <a:solidFill>
                  <a:srgbClr val="002060"/>
                </a:solidFill>
                <a:latin typeface="+mn-ea"/>
              </a:rPr>
              <a:t>次効果</a:t>
            </a:r>
            <a:br>
              <a:rPr lang="en-US" altLang="ja-JP" sz="2800" dirty="0">
                <a:solidFill>
                  <a:srgbClr val="002060"/>
                </a:solidFill>
                <a:latin typeface="+mn-ea"/>
              </a:rPr>
            </a:br>
            <a:r>
              <a:rPr lang="ja-JP" altLang="en-US" sz="2800" dirty="0">
                <a:solidFill>
                  <a:srgbClr val="002060"/>
                </a:solidFill>
                <a:latin typeface="+mn-ea"/>
              </a:rPr>
              <a:t>総合効果①</a:t>
            </a:r>
            <a:r>
              <a:rPr lang="en-US" altLang="ja-JP" sz="2800" dirty="0">
                <a:solidFill>
                  <a:srgbClr val="002060"/>
                </a:solidFill>
                <a:latin typeface="+mn-ea"/>
              </a:rPr>
              <a:t>+</a:t>
            </a:r>
            <a:r>
              <a:rPr lang="ja-JP" altLang="en-US" sz="2800" dirty="0">
                <a:solidFill>
                  <a:srgbClr val="002060"/>
                </a:solidFill>
                <a:latin typeface="+mn-ea"/>
              </a:rPr>
              <a:t>②</a:t>
            </a:r>
            <a:r>
              <a:rPr lang="en-US" altLang="ja-JP" sz="2800" dirty="0">
                <a:solidFill>
                  <a:srgbClr val="002060"/>
                </a:solidFill>
                <a:latin typeface="+mn-ea"/>
              </a:rPr>
              <a:t>+</a:t>
            </a:r>
            <a:r>
              <a:rPr lang="ja-JP" altLang="en-US" sz="2800" dirty="0">
                <a:solidFill>
                  <a:srgbClr val="002060"/>
                </a:solidFill>
                <a:latin typeface="+mn-ea"/>
              </a:rPr>
              <a:t>③　</a:t>
            </a:r>
            <a:endParaRPr lang="ja-JP" altLang="en-US" sz="2800" dirty="0">
              <a:solidFill>
                <a:srgbClr val="002060"/>
              </a:solidFill>
              <a:latin typeface="ＭＳ Ｐゴシック" panose="020B0600070205080204" pitchFamily="50" charset="-128"/>
            </a:endParaRPr>
          </a:p>
        </p:txBody>
      </p:sp>
      <p:pic>
        <p:nvPicPr>
          <p:cNvPr id="48131" name="図 1">
            <a:extLst>
              <a:ext uri="{FF2B5EF4-FFF2-40B4-BE49-F238E27FC236}">
                <a16:creationId xmlns:a16="http://schemas.microsoft.com/office/drawing/2014/main" id="{515F86D3-D6BA-45AF-8931-30CD2E5235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4013" y="474663"/>
            <a:ext cx="5360987" cy="598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CDFB9B89-214A-4EF8-8BD5-17C9210BC9CB}"/>
              </a:ext>
            </a:extLst>
          </p:cNvPr>
          <p:cNvSpPr>
            <a:spLocks noGrp="1"/>
          </p:cNvSpPr>
          <p:nvPr>
            <p:ph type="sldNum" sz="quarter" idx="12"/>
          </p:nvPr>
        </p:nvSpPr>
        <p:spPr/>
        <p:txBody>
          <a:bodyPr/>
          <a:lstStyle/>
          <a:p>
            <a:fld id="{E06421CE-CAD4-4ABA-99B6-8C8FFED57DB3}" type="slidenum">
              <a:rPr lang="ja-JP" altLang="en-US" smtClean="0"/>
              <a:pPr/>
              <a:t>26</a:t>
            </a:fld>
            <a:endParaRPr lang="en-US" altLang="ja-JP"/>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C6279A87-491B-4BF7-9F76-0075DA324D34}"/>
              </a:ext>
            </a:extLst>
          </p:cNvPr>
          <p:cNvSpPr>
            <a:spLocks noGrp="1" noChangeArrowheads="1"/>
          </p:cNvSpPr>
          <p:nvPr>
            <p:ph type="title"/>
          </p:nvPr>
        </p:nvSpPr>
        <p:spPr>
          <a:xfrm>
            <a:off x="1065213" y="12700"/>
            <a:ext cx="8043862" cy="1146175"/>
          </a:xfrm>
        </p:spPr>
        <p:txBody>
          <a:bodyPr/>
          <a:lstStyle/>
          <a:p>
            <a:r>
              <a:rPr lang="ja-JP" altLang="ja-JP" sz="4000" dirty="0">
                <a:latin typeface="ＭＳ Ｐゴシック" panose="020B0600070205080204" pitchFamily="50" charset="-128"/>
              </a:rPr>
              <a:t>産業連関分析</a:t>
            </a:r>
            <a:r>
              <a:rPr lang="ja-JP" altLang="en-US" sz="4000" dirty="0">
                <a:latin typeface="ＭＳ Ｐゴシック" panose="020B0600070205080204" pitchFamily="50" charset="-128"/>
              </a:rPr>
              <a:t>ワークシートの概要</a:t>
            </a:r>
            <a:br>
              <a:rPr lang="en-US" altLang="ja-JP" sz="4000" dirty="0">
                <a:latin typeface="ＭＳ Ｐゴシック" panose="020B0600070205080204" pitchFamily="50" charset="-128"/>
              </a:rPr>
            </a:br>
            <a:r>
              <a:rPr lang="ja-JP" altLang="en-US" sz="2400" dirty="0">
                <a:hlinkClick r:id="rId3"/>
              </a:rPr>
              <a:t>兵庫県／産業連関分析ワークシート </a:t>
            </a:r>
            <a:r>
              <a:rPr lang="en-US" altLang="ja-JP" sz="2400" dirty="0">
                <a:hlinkClick r:id="rId3"/>
              </a:rPr>
              <a:t>(hyogo.lg.jp)</a:t>
            </a:r>
            <a:endParaRPr lang="ja-JP" altLang="ja-JP" sz="2400" dirty="0">
              <a:latin typeface="ＭＳ Ｐゴシック" panose="020B0600070205080204" pitchFamily="50" charset="-128"/>
            </a:endParaRPr>
          </a:p>
        </p:txBody>
      </p:sp>
      <p:sp>
        <p:nvSpPr>
          <p:cNvPr id="55299" name="Rectangle 3">
            <a:extLst>
              <a:ext uri="{FF2B5EF4-FFF2-40B4-BE49-F238E27FC236}">
                <a16:creationId xmlns:a16="http://schemas.microsoft.com/office/drawing/2014/main" id="{18DA0F69-98C1-4E53-9897-6B93D8FED365}"/>
              </a:ext>
            </a:extLst>
          </p:cNvPr>
          <p:cNvSpPr>
            <a:spLocks noGrp="1" noChangeArrowheads="1"/>
          </p:cNvSpPr>
          <p:nvPr>
            <p:ph type="body" idx="1"/>
          </p:nvPr>
        </p:nvSpPr>
        <p:spPr>
          <a:xfrm>
            <a:off x="381000" y="1230313"/>
            <a:ext cx="9144000" cy="4927600"/>
          </a:xfrm>
        </p:spPr>
        <p:txBody>
          <a:bodyPr/>
          <a:lstStyle/>
          <a:p>
            <a:pPr>
              <a:lnSpc>
                <a:spcPct val="90000"/>
              </a:lnSpc>
              <a:buFont typeface="Wingdings" panose="05000000000000000000" pitchFamily="2" charset="2"/>
              <a:buNone/>
            </a:pPr>
            <a:r>
              <a:rPr lang="ja-JP" altLang="en-US" sz="2400" dirty="0">
                <a:latin typeface="ＭＳ Ｐゴシック" panose="020B0600070205080204" pitchFamily="50" charset="-128"/>
              </a:rPr>
              <a:t>　</a:t>
            </a:r>
            <a:r>
              <a:rPr lang="ja-JP" altLang="en-US" sz="2800" dirty="0">
                <a:latin typeface="ＭＳ Ｐゴシック" panose="020B0600070205080204" pitchFamily="50" charset="-128"/>
              </a:rPr>
              <a:t>１ 産業部門ごとの経済波及効果推計</a:t>
            </a:r>
          </a:p>
          <a:p>
            <a:pPr>
              <a:lnSpc>
                <a:spcPct val="90000"/>
              </a:lnSpc>
              <a:buFont typeface="Wingdings" panose="05000000000000000000" pitchFamily="2" charset="2"/>
              <a:buNone/>
            </a:pPr>
            <a:r>
              <a:rPr lang="ja-JP" altLang="ja-JP" sz="2800" dirty="0">
                <a:latin typeface="ＭＳ Ｐゴシック" panose="020B0600070205080204" pitchFamily="50" charset="-128"/>
              </a:rPr>
              <a:t>　２</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イベント開催による訪問者消費がもたらす経済波及効果</a:t>
            </a:r>
          </a:p>
          <a:p>
            <a:pPr>
              <a:lnSpc>
                <a:spcPct val="90000"/>
              </a:lnSpc>
              <a:buFont typeface="Wingdings" panose="05000000000000000000" pitchFamily="2" charset="2"/>
              <a:buNone/>
            </a:pPr>
            <a:r>
              <a:rPr lang="ja-JP" altLang="ja-JP" sz="2800" dirty="0">
                <a:latin typeface="ＭＳ Ｐゴシック" panose="020B0600070205080204" pitchFamily="50" charset="-128"/>
              </a:rPr>
              <a:t>　３</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企業の立地及び設備投資がもたらす経済波及効果</a:t>
            </a:r>
          </a:p>
          <a:p>
            <a:pPr>
              <a:lnSpc>
                <a:spcPct val="90000"/>
              </a:lnSpc>
              <a:buFont typeface="Wingdings" panose="05000000000000000000" pitchFamily="2" charset="2"/>
              <a:buNone/>
            </a:pPr>
            <a:r>
              <a:rPr lang="ja-JP" altLang="ja-JP" sz="2800" dirty="0">
                <a:latin typeface="ＭＳ Ｐゴシック" panose="020B0600070205080204" pitchFamily="50" charset="-128"/>
              </a:rPr>
              <a:t>　４</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建設投資（工事種類別）がもたらす経済波及効果</a:t>
            </a:r>
          </a:p>
          <a:p>
            <a:pPr>
              <a:lnSpc>
                <a:spcPct val="90000"/>
              </a:lnSpc>
              <a:buFont typeface="Wingdings" panose="05000000000000000000" pitchFamily="2" charset="2"/>
              <a:buNone/>
            </a:pPr>
            <a:r>
              <a:rPr lang="ja-JP" altLang="ja-JP" sz="2800" dirty="0">
                <a:latin typeface="ＭＳ Ｐゴシック" panose="020B0600070205080204" pitchFamily="50" charset="-128"/>
              </a:rPr>
              <a:t>　５</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高齢者福祉施設建設及び運営がもたらす経済波及効果</a:t>
            </a:r>
          </a:p>
          <a:p>
            <a:pPr>
              <a:lnSpc>
                <a:spcPct val="90000"/>
              </a:lnSpc>
              <a:buFont typeface="Wingdings" panose="05000000000000000000" pitchFamily="2" charset="2"/>
              <a:buNone/>
            </a:pPr>
            <a:r>
              <a:rPr lang="ja-JP" altLang="ja-JP" sz="2800" dirty="0">
                <a:latin typeface="ＭＳ Ｐゴシック" panose="020B0600070205080204" pitchFamily="50" charset="-128"/>
              </a:rPr>
              <a:t>　６</a:t>
            </a:r>
            <a:r>
              <a:rPr lang="en-US" altLang="ja-JP" sz="2800" dirty="0">
                <a:latin typeface="ＭＳ Ｐゴシック" panose="020B0600070205080204" pitchFamily="50" charset="-128"/>
              </a:rPr>
              <a:t> </a:t>
            </a:r>
            <a:r>
              <a:rPr lang="ja-JP" altLang="en-US" sz="2800" dirty="0">
                <a:latin typeface="ＭＳ Ｐゴシック" panose="020B0600070205080204" pitchFamily="50" charset="-128"/>
              </a:rPr>
              <a:t>製造業</a:t>
            </a:r>
            <a:r>
              <a:rPr lang="ja-JP" altLang="ja-JP" sz="2800" dirty="0">
                <a:latin typeface="ＭＳ Ｐゴシック" panose="020B0600070205080204" pitchFamily="50" charset="-128"/>
              </a:rPr>
              <a:t>部門の増産がもたらす経済波及効果</a:t>
            </a:r>
            <a:endParaRPr lang="ja-JP" altLang="en-US" sz="2800" dirty="0">
              <a:latin typeface="ＭＳ Ｐゴシック" panose="020B0600070205080204" pitchFamily="50" charset="-128"/>
            </a:endParaRPr>
          </a:p>
          <a:p>
            <a:pPr>
              <a:lnSpc>
                <a:spcPct val="90000"/>
              </a:lnSpc>
              <a:buFont typeface="Wingdings" panose="05000000000000000000" pitchFamily="2" charset="2"/>
              <a:buNone/>
            </a:pPr>
            <a:r>
              <a:rPr lang="ja-JP" altLang="ja-JP" sz="2800" dirty="0">
                <a:latin typeface="ＭＳ Ｐゴシック" panose="020B0600070205080204" pitchFamily="50" charset="-128"/>
              </a:rPr>
              <a:t>　７</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輸出増加がもたらす経済波及効果</a:t>
            </a:r>
            <a:endParaRPr lang="ja-JP" altLang="en-US" sz="2800" dirty="0">
              <a:latin typeface="ＭＳ Ｐゴシック" panose="020B0600070205080204" pitchFamily="50" charset="-128"/>
            </a:endParaRPr>
          </a:p>
          <a:p>
            <a:pPr>
              <a:lnSpc>
                <a:spcPct val="90000"/>
              </a:lnSpc>
              <a:buFont typeface="Wingdings" panose="05000000000000000000" pitchFamily="2" charset="2"/>
              <a:buNone/>
            </a:pPr>
            <a:r>
              <a:rPr lang="ja-JP" altLang="ja-JP" sz="2800" dirty="0">
                <a:latin typeface="ＭＳ Ｐゴシック" panose="020B0600070205080204" pitchFamily="50" charset="-128"/>
              </a:rPr>
              <a:t>　８</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生産増加が環境にもたらす効果</a:t>
            </a:r>
            <a:endParaRPr lang="ja-JP" altLang="en-US" sz="2800" dirty="0">
              <a:latin typeface="ＭＳ Ｐゴシック" panose="020B0600070205080204" pitchFamily="50" charset="-128"/>
            </a:endParaRPr>
          </a:p>
          <a:p>
            <a:pPr>
              <a:lnSpc>
                <a:spcPct val="90000"/>
              </a:lnSpc>
              <a:buFont typeface="Wingdings" panose="05000000000000000000" pitchFamily="2" charset="2"/>
              <a:buNone/>
            </a:pPr>
            <a:r>
              <a:rPr lang="ja-JP" altLang="ja-JP" sz="2800" dirty="0">
                <a:latin typeface="ＭＳ Ｐゴシック" panose="020B0600070205080204" pitchFamily="50" charset="-128"/>
              </a:rPr>
              <a:t>　９</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価格変化がもたらす効果</a:t>
            </a:r>
            <a:endParaRPr lang="ja-JP" altLang="en-US" sz="2800" dirty="0">
              <a:latin typeface="ＭＳ Ｐゴシック" panose="020B0600070205080204" pitchFamily="50" charset="-128"/>
            </a:endParaRPr>
          </a:p>
          <a:p>
            <a:pPr>
              <a:lnSpc>
                <a:spcPct val="90000"/>
              </a:lnSpc>
              <a:buFont typeface="Wingdings" panose="05000000000000000000" pitchFamily="2" charset="2"/>
              <a:buNone/>
            </a:pPr>
            <a:r>
              <a:rPr lang="ja-JP" altLang="ja-JP" sz="2800" dirty="0">
                <a:latin typeface="ＭＳ Ｐゴシック" panose="020B0600070205080204" pitchFamily="50" charset="-128"/>
              </a:rPr>
              <a:t>　10</a:t>
            </a:r>
            <a:r>
              <a:rPr lang="ja-JP" altLang="en-US" sz="2800" dirty="0">
                <a:latin typeface="ＭＳ Ｐゴシック" panose="020B0600070205080204" pitchFamily="50" charset="-128"/>
              </a:rPr>
              <a:t> </a:t>
            </a:r>
            <a:r>
              <a:rPr lang="ja-JP" altLang="ja-JP" sz="2800" dirty="0">
                <a:latin typeface="ＭＳ Ｐゴシック" panose="020B0600070205080204" pitchFamily="50" charset="-128"/>
              </a:rPr>
              <a:t>部門別経済波及が税収にもたらす効果</a:t>
            </a:r>
            <a:endParaRPr lang="en-US" altLang="ja-JP" sz="2800" dirty="0">
              <a:latin typeface="ＭＳ Ｐゴシック" panose="020B0600070205080204" pitchFamily="50" charset="-128"/>
            </a:endParaRPr>
          </a:p>
          <a:p>
            <a:pPr>
              <a:lnSpc>
                <a:spcPct val="90000"/>
              </a:lnSpc>
              <a:buFont typeface="Wingdings" panose="05000000000000000000" pitchFamily="2" charset="2"/>
              <a:buNone/>
            </a:pPr>
            <a:r>
              <a:rPr lang="en-US" altLang="ja-JP" sz="2800" dirty="0">
                <a:latin typeface="ＭＳ Ｐゴシック" panose="020B0600070205080204" pitchFamily="50" charset="-128"/>
              </a:rPr>
              <a:t>  11 </a:t>
            </a:r>
            <a:r>
              <a:rPr lang="ja-JP" altLang="en-US" sz="2800" dirty="0">
                <a:latin typeface="ＭＳ Ｐゴシック" panose="020B0600070205080204" pitchFamily="50" charset="-128"/>
              </a:rPr>
              <a:t>最終需要（直接効果）推計</a:t>
            </a:r>
            <a:endParaRPr lang="en-US" altLang="ja-JP" sz="2800" dirty="0">
              <a:latin typeface="ＭＳ Ｐゴシック" panose="020B0600070205080204" pitchFamily="50" charset="-128"/>
            </a:endParaRPr>
          </a:p>
          <a:p>
            <a:pPr>
              <a:lnSpc>
                <a:spcPct val="90000"/>
              </a:lnSpc>
              <a:buFont typeface="Wingdings" panose="05000000000000000000" pitchFamily="2" charset="2"/>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12 </a:t>
            </a:r>
            <a:r>
              <a:rPr lang="ja-JP" altLang="en-US" sz="2800" dirty="0">
                <a:latin typeface="ＭＳ Ｐゴシック" panose="020B0600070205080204" pitchFamily="50" charset="-128"/>
              </a:rPr>
              <a:t>最終需要（直接効果</a:t>
            </a:r>
            <a:r>
              <a:rPr lang="en-US" altLang="ja-JP" sz="2800" dirty="0">
                <a:latin typeface="ＭＳ Ｐゴシック" panose="020B0600070205080204" pitchFamily="50" charset="-128"/>
              </a:rPr>
              <a:t>2</a:t>
            </a:r>
            <a:r>
              <a:rPr lang="ja-JP" altLang="en-US" sz="2800" dirty="0">
                <a:latin typeface="ＭＳ Ｐゴシック" panose="020B0600070205080204" pitchFamily="50" charset="-128"/>
              </a:rPr>
              <a:t>）推計</a:t>
            </a:r>
            <a:endParaRPr lang="en-US" altLang="ja-JP" sz="2800" dirty="0">
              <a:latin typeface="ＭＳ Ｐゴシック" panose="020B0600070205080204" pitchFamily="50" charset="-128"/>
            </a:endParaRPr>
          </a:p>
          <a:p>
            <a:pPr>
              <a:lnSpc>
                <a:spcPct val="90000"/>
              </a:lnSpc>
              <a:buFont typeface="Wingdings" panose="05000000000000000000" pitchFamily="2" charset="2"/>
              <a:buNone/>
            </a:pPr>
            <a:endParaRPr lang="en-US" altLang="ja-JP" sz="2800" dirty="0">
              <a:latin typeface="ＭＳ Ｐゴシック" panose="020B0600070205080204" pitchFamily="50" charset="-128"/>
            </a:endParaRPr>
          </a:p>
          <a:p>
            <a:pPr>
              <a:lnSpc>
                <a:spcPct val="90000"/>
              </a:lnSpc>
              <a:buFont typeface="Wingdings" panose="05000000000000000000" pitchFamily="2" charset="2"/>
              <a:buNone/>
            </a:pPr>
            <a:r>
              <a:rPr lang="ja-JP" altLang="ja-JP" sz="2800" dirty="0"/>
              <a:t>　　</a:t>
            </a:r>
          </a:p>
        </p:txBody>
      </p:sp>
      <p:sp>
        <p:nvSpPr>
          <p:cNvPr id="3" name="スライド番号プレースホルダー 2">
            <a:extLst>
              <a:ext uri="{FF2B5EF4-FFF2-40B4-BE49-F238E27FC236}">
                <a16:creationId xmlns:a16="http://schemas.microsoft.com/office/drawing/2014/main" id="{A1A65100-64DC-420E-A9F5-0E18272F835D}"/>
              </a:ext>
            </a:extLst>
          </p:cNvPr>
          <p:cNvSpPr>
            <a:spLocks noGrp="1"/>
          </p:cNvSpPr>
          <p:nvPr>
            <p:ph type="sldNum" sz="quarter" idx="12"/>
          </p:nvPr>
        </p:nvSpPr>
        <p:spPr/>
        <p:txBody>
          <a:bodyPr/>
          <a:lstStyle/>
          <a:p>
            <a:fld id="{E06421CE-CAD4-4ABA-99B6-8C8FFED57DB3}" type="slidenum">
              <a:rPr lang="ja-JP" altLang="en-US" smtClean="0"/>
              <a:pPr/>
              <a:t>27</a:t>
            </a:fld>
            <a:endParaRPr lang="en-US" altLang="ja-JP"/>
          </a:p>
        </p:txBody>
      </p:sp>
    </p:spTree>
    <p:extLst>
      <p:ext uri="{BB962C8B-B14F-4D97-AF65-F5344CB8AC3E}">
        <p14:creationId xmlns:p14="http://schemas.microsoft.com/office/powerpoint/2010/main" val="3235136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42D4F5F-E62A-43B3-A5E9-F1AA9E53A853}"/>
              </a:ext>
            </a:extLst>
          </p:cNvPr>
          <p:cNvSpPr>
            <a:spLocks noGrp="1" noChangeArrowheads="1"/>
          </p:cNvSpPr>
          <p:nvPr>
            <p:ph type="title"/>
          </p:nvPr>
        </p:nvSpPr>
        <p:spPr>
          <a:xfrm>
            <a:off x="1161681" y="-281744"/>
            <a:ext cx="8259762" cy="1462088"/>
          </a:xfrm>
        </p:spPr>
        <p:txBody>
          <a:bodyPr/>
          <a:lstStyle/>
          <a:p>
            <a:pPr eaLnBrk="1" hangingPunct="1"/>
            <a:r>
              <a:rPr lang="zh-TW" altLang="en-US" sz="4000" dirty="0">
                <a:solidFill>
                  <a:srgbClr val="002060"/>
                </a:solidFill>
                <a:latin typeface="ＭＳ Ｐゴシック" panose="020B0600070205080204" pitchFamily="50" charset="-128"/>
              </a:rPr>
              <a:t>分析係数</a:t>
            </a:r>
            <a:r>
              <a:rPr lang="ja-JP" altLang="en-US" sz="4000" dirty="0">
                <a:solidFill>
                  <a:srgbClr val="002060"/>
                </a:solidFill>
                <a:latin typeface="ＭＳ Ｐゴシック" panose="020B0600070205080204" pitchFamily="50" charset="-128"/>
              </a:rPr>
              <a:t>概要</a:t>
            </a:r>
            <a:r>
              <a:rPr lang="ja-JP" altLang="en-US" sz="3200" dirty="0">
                <a:solidFill>
                  <a:srgbClr val="002060"/>
                </a:solidFill>
                <a:latin typeface="ＭＳ Ｐゴシック" panose="020B0600070205080204" pitchFamily="50" charset="-128"/>
              </a:rPr>
              <a:t>（資料：取引基本表、雇用表）　</a:t>
            </a:r>
          </a:p>
        </p:txBody>
      </p:sp>
      <p:sp>
        <p:nvSpPr>
          <p:cNvPr id="52227" name="Rectangle 3">
            <a:extLst>
              <a:ext uri="{FF2B5EF4-FFF2-40B4-BE49-F238E27FC236}">
                <a16:creationId xmlns:a16="http://schemas.microsoft.com/office/drawing/2014/main" id="{BEAA3873-3D3E-463D-9C79-D4DDE4AD175F}"/>
              </a:ext>
            </a:extLst>
          </p:cNvPr>
          <p:cNvSpPr>
            <a:spLocks noGrp="1" noChangeArrowheads="1"/>
          </p:cNvSpPr>
          <p:nvPr>
            <p:ph type="body" idx="1"/>
          </p:nvPr>
        </p:nvSpPr>
        <p:spPr>
          <a:xfrm>
            <a:off x="447675" y="1628800"/>
            <a:ext cx="8963025" cy="3798887"/>
          </a:xfrm>
        </p:spPr>
        <p:txBody>
          <a:bodyPr/>
          <a:lstStyle/>
          <a:p>
            <a:pPr eaLnBrk="1" hangingPunct="1">
              <a:buFont typeface="Wingdings" panose="05000000000000000000" pitchFamily="2" charset="2"/>
              <a:buNone/>
            </a:pPr>
            <a:r>
              <a:rPr lang="ja-JP" altLang="en-US" sz="2800" dirty="0">
                <a:latin typeface="ＭＳ Ｐゴシック" panose="020B0600070205080204" pitchFamily="50" charset="-128"/>
              </a:rPr>
              <a:t>・付加価値率＝付加価値額</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域内生産額</a:t>
            </a:r>
          </a:p>
          <a:p>
            <a:pPr eaLnBrk="1" hangingPunct="1">
              <a:buFont typeface="Wingdings" panose="05000000000000000000" pitchFamily="2" charset="2"/>
              <a:buNone/>
            </a:pPr>
            <a:r>
              <a:rPr lang="ja-JP" altLang="en-US" sz="2800" dirty="0">
                <a:latin typeface="ＭＳ Ｐゴシック" panose="020B0600070205080204" pitchFamily="50" charset="-128"/>
              </a:rPr>
              <a:t>・雇用者所得率＝雇用者所得額</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域内生産額</a:t>
            </a:r>
          </a:p>
          <a:p>
            <a:pPr eaLnBrk="1" hangingPunct="1">
              <a:buFont typeface="Wingdings" panose="05000000000000000000" pitchFamily="2" charset="2"/>
              <a:buNone/>
            </a:pPr>
            <a:r>
              <a:rPr lang="ja-JP" altLang="en-US" sz="2800" dirty="0">
                <a:latin typeface="ＭＳ Ｐゴシック" panose="020B0600070205080204" pitchFamily="50" charset="-128"/>
              </a:rPr>
              <a:t>・移出：ある地域から他地域への販売</a:t>
            </a:r>
          </a:p>
          <a:p>
            <a:pPr eaLnBrk="1" hangingPunct="1">
              <a:buFont typeface="Wingdings" panose="05000000000000000000" pitchFamily="2" charset="2"/>
              <a:buNone/>
            </a:pPr>
            <a:r>
              <a:rPr lang="ja-JP" altLang="en-US" sz="2800" dirty="0">
                <a:latin typeface="ＭＳ Ｐゴシック" panose="020B0600070205080204" pitchFamily="50" charset="-128"/>
              </a:rPr>
              <a:t>　移出率＝移出額</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域内生産額</a:t>
            </a:r>
          </a:p>
          <a:p>
            <a:pPr eaLnBrk="1" hangingPunct="1">
              <a:buFont typeface="Wingdings" panose="05000000000000000000" pitchFamily="2" charset="2"/>
              <a:buNone/>
            </a:pPr>
            <a:r>
              <a:rPr lang="ja-JP" altLang="en-US" sz="2800" dirty="0">
                <a:latin typeface="ＭＳ Ｐゴシック" panose="020B0600070205080204" pitchFamily="50" charset="-128"/>
              </a:rPr>
              <a:t>・移入：ある地域における他地域からの購入</a:t>
            </a:r>
          </a:p>
          <a:p>
            <a:pPr eaLnBrk="1" hangingPunct="1">
              <a:buFont typeface="Wingdings" panose="05000000000000000000" pitchFamily="2" charset="2"/>
              <a:buNone/>
            </a:pPr>
            <a:r>
              <a:rPr lang="ja-JP" altLang="en-US" sz="2800" dirty="0">
                <a:latin typeface="ＭＳ Ｐゴシック" panose="020B0600070205080204" pitchFamily="50" charset="-128"/>
              </a:rPr>
              <a:t>　移入率＝移入額</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域内総需要額</a:t>
            </a:r>
          </a:p>
          <a:p>
            <a:pPr eaLnBrk="1" hangingPunct="1">
              <a:buFont typeface="Wingdings" panose="05000000000000000000" pitchFamily="2" charset="2"/>
              <a:buNone/>
            </a:pPr>
            <a:r>
              <a:rPr lang="ja-JP" altLang="en-US" sz="2800" dirty="0">
                <a:latin typeface="ＭＳ Ｐゴシック" panose="020B0600070205080204" pitchFamily="50" charset="-128"/>
              </a:rPr>
              <a:t>・域内自給率＝自地域内産品に対する域内需要額</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域内総需要額＝１－移輸入率</a:t>
            </a:r>
          </a:p>
          <a:p>
            <a:pPr eaLnBrk="1" hangingPunct="1">
              <a:buFont typeface="Wingdings" panose="05000000000000000000" pitchFamily="2" charset="2"/>
              <a:buNone/>
            </a:pPr>
            <a:r>
              <a:rPr lang="ja-JP" altLang="en-US" sz="2800" dirty="0">
                <a:latin typeface="ＭＳ Ｐゴシック" panose="020B0600070205080204" pitchFamily="50" charset="-128"/>
              </a:rPr>
              <a:t>・就業者係数＝就業者数</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域内生産額</a:t>
            </a:r>
          </a:p>
          <a:p>
            <a:pPr eaLnBrk="1" hangingPunct="1">
              <a:buFont typeface="Wingdings" panose="05000000000000000000" pitchFamily="2" charset="2"/>
              <a:buNone/>
            </a:pPr>
            <a:r>
              <a:rPr lang="ja-JP" altLang="en-US" sz="2800" dirty="0">
                <a:latin typeface="ＭＳ Ｐゴシック" panose="020B0600070205080204" pitchFamily="50" charset="-128"/>
              </a:rPr>
              <a:t>・雇用係数＝雇用者数</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域内生産額</a:t>
            </a:r>
          </a:p>
          <a:p>
            <a:pPr eaLnBrk="1" hangingPunct="1">
              <a:buFont typeface="Wingdings" panose="05000000000000000000" pitchFamily="2" charset="2"/>
              <a:buNone/>
            </a:pPr>
            <a:endParaRPr lang="ja-JP" altLang="en-US" sz="3600" dirty="0">
              <a:latin typeface="ＭＳ Ｐゴシック" panose="020B0600070205080204" pitchFamily="50" charset="-128"/>
            </a:endParaRPr>
          </a:p>
          <a:p>
            <a:pPr eaLnBrk="1" hangingPunct="1">
              <a:buFont typeface="Wingdings" panose="05000000000000000000" pitchFamily="2" charset="2"/>
              <a:buNone/>
            </a:pPr>
            <a:endParaRPr lang="ja-JP" altLang="en-US"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0587FE9D-9724-45E6-94C4-94F109775990}"/>
              </a:ext>
            </a:extLst>
          </p:cNvPr>
          <p:cNvSpPr>
            <a:spLocks noGrp="1"/>
          </p:cNvSpPr>
          <p:nvPr>
            <p:ph type="sldNum" sz="quarter" idx="12"/>
          </p:nvPr>
        </p:nvSpPr>
        <p:spPr/>
        <p:txBody>
          <a:bodyPr/>
          <a:lstStyle/>
          <a:p>
            <a:fld id="{E06421CE-CAD4-4ABA-99B6-8C8FFED57DB3}" type="slidenum">
              <a:rPr lang="ja-JP" altLang="en-US" smtClean="0"/>
              <a:pPr/>
              <a:t>28</a:t>
            </a:fld>
            <a:endParaRPr lang="en-US" altLang="ja-JP"/>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a:extLst>
              <a:ext uri="{FF2B5EF4-FFF2-40B4-BE49-F238E27FC236}">
                <a16:creationId xmlns:a16="http://schemas.microsoft.com/office/drawing/2014/main" id="{984F0DD9-F7B6-40CA-A072-66E96B0DE0AF}"/>
              </a:ext>
            </a:extLst>
          </p:cNvPr>
          <p:cNvSpPr>
            <a:spLocks noGrp="1" noChangeArrowheads="1"/>
          </p:cNvSpPr>
          <p:nvPr>
            <p:ph type="title" idx="4294967295"/>
          </p:nvPr>
        </p:nvSpPr>
        <p:spPr>
          <a:xfrm>
            <a:off x="1352600" y="573693"/>
            <a:ext cx="8445500" cy="1143000"/>
          </a:xfrm>
        </p:spPr>
        <p:txBody>
          <a:bodyPr/>
          <a:lstStyle/>
          <a:p>
            <a:pPr eaLnBrk="1" hangingPunct="1"/>
            <a:r>
              <a:rPr lang="ja-JP" altLang="ja-JP" sz="4000" dirty="0"/>
              <a:t>産業連関分析の応用</a:t>
            </a:r>
            <a:br>
              <a:rPr lang="en-US" altLang="ja-JP" sz="4000" dirty="0"/>
            </a:br>
            <a:r>
              <a:rPr lang="ja-JP" altLang="en-US" sz="3600" dirty="0"/>
              <a:t>各種分析係数事例</a:t>
            </a:r>
            <a:endParaRPr lang="ja-JP" altLang="ja-JP" sz="3600" dirty="0"/>
          </a:p>
        </p:txBody>
      </p:sp>
      <p:sp>
        <p:nvSpPr>
          <p:cNvPr id="54276" name="Rectangle 3">
            <a:extLst>
              <a:ext uri="{FF2B5EF4-FFF2-40B4-BE49-F238E27FC236}">
                <a16:creationId xmlns:a16="http://schemas.microsoft.com/office/drawing/2014/main" id="{CADE6BBB-10EA-4773-8B7E-8E58EC4B079E}"/>
              </a:ext>
            </a:extLst>
          </p:cNvPr>
          <p:cNvSpPr>
            <a:spLocks noGrp="1" noChangeArrowheads="1"/>
          </p:cNvSpPr>
          <p:nvPr>
            <p:ph type="body" idx="4294967295"/>
          </p:nvPr>
        </p:nvSpPr>
        <p:spPr>
          <a:xfrm>
            <a:off x="200472" y="1933575"/>
            <a:ext cx="9433048" cy="4306887"/>
          </a:xfrm>
        </p:spPr>
        <p:txBody>
          <a:bodyPr/>
          <a:lstStyle/>
          <a:p>
            <a:pPr eaLnBrk="1" hangingPunct="1">
              <a:buFont typeface="Wingdings" panose="05000000000000000000" pitchFamily="2" charset="2"/>
              <a:buNone/>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ja-JP" dirty="0">
                <a:latin typeface="ＭＳ Ｐゴシック" panose="020B0600070205080204" pitchFamily="50" charset="-128"/>
              </a:rPr>
              <a:t>雇用誘発：就業者係数、雇用係数</a:t>
            </a:r>
            <a:r>
              <a:rPr lang="en-US" altLang="ja-JP" dirty="0">
                <a:latin typeface="ＭＳ Ｐゴシック" panose="020B0600070205080204" pitchFamily="50" charset="-128"/>
              </a:rPr>
              <a:t> </a:t>
            </a:r>
          </a:p>
          <a:p>
            <a:pPr eaLnBrk="1" hangingPunct="1">
              <a:buFont typeface="Wingdings" panose="05000000000000000000" pitchFamily="2" charset="2"/>
              <a:buNone/>
            </a:pPr>
            <a:r>
              <a:rPr lang="ja-JP" altLang="en-US" dirty="0">
                <a:latin typeface="ＭＳ Ｐゴシック" panose="020B0600070205080204" pitchFamily="50" charset="-128"/>
              </a:rPr>
              <a:t>　　県内</a:t>
            </a:r>
            <a:r>
              <a:rPr lang="ja-JP" altLang="ja-JP" dirty="0">
                <a:latin typeface="ＭＳ Ｐゴシック" panose="020B0600070205080204" pitchFamily="50" charset="-128"/>
              </a:rPr>
              <a:t>生産額当たり</a:t>
            </a:r>
            <a:r>
              <a:rPr lang="ja-JP" altLang="en-US" dirty="0">
                <a:latin typeface="ＭＳ Ｐゴシック" panose="020B0600070205080204" pitchFamily="50" charset="-128"/>
              </a:rPr>
              <a:t>、資料：雇用表</a:t>
            </a:r>
            <a:endParaRPr lang="ja-JP"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ja-JP" dirty="0">
                <a:latin typeface="ＭＳ Ｐゴシック" panose="020B0600070205080204" pitchFamily="50" charset="-128"/>
              </a:rPr>
              <a:t>環境波及：CO</a:t>
            </a:r>
            <a:r>
              <a:rPr lang="ja-JP" altLang="ja-JP" baseline="-25000" dirty="0">
                <a:latin typeface="ＭＳ Ｐゴシック" panose="020B0600070205080204" pitchFamily="50" charset="-128"/>
              </a:rPr>
              <a:t>2</a:t>
            </a:r>
            <a:r>
              <a:rPr lang="ja-JP" altLang="ja-JP" dirty="0">
                <a:latin typeface="ＭＳ Ｐゴシック" panose="020B0600070205080204" pitchFamily="50" charset="-128"/>
              </a:rPr>
              <a:t>、SO</a:t>
            </a:r>
            <a:r>
              <a:rPr lang="ja-JP" altLang="ja-JP" baseline="-25000" dirty="0">
                <a:latin typeface="ＭＳ Ｐゴシック" panose="020B0600070205080204" pitchFamily="50" charset="-128"/>
              </a:rPr>
              <a:t>2</a:t>
            </a:r>
            <a:r>
              <a:rPr lang="ja-JP" altLang="ja-JP" dirty="0">
                <a:latin typeface="ＭＳ Ｐゴシック" panose="020B0600070205080204" pitchFamily="50" charset="-128"/>
              </a:rPr>
              <a:t>発生係数</a:t>
            </a:r>
            <a:r>
              <a:rPr lang="ja-JP" altLang="en-US" dirty="0">
                <a:latin typeface="ＭＳ Ｐゴシック" panose="020B0600070205080204" pitchFamily="50" charset="-128"/>
              </a:rPr>
              <a:t>、エネルギー消費量</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県内生産額当たり、資料：環境負荷原単位データ（</a:t>
            </a:r>
            <a:r>
              <a:rPr lang="en-US" altLang="ja-JP" dirty="0">
                <a:latin typeface="ＭＳ Ｐゴシック" panose="020B0600070205080204" pitchFamily="50" charset="-128"/>
              </a:rPr>
              <a:t>3EID</a:t>
            </a:r>
            <a:r>
              <a:rPr lang="ja-JP" altLang="en-US" dirty="0">
                <a:latin typeface="ＭＳ Ｐゴシック" panose="020B0600070205080204" pitchFamily="50" charset="-128"/>
              </a:rPr>
              <a:t>）</a:t>
            </a:r>
            <a:endParaRPr lang="ja-JP"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ja-JP" dirty="0">
                <a:latin typeface="ＭＳ Ｐゴシック" panose="020B0600070205080204" pitchFamily="50" charset="-128"/>
              </a:rPr>
              <a:t>税収効果：税収係数</a:t>
            </a:r>
            <a:r>
              <a:rPr lang="ja-JP" altLang="en-US" dirty="0">
                <a:latin typeface="ＭＳ Ｐゴシック" panose="020B0600070205080204" pitchFamily="50" charset="-128"/>
              </a:rPr>
              <a:t>　</a:t>
            </a:r>
            <a:r>
              <a:rPr lang="ja-JP" altLang="ja-JP" dirty="0">
                <a:latin typeface="ＭＳ Ｐゴシック" panose="020B0600070205080204" pitchFamily="50" charset="-128"/>
              </a:rPr>
              <a:t>直接税・間接税付加価値比率</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a:t>
            </a:r>
            <a:r>
              <a:rPr lang="en-US" altLang="ja-JP" dirty="0">
                <a:latin typeface="ＭＳ Ｐゴシック" panose="020B0600070205080204" pitchFamily="50" charset="-128"/>
              </a:rPr>
              <a:t>GDP</a:t>
            </a:r>
            <a:r>
              <a:rPr lang="ja-JP" altLang="en-US" dirty="0">
                <a:latin typeface="ＭＳ Ｐゴシック" panose="020B0600070205080204" pitchFamily="50" charset="-128"/>
              </a:rPr>
              <a:t>当たり、営業余剰当たり、資料：県民経済計算</a:t>
            </a:r>
            <a:endParaRPr lang="ja-JP" altLang="ja-JP"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BF1D7C59-8815-4702-809E-D93A6744C187}"/>
              </a:ext>
            </a:extLst>
          </p:cNvPr>
          <p:cNvSpPr>
            <a:spLocks noGrp="1"/>
          </p:cNvSpPr>
          <p:nvPr>
            <p:ph type="sldNum" sz="quarter" idx="12"/>
          </p:nvPr>
        </p:nvSpPr>
        <p:spPr/>
        <p:txBody>
          <a:bodyPr/>
          <a:lstStyle/>
          <a:p>
            <a:fld id="{DB260046-817B-48BE-AC77-56D55E56553C}" type="slidenum">
              <a:rPr lang="ja-JP" altLang="en-US" smtClean="0"/>
              <a:pPr/>
              <a:t>29</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69F3F6C-774F-4380-B8E7-9378E6249E81}"/>
              </a:ext>
            </a:extLst>
          </p:cNvPr>
          <p:cNvSpPr>
            <a:spLocks noGrp="1" noChangeArrowheads="1"/>
          </p:cNvSpPr>
          <p:nvPr>
            <p:ph type="title"/>
          </p:nvPr>
        </p:nvSpPr>
        <p:spPr>
          <a:xfrm>
            <a:off x="1424608" y="804153"/>
            <a:ext cx="7793037" cy="839787"/>
          </a:xfrm>
        </p:spPr>
        <p:txBody>
          <a:bodyPr/>
          <a:lstStyle/>
          <a:p>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１ 産業連関表の概要</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　　</a:t>
            </a:r>
            <a:r>
              <a:rPr lang="ja-JP" altLang="en-US" sz="3600" dirty="0">
                <a:latin typeface="ＭＳ Ｐゴシック" panose="020B0600070205080204" pitchFamily="50" charset="-128"/>
              </a:rPr>
              <a:t>産業連関表とは</a:t>
            </a:r>
          </a:p>
        </p:txBody>
      </p:sp>
      <p:sp>
        <p:nvSpPr>
          <p:cNvPr id="10243" name="Rectangle 3">
            <a:extLst>
              <a:ext uri="{FF2B5EF4-FFF2-40B4-BE49-F238E27FC236}">
                <a16:creationId xmlns:a16="http://schemas.microsoft.com/office/drawing/2014/main" id="{47FF2658-F0A8-49CA-9671-9B1B41426FDA}"/>
              </a:ext>
            </a:extLst>
          </p:cNvPr>
          <p:cNvSpPr>
            <a:spLocks noGrp="1" noChangeArrowheads="1"/>
          </p:cNvSpPr>
          <p:nvPr>
            <p:ph type="body" idx="1"/>
          </p:nvPr>
        </p:nvSpPr>
        <p:spPr>
          <a:xfrm>
            <a:off x="33899" y="1772816"/>
            <a:ext cx="9505223" cy="1520825"/>
          </a:xfrm>
        </p:spPr>
        <p:txBody>
          <a:bodyPr/>
          <a:lstStyle/>
          <a:p>
            <a:pPr>
              <a:lnSpc>
                <a:spcPct val="80000"/>
              </a:lnSpc>
              <a:buFont typeface="Wingdings" panose="05000000000000000000" pitchFamily="2" charset="2"/>
              <a:buNone/>
            </a:pPr>
            <a:r>
              <a:rPr lang="ja-JP" altLang="en-US" dirty="0">
                <a:latin typeface="ＭＳ Ｐゴシック" panose="020B0600070205080204" pitchFamily="50" charset="-128"/>
              </a:rPr>
              <a:t>・産業連関表：</a:t>
            </a:r>
            <a:r>
              <a:rPr lang="ja-JP" altLang="en-US" sz="2800" dirty="0">
                <a:latin typeface="ＭＳ Ｐゴシック" panose="020B0600070205080204" pitchFamily="50" charset="-128"/>
              </a:rPr>
              <a:t>経済循環の見取り図</a:t>
            </a:r>
            <a:endParaRPr lang="en-US" altLang="ja-JP" sz="2800" dirty="0">
              <a:latin typeface="ＭＳ Ｐゴシック" panose="020B0600070205080204" pitchFamily="50" charset="-128"/>
            </a:endParaRPr>
          </a:p>
          <a:p>
            <a:pPr>
              <a:lnSpc>
                <a:spcPct val="80000"/>
              </a:lnSpc>
              <a:buFont typeface="Wingdings" panose="05000000000000000000" pitchFamily="2" charset="2"/>
              <a:buNone/>
            </a:pPr>
            <a:r>
              <a:rPr lang="ja-JP" altLang="en-US" dirty="0">
                <a:latin typeface="ＭＳ Ｐゴシック" panose="020B0600070205080204" pitchFamily="50" charset="-128"/>
              </a:rPr>
              <a:t>　　一定の期間（通常１年間）に特定の地域（兵庫県）で行われた生産物（財貨・サービス）についての産業相互間の取引、産業と消費者間などの取引を、行と列で示した統計表</a:t>
            </a:r>
            <a:endParaRPr lang="en-US" altLang="ja-JP" dirty="0">
              <a:latin typeface="ＭＳ Ｐゴシック" panose="020B0600070205080204" pitchFamily="50" charset="-128"/>
            </a:endParaRPr>
          </a:p>
          <a:p>
            <a:pPr>
              <a:lnSpc>
                <a:spcPct val="80000"/>
              </a:lnSpc>
              <a:buFont typeface="Wingdings" panose="05000000000000000000" pitchFamily="2" charset="2"/>
              <a:buNone/>
            </a:pPr>
            <a:r>
              <a:rPr lang="ja-JP" altLang="en-US" dirty="0">
                <a:latin typeface="ＭＳ Ｐゴシック" panose="020B0600070205080204" pitchFamily="50" charset="-128"/>
              </a:rPr>
              <a:t>　</a:t>
            </a:r>
          </a:p>
        </p:txBody>
      </p:sp>
      <p:sp>
        <p:nvSpPr>
          <p:cNvPr id="10244" name="Rectangle 4">
            <a:extLst>
              <a:ext uri="{FF2B5EF4-FFF2-40B4-BE49-F238E27FC236}">
                <a16:creationId xmlns:a16="http://schemas.microsoft.com/office/drawing/2014/main" id="{F8FB80B7-8C93-49BE-80DC-C4E48EBA615B}"/>
              </a:ext>
            </a:extLst>
          </p:cNvPr>
          <p:cNvSpPr>
            <a:spLocks noChangeArrowheads="1"/>
          </p:cNvSpPr>
          <p:nvPr/>
        </p:nvSpPr>
        <p:spPr bwMode="auto">
          <a:xfrm>
            <a:off x="0" y="3959793"/>
            <a:ext cx="99060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lnSpc>
                <a:spcPct val="90000"/>
              </a:lnSpc>
              <a:buClr>
                <a:schemeClr val="accent1"/>
              </a:buClr>
              <a:buSzPct val="90000"/>
              <a:buFont typeface="Monotype Sorts" pitchFamily="2" charset="2"/>
              <a:buNone/>
            </a:pPr>
            <a:r>
              <a:rPr lang="ja-JP" altLang="en-US" sz="2800" dirty="0">
                <a:latin typeface="ＭＳ Ｐゴシック" panose="020B0600070205080204" pitchFamily="50" charset="-128"/>
              </a:rPr>
              <a:t>・</a:t>
            </a:r>
            <a:r>
              <a:rPr lang="en-US" altLang="ja-JP" dirty="0">
                <a:latin typeface="ＭＳ Ｐゴシック" panose="020B0600070205080204" pitchFamily="50" charset="-128"/>
              </a:rPr>
              <a:t>2015</a:t>
            </a:r>
            <a:r>
              <a:rPr lang="ja-JP" altLang="en-US" dirty="0">
                <a:latin typeface="ＭＳ Ｐゴシック" panose="020B0600070205080204" pitchFamily="50" charset="-128"/>
              </a:rPr>
              <a:t>年兵庫県産業連関表 （</a:t>
            </a:r>
            <a:r>
              <a:rPr lang="en-US" altLang="ja-JP" dirty="0">
                <a:latin typeface="ＭＳ Ｐゴシック" panose="020B0600070205080204" pitchFamily="50" charset="-128"/>
              </a:rPr>
              <a:t>2019</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10</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日公表）</a:t>
            </a:r>
          </a:p>
          <a:p>
            <a:pPr eaLnBrk="1" hangingPunct="1">
              <a:lnSpc>
                <a:spcPct val="90000"/>
              </a:lnSpc>
              <a:buClr>
                <a:schemeClr val="accent1"/>
              </a:buClr>
              <a:buSzPct val="90000"/>
              <a:buNone/>
            </a:pPr>
            <a:r>
              <a:rPr lang="ja-JP" altLang="en-US" dirty="0">
                <a:latin typeface="ＭＳ Ｐゴシック" panose="020B0600070205080204" pitchFamily="50" charset="-128"/>
              </a:rPr>
              <a:t>・ 推計期間：</a:t>
            </a:r>
            <a:r>
              <a:rPr lang="en-US" altLang="ja-JP" dirty="0">
                <a:latin typeface="ＭＳ Ｐゴシック" panose="020B0600070205080204" pitchFamily="50" charset="-128"/>
              </a:rPr>
              <a:t>2015</a:t>
            </a:r>
            <a:r>
              <a:rPr lang="ja-JP" altLang="en-US" dirty="0">
                <a:latin typeface="ＭＳ Ｐゴシック" panose="020B0600070205080204" pitchFamily="50" charset="-128"/>
              </a:rPr>
              <a:t>年1月～12月（１年間）</a:t>
            </a:r>
            <a:endParaRPr lang="en-US" altLang="ja-JP" dirty="0">
              <a:latin typeface="ＭＳ Ｐゴシック" panose="020B0600070205080204" pitchFamily="50" charset="-128"/>
            </a:endParaRPr>
          </a:p>
          <a:p>
            <a:pPr eaLnBrk="1" hangingPunct="1">
              <a:lnSpc>
                <a:spcPct val="90000"/>
              </a:lnSpc>
              <a:buClr>
                <a:schemeClr val="accent1"/>
              </a:buClr>
              <a:buSzPct val="90000"/>
              <a:buFont typeface="Monotype Sorts" pitchFamily="2" charset="2"/>
              <a:buNone/>
            </a:pPr>
            <a:r>
              <a:rPr lang="ja-JP" altLang="en-US" dirty="0">
                <a:latin typeface="ＭＳ Ｐゴシック" panose="020B0600070205080204" pitchFamily="50" charset="-128"/>
              </a:rPr>
              <a:t>・統計表：取引基本表・投入係数表・逆行列係数表等　　　　 　</a:t>
            </a:r>
          </a:p>
          <a:p>
            <a:pPr eaLnBrk="1" hangingPunct="1">
              <a:lnSpc>
                <a:spcPct val="90000"/>
              </a:lnSpc>
              <a:buClr>
                <a:schemeClr val="accent1"/>
              </a:buClr>
              <a:buSzPct val="90000"/>
              <a:buFont typeface="Monotype Sorts" pitchFamily="2" charset="2"/>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付帯表（雇用表）、産業連関分析ワークシート（</a:t>
            </a:r>
            <a:r>
              <a:rPr lang="en-US" altLang="ja-JP" sz="2800" dirty="0">
                <a:latin typeface="ＭＳ Ｐゴシック" panose="020B0600070205080204" pitchFamily="50" charset="-128"/>
              </a:rPr>
              <a:t>10</a:t>
            </a:r>
            <a:r>
              <a:rPr lang="ja-JP" altLang="en-US" sz="2800" dirty="0">
                <a:latin typeface="ＭＳ Ｐゴシック" panose="020B0600070205080204" pitchFamily="50" charset="-128"/>
              </a:rPr>
              <a:t>分析事例＋最終需要調査</a:t>
            </a:r>
            <a:r>
              <a:rPr lang="en-US" altLang="ja-JP" sz="2800" dirty="0">
                <a:latin typeface="ＭＳ Ｐゴシック" panose="020B0600070205080204" pitchFamily="50" charset="-128"/>
              </a:rPr>
              <a:t>2</a:t>
            </a:r>
            <a:r>
              <a:rPr lang="ja-JP" altLang="en-US" sz="2800" dirty="0">
                <a:latin typeface="ＭＳ Ｐゴシック" panose="020B0600070205080204" pitchFamily="50" charset="-128"/>
              </a:rPr>
              <a:t>事例）</a:t>
            </a:r>
            <a:endParaRPr lang="en-US" altLang="ja-JP" sz="2800" dirty="0">
              <a:latin typeface="ＭＳ Ｐゴシック" panose="020B0600070205080204" pitchFamily="50" charset="-128"/>
            </a:endParaRPr>
          </a:p>
          <a:p>
            <a:pPr eaLnBrk="1" hangingPunct="1">
              <a:lnSpc>
                <a:spcPct val="90000"/>
              </a:lnSpc>
              <a:buClr>
                <a:schemeClr val="accent1"/>
              </a:buClr>
              <a:buSzPct val="90000"/>
              <a:buFont typeface="Monotype Sorts" pitchFamily="2" charset="2"/>
              <a:buNone/>
            </a:pPr>
            <a:endParaRPr lang="ja-JP" altLang="en-US" sz="2600" dirty="0">
              <a:latin typeface="ＭＳ Ｐゴシック" panose="020B0600070205080204" pitchFamily="50" charset="-128"/>
            </a:endParaRPr>
          </a:p>
        </p:txBody>
      </p:sp>
      <p:sp>
        <p:nvSpPr>
          <p:cNvPr id="10245" name="スライド番号プレースホルダー 1">
            <a:extLst>
              <a:ext uri="{FF2B5EF4-FFF2-40B4-BE49-F238E27FC236}">
                <a16:creationId xmlns:a16="http://schemas.microsoft.com/office/drawing/2014/main" id="{2115B381-B141-4730-AF06-6D60B263950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90292178-4136-433B-84BF-7C61C5D03C13}" type="slidenum">
              <a:rPr kumimoji="0" lang="ja-JP" altLang="en-US" sz="1400"/>
              <a:pPr>
                <a:spcBef>
                  <a:spcPct val="0"/>
                </a:spcBef>
                <a:buClrTx/>
                <a:buSzTx/>
                <a:buFontTx/>
                <a:buNone/>
              </a:pPr>
              <a:t>3</a:t>
            </a:fld>
            <a:endParaRPr kumimoji="0" lang="en-US" altLang="ja-JP" sz="1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a:extLst>
              <a:ext uri="{FF2B5EF4-FFF2-40B4-BE49-F238E27FC236}">
                <a16:creationId xmlns:a16="http://schemas.microsoft.com/office/drawing/2014/main" id="{FCAA1B27-D628-4267-A1B6-08FD9212902E}"/>
              </a:ext>
            </a:extLst>
          </p:cNvPr>
          <p:cNvSpPr txBox="1">
            <a:spLocks noChangeArrowheads="1"/>
          </p:cNvSpPr>
          <p:nvPr/>
        </p:nvSpPr>
        <p:spPr bwMode="auto">
          <a:xfrm>
            <a:off x="1244400" y="617988"/>
            <a:ext cx="8444147" cy="11428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9pPr>
          </a:lstStyle>
          <a:p>
            <a:pPr eaLnBrk="1" hangingPunct="1">
              <a:spcBef>
                <a:spcPct val="0"/>
              </a:spcBef>
              <a:buClrTx/>
            </a:pPr>
            <a:r>
              <a:rPr lang="ja-JP" altLang="en-US" sz="4000" dirty="0">
                <a:latin typeface="ＭＳ Ｐゴシック" panose="020B0600070205080204" pitchFamily="50" charset="-128"/>
              </a:rPr>
              <a:t>３ 最終需要額推計と経済波及効果</a:t>
            </a:r>
            <a:endParaRPr lang="en-US" altLang="ja-JP" sz="4000" dirty="0">
              <a:latin typeface="ＭＳ Ｐゴシック" panose="020B0600070205080204" pitchFamily="50" charset="-128"/>
            </a:endParaRPr>
          </a:p>
          <a:p>
            <a:pPr eaLnBrk="1" hangingPunct="1">
              <a:spcBef>
                <a:spcPct val="0"/>
              </a:spcBef>
              <a:buClrTx/>
              <a:buFontTx/>
              <a:buNone/>
            </a:pPr>
            <a:r>
              <a:rPr lang="ja-JP" altLang="en-US" sz="3600" dirty="0">
                <a:solidFill>
                  <a:srgbClr val="333399"/>
                </a:solidFill>
                <a:latin typeface="ＭＳ Ｐゴシック" panose="020B0600070205080204" pitchFamily="50" charset="-128"/>
              </a:rPr>
              <a:t>　　</a:t>
            </a:r>
            <a:r>
              <a:rPr lang="ja-JP" altLang="ja-JP" sz="3600" dirty="0">
                <a:solidFill>
                  <a:srgbClr val="333399"/>
                </a:solidFill>
                <a:latin typeface="ＭＳ Ｐゴシック" panose="020B0600070205080204" pitchFamily="50" charset="-128"/>
              </a:rPr>
              <a:t>最終需要額推計に用いるデータ</a:t>
            </a:r>
          </a:p>
        </p:txBody>
      </p:sp>
      <p:sp>
        <p:nvSpPr>
          <p:cNvPr id="32771" name="Text Box 2">
            <a:extLst>
              <a:ext uri="{FF2B5EF4-FFF2-40B4-BE49-F238E27FC236}">
                <a16:creationId xmlns:a16="http://schemas.microsoft.com/office/drawing/2014/main" id="{9AF62CA6-680D-44D6-8CF5-C900082976C5}"/>
              </a:ext>
            </a:extLst>
          </p:cNvPr>
          <p:cNvSpPr txBox="1">
            <a:spLocks noChangeArrowheads="1"/>
          </p:cNvSpPr>
          <p:nvPr/>
        </p:nvSpPr>
        <p:spPr bwMode="auto">
          <a:xfrm>
            <a:off x="415858" y="2017939"/>
            <a:ext cx="9283800" cy="41141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a:spcBef>
                <a:spcPts val="8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9pPr>
          </a:lstStyle>
          <a:p>
            <a:pPr eaLnBrk="1" hangingPunct="1">
              <a:spcBef>
                <a:spcPts val="900"/>
              </a:spcBef>
              <a:buClrTx/>
              <a:buSzPct val="60000"/>
            </a:pPr>
            <a:r>
              <a:rPr lang="ja-JP" altLang="ja-JP" sz="3599" dirty="0">
                <a:latin typeface="ＭＳ Ｐゴシック" panose="020B0600070205080204" pitchFamily="50" charset="-128"/>
              </a:rPr>
              <a:t>１ 調査統計：調査結果に基づき作成</a:t>
            </a:r>
          </a:p>
          <a:p>
            <a:pPr eaLnBrk="1" hangingPunct="1">
              <a:spcBef>
                <a:spcPts val="900"/>
              </a:spcBef>
              <a:buClrTx/>
              <a:buSzPct val="60000"/>
            </a:pPr>
            <a:r>
              <a:rPr lang="ja-JP" altLang="ja-JP" dirty="0">
                <a:latin typeface="ＭＳ Ｐゴシック" panose="020B0600070205080204" pitchFamily="50" charset="-128"/>
              </a:rPr>
              <a:t>　ホームページ、統計書等</a:t>
            </a:r>
          </a:p>
          <a:p>
            <a:pPr eaLnBrk="1" hangingPunct="1">
              <a:spcBef>
                <a:spcPts val="900"/>
              </a:spcBef>
              <a:buClrTx/>
              <a:buSzPct val="60000"/>
            </a:pPr>
            <a:r>
              <a:rPr lang="ja-JP" altLang="ja-JP" sz="3599" dirty="0">
                <a:latin typeface="ＭＳ Ｐゴシック" panose="020B0600070205080204" pitchFamily="50" charset="-128"/>
              </a:rPr>
              <a:t>２ 業務統計：業務資料に基づき作成</a:t>
            </a:r>
          </a:p>
          <a:p>
            <a:pPr eaLnBrk="1" hangingPunct="1">
              <a:spcBef>
                <a:spcPts val="900"/>
              </a:spcBef>
              <a:buClrTx/>
              <a:buSzPct val="60000"/>
            </a:pPr>
            <a:r>
              <a:rPr lang="ja-JP" altLang="ja-JP" sz="3599" dirty="0">
                <a:latin typeface="ＭＳ Ｐゴシック" panose="020B0600070205080204" pitchFamily="50" charset="-128"/>
              </a:rPr>
              <a:t>　</a:t>
            </a:r>
            <a:r>
              <a:rPr lang="ja-JP" altLang="ja-JP" dirty="0">
                <a:latin typeface="ＭＳ Ｐゴシック" panose="020B0600070205080204" pitchFamily="50" charset="-128"/>
              </a:rPr>
              <a:t>直接照会、ホームページ等</a:t>
            </a:r>
          </a:p>
          <a:p>
            <a:pPr eaLnBrk="1" hangingPunct="1">
              <a:spcBef>
                <a:spcPts val="900"/>
              </a:spcBef>
              <a:buClrTx/>
              <a:buSzPct val="60000"/>
            </a:pPr>
            <a:r>
              <a:rPr lang="ja-JP" altLang="ja-JP" sz="3599" dirty="0">
                <a:latin typeface="ＭＳ Ｐゴシック" panose="020B0600070205080204" pitchFamily="50" charset="-128"/>
              </a:rPr>
              <a:t>３ 加工統計：一次統計を加工し作成</a:t>
            </a:r>
          </a:p>
          <a:p>
            <a:pPr eaLnBrk="1" hangingPunct="1">
              <a:spcBef>
                <a:spcPts val="900"/>
              </a:spcBef>
              <a:buClrTx/>
              <a:buSzPct val="60000"/>
            </a:pPr>
            <a:r>
              <a:rPr lang="ja-JP" altLang="ja-JP" sz="3599" dirty="0">
                <a:latin typeface="ＭＳ Ｐゴシック" panose="020B0600070205080204" pitchFamily="50" charset="-128"/>
              </a:rPr>
              <a:t>　</a:t>
            </a:r>
            <a:r>
              <a:rPr lang="ja-JP" altLang="ja-JP" dirty="0">
                <a:latin typeface="ＭＳ Ｐゴシック" panose="020B0600070205080204" pitchFamily="50" charset="-128"/>
              </a:rPr>
              <a:t>加工方法や推計資料確認による精度把握</a:t>
            </a:r>
          </a:p>
          <a:p>
            <a:pPr eaLnBrk="1" hangingPunct="1">
              <a:spcBef>
                <a:spcPts val="900"/>
              </a:spcBef>
              <a:buClrTx/>
              <a:buSzPct val="60000"/>
            </a:pPr>
            <a:r>
              <a:rPr lang="ja-JP" altLang="ja-JP" sz="3599" dirty="0">
                <a:latin typeface="ＭＳ Ｐゴシック" panose="020B0600070205080204" pitchFamily="50" charset="-128"/>
              </a:rPr>
              <a:t>４ アンケート調査でデータ収集、集計、加工</a:t>
            </a:r>
          </a:p>
        </p:txBody>
      </p:sp>
      <p:sp>
        <p:nvSpPr>
          <p:cNvPr id="2" name="スライド番号プレースホルダー 1">
            <a:extLst>
              <a:ext uri="{FF2B5EF4-FFF2-40B4-BE49-F238E27FC236}">
                <a16:creationId xmlns:a16="http://schemas.microsoft.com/office/drawing/2014/main" id="{ACF32AA8-0E6A-4CBA-8F7E-40E197D9C135}"/>
              </a:ext>
            </a:extLst>
          </p:cNvPr>
          <p:cNvSpPr>
            <a:spLocks noGrp="1"/>
          </p:cNvSpPr>
          <p:nvPr>
            <p:ph type="sldNum" sz="quarter" idx="12"/>
          </p:nvPr>
        </p:nvSpPr>
        <p:spPr/>
        <p:txBody>
          <a:bodyPr/>
          <a:lstStyle/>
          <a:p>
            <a:fld id="{DB260046-817B-48BE-AC77-56D55E56553C}" type="slidenum">
              <a:rPr lang="ja-JP" altLang="en-US" smtClean="0"/>
              <a:pPr/>
              <a:t>30</a:t>
            </a:fld>
            <a:endParaRPr lang="en-US" altLang="ja-JP"/>
          </a:p>
        </p:txBody>
      </p:sp>
    </p:spTree>
    <p:extLst>
      <p:ext uri="{BB962C8B-B14F-4D97-AF65-F5344CB8AC3E}">
        <p14:creationId xmlns:p14="http://schemas.microsoft.com/office/powerpoint/2010/main" val="8131811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C4F88B6D-4192-4651-99C7-06926A319BE0}"/>
              </a:ext>
            </a:extLst>
          </p:cNvPr>
          <p:cNvSpPr>
            <a:spLocks noGrp="1" noChangeArrowheads="1"/>
          </p:cNvSpPr>
          <p:nvPr>
            <p:ph type="title" idx="4294967295"/>
          </p:nvPr>
        </p:nvSpPr>
        <p:spPr>
          <a:xfrm>
            <a:off x="1064568" y="235462"/>
            <a:ext cx="8237805" cy="720610"/>
          </a:xfrm>
        </p:spPr>
        <p:txBody>
          <a:bodyPr vert="horz" wrap="square" lIns="92060" tIns="46031" rIns="92060" bIns="46031" numCol="1" anchor="b" anchorCtr="0" compatLnSpc="1">
            <a:prstTxWarp prst="textNoShape">
              <a:avLst/>
            </a:prstTxWarp>
          </a:bodyPr>
          <a:lstStyle/>
          <a:p>
            <a:pPr eaLnBrk="1" hangingPunct="1"/>
            <a:r>
              <a:rPr lang="ja-JP" altLang="en-US" sz="3999" dirty="0">
                <a:latin typeface="ＭＳ Ｐゴシック" panose="020B0600070205080204" pitchFamily="50" charset="-128"/>
              </a:rPr>
              <a:t>経済波及効果推計フロー</a:t>
            </a:r>
            <a:endParaRPr lang="ja-JP" altLang="ja-JP" sz="3999" dirty="0">
              <a:latin typeface="ＭＳ Ｐゴシック" panose="020B0600070205080204" pitchFamily="50" charset="-128"/>
            </a:endParaRPr>
          </a:p>
        </p:txBody>
      </p:sp>
      <p:pic>
        <p:nvPicPr>
          <p:cNvPr id="34819" name="図 1">
            <a:extLst>
              <a:ext uri="{FF2B5EF4-FFF2-40B4-BE49-F238E27FC236}">
                <a16:creationId xmlns:a16="http://schemas.microsoft.com/office/drawing/2014/main" id="{A128ED37-C0A3-4940-8F83-F3776759E78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69786" y="1341772"/>
            <a:ext cx="6696589" cy="5280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D35A1609-40D8-45E6-AAD9-19E6546B5798}"/>
              </a:ext>
            </a:extLst>
          </p:cNvPr>
          <p:cNvSpPr>
            <a:spLocks noGrp="1"/>
          </p:cNvSpPr>
          <p:nvPr>
            <p:ph type="sldNum" sz="quarter" idx="12"/>
          </p:nvPr>
        </p:nvSpPr>
        <p:spPr/>
        <p:txBody>
          <a:bodyPr/>
          <a:lstStyle/>
          <a:p>
            <a:fld id="{DB260046-817B-48BE-AC77-56D55E56553C}" type="slidenum">
              <a:rPr lang="ja-JP" altLang="en-US" smtClean="0"/>
              <a:pPr/>
              <a:t>31</a:t>
            </a:fld>
            <a:endParaRPr lang="en-US" altLang="ja-JP"/>
          </a:p>
        </p:txBody>
      </p:sp>
    </p:spTree>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B5F3B5A-A247-48AB-8A86-CDE6E7357941}"/>
              </a:ext>
            </a:extLst>
          </p:cNvPr>
          <p:cNvSpPr>
            <a:spLocks noGrp="1" noChangeArrowheads="1"/>
          </p:cNvSpPr>
          <p:nvPr>
            <p:ph type="title"/>
          </p:nvPr>
        </p:nvSpPr>
        <p:spPr>
          <a:xfrm>
            <a:off x="1051755" y="-183355"/>
            <a:ext cx="8259762" cy="1462087"/>
          </a:xfrm>
        </p:spPr>
        <p:txBody>
          <a:bodyPr/>
          <a:lstStyle/>
          <a:p>
            <a:pPr eaLnBrk="1" hangingPunct="1">
              <a:defRPr/>
            </a:pPr>
            <a:r>
              <a:rPr lang="zh-TW" altLang="en-US" sz="4000" dirty="0">
                <a:solidFill>
                  <a:srgbClr val="002060"/>
                </a:solidFill>
                <a:latin typeface="+mn-ea"/>
              </a:rPr>
              <a:t>分析事例</a:t>
            </a:r>
            <a:r>
              <a:rPr lang="en-US" altLang="zh-TW" sz="4000" dirty="0">
                <a:solidFill>
                  <a:srgbClr val="002060"/>
                </a:solidFill>
                <a:latin typeface="+mn-ea"/>
              </a:rPr>
              <a:t>11</a:t>
            </a:r>
            <a:r>
              <a:rPr lang="zh-TW" altLang="en-US" sz="4000" dirty="0">
                <a:solidFill>
                  <a:srgbClr val="002060"/>
                </a:solidFill>
                <a:latin typeface="+mn-ea"/>
              </a:rPr>
              <a:t>　</a:t>
            </a:r>
            <a:br>
              <a:rPr lang="en-US" altLang="zh-TW" sz="4000" dirty="0">
                <a:solidFill>
                  <a:srgbClr val="002060"/>
                </a:solidFill>
                <a:latin typeface="+mn-ea"/>
              </a:rPr>
            </a:br>
            <a:r>
              <a:rPr lang="zh-TW" altLang="en-US" sz="3600" dirty="0">
                <a:solidFill>
                  <a:srgbClr val="002060"/>
                </a:solidFill>
                <a:latin typeface="+mn-ea"/>
              </a:rPr>
              <a:t>最終需要推計１</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9219" name="Rectangle 3">
            <a:extLst>
              <a:ext uri="{FF2B5EF4-FFF2-40B4-BE49-F238E27FC236}">
                <a16:creationId xmlns:a16="http://schemas.microsoft.com/office/drawing/2014/main" id="{EC043758-18B0-412B-9A95-5D3F1663A610}"/>
              </a:ext>
            </a:extLst>
          </p:cNvPr>
          <p:cNvSpPr>
            <a:spLocks noGrp="1" noChangeArrowheads="1"/>
          </p:cNvSpPr>
          <p:nvPr>
            <p:ph type="body" idx="1"/>
          </p:nvPr>
        </p:nvSpPr>
        <p:spPr>
          <a:xfrm>
            <a:off x="599878" y="1260315"/>
            <a:ext cx="8964612" cy="3798887"/>
          </a:xfrm>
        </p:spPr>
        <p:txBody>
          <a:bodyPr/>
          <a:lstStyle/>
          <a:p>
            <a:pPr eaLnBrk="1" hangingPunct="1">
              <a:buFont typeface="Wingdings" panose="05000000000000000000" pitchFamily="2" charset="2"/>
              <a:buNone/>
            </a:pPr>
            <a:r>
              <a:rPr lang="ja-JP" altLang="en-US" sz="2800" dirty="0">
                <a:latin typeface="ＭＳ Ｐゴシック" panose="020B0600070205080204" pitchFamily="50" charset="-128"/>
              </a:rPr>
              <a:t>公的統計や業務統計、アンケート調査等による最終需要額の推計や収集（調査票、入力表等）事例を紹介</a:t>
            </a:r>
          </a:p>
        </p:txBody>
      </p:sp>
      <p:pic>
        <p:nvPicPr>
          <p:cNvPr id="2" name="図 1">
            <a:extLst>
              <a:ext uri="{FF2B5EF4-FFF2-40B4-BE49-F238E27FC236}">
                <a16:creationId xmlns:a16="http://schemas.microsoft.com/office/drawing/2014/main" id="{278BF7A2-45CF-4F87-7523-ACB58FE65A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738" y="2241369"/>
            <a:ext cx="8264525" cy="422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ー 3">
            <a:extLst>
              <a:ext uri="{FF2B5EF4-FFF2-40B4-BE49-F238E27FC236}">
                <a16:creationId xmlns:a16="http://schemas.microsoft.com/office/drawing/2014/main" id="{1394F464-4886-4E44-B623-F5F47E4B7600}"/>
              </a:ext>
            </a:extLst>
          </p:cNvPr>
          <p:cNvSpPr>
            <a:spLocks noGrp="1"/>
          </p:cNvSpPr>
          <p:nvPr>
            <p:ph type="sldNum" sz="quarter" idx="12"/>
          </p:nvPr>
        </p:nvSpPr>
        <p:spPr/>
        <p:txBody>
          <a:bodyPr/>
          <a:lstStyle/>
          <a:p>
            <a:pPr>
              <a:defRPr/>
            </a:pPr>
            <a:fld id="{A7527CAF-0236-4900-B35F-275F0EA8D81F}" type="slidenum">
              <a:rPr lang="ja-JP" altLang="en-US" smtClean="0"/>
              <a:pPr>
                <a:defRPr/>
              </a:pPr>
              <a:t>32</a:t>
            </a:fld>
            <a:endParaRPr lang="en-US" altLang="ja-JP"/>
          </a:p>
        </p:txBody>
      </p:sp>
    </p:spTree>
    <p:extLst>
      <p:ext uri="{BB962C8B-B14F-4D97-AF65-F5344CB8AC3E}">
        <p14:creationId xmlns:p14="http://schemas.microsoft.com/office/powerpoint/2010/main" val="1381713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B5F3B5A-A247-48AB-8A86-CDE6E7357941}"/>
              </a:ext>
            </a:extLst>
          </p:cNvPr>
          <p:cNvSpPr>
            <a:spLocks noGrp="1" noChangeArrowheads="1"/>
          </p:cNvSpPr>
          <p:nvPr>
            <p:ph type="title"/>
          </p:nvPr>
        </p:nvSpPr>
        <p:spPr>
          <a:xfrm>
            <a:off x="1073459" y="-140111"/>
            <a:ext cx="8259762" cy="1462087"/>
          </a:xfrm>
        </p:spPr>
        <p:txBody>
          <a:bodyPr/>
          <a:lstStyle/>
          <a:p>
            <a:pPr eaLnBrk="1" hangingPunct="1">
              <a:defRPr/>
            </a:pPr>
            <a:r>
              <a:rPr lang="zh-TW" altLang="en-US" sz="4000" dirty="0">
                <a:solidFill>
                  <a:srgbClr val="002060"/>
                </a:solidFill>
                <a:latin typeface="+mn-ea"/>
              </a:rPr>
              <a:t>分析事例</a:t>
            </a:r>
            <a:r>
              <a:rPr lang="en-US" altLang="zh-TW" sz="4000" dirty="0">
                <a:solidFill>
                  <a:srgbClr val="002060"/>
                </a:solidFill>
                <a:latin typeface="+mn-ea"/>
              </a:rPr>
              <a:t>12</a:t>
            </a:r>
            <a:r>
              <a:rPr lang="zh-TW" altLang="en-US" sz="4000" dirty="0">
                <a:solidFill>
                  <a:srgbClr val="002060"/>
                </a:solidFill>
                <a:latin typeface="+mn-ea"/>
              </a:rPr>
              <a:t>　最終需要推計</a:t>
            </a:r>
            <a:r>
              <a:rPr lang="en-US" altLang="zh-TW" sz="4000" dirty="0">
                <a:solidFill>
                  <a:srgbClr val="002060"/>
                </a:solidFill>
                <a:latin typeface="+mn-ea"/>
              </a:rPr>
              <a:t>2</a:t>
            </a:r>
            <a:br>
              <a:rPr lang="en-US" altLang="zh-TW" sz="4000" dirty="0">
                <a:solidFill>
                  <a:srgbClr val="002060"/>
                </a:solidFill>
                <a:latin typeface="+mn-ea"/>
              </a:rPr>
            </a:br>
            <a:r>
              <a:rPr lang="ja-JP" altLang="en-US" sz="3600" dirty="0">
                <a:latin typeface="ＭＳ Ｐゴシック" panose="020B0600070205080204" pitchFamily="50" charset="-128"/>
              </a:rPr>
              <a:t>直接効果推計事例２</a:t>
            </a:r>
            <a:r>
              <a:rPr lang="ja-JP" altLang="en-US" sz="3600" dirty="0">
                <a:solidFill>
                  <a:srgbClr val="002060"/>
                </a:solidFill>
                <a:latin typeface="+mn-ea"/>
              </a:rPr>
              <a:t>　</a:t>
            </a:r>
            <a:endParaRPr lang="ja-JP" altLang="en-US" sz="3600" dirty="0">
              <a:solidFill>
                <a:srgbClr val="002060"/>
              </a:solidFill>
              <a:latin typeface="ＭＳ Ｐゴシック" panose="020B0600070205080204" pitchFamily="50" charset="-128"/>
            </a:endParaRPr>
          </a:p>
        </p:txBody>
      </p:sp>
      <p:sp>
        <p:nvSpPr>
          <p:cNvPr id="9219" name="Rectangle 3">
            <a:extLst>
              <a:ext uri="{FF2B5EF4-FFF2-40B4-BE49-F238E27FC236}">
                <a16:creationId xmlns:a16="http://schemas.microsoft.com/office/drawing/2014/main" id="{EC043758-18B0-412B-9A95-5D3F1663A610}"/>
              </a:ext>
            </a:extLst>
          </p:cNvPr>
          <p:cNvSpPr>
            <a:spLocks noGrp="1" noChangeArrowheads="1"/>
          </p:cNvSpPr>
          <p:nvPr>
            <p:ph type="body" idx="1"/>
          </p:nvPr>
        </p:nvSpPr>
        <p:spPr>
          <a:xfrm>
            <a:off x="393414" y="1321977"/>
            <a:ext cx="8964612" cy="3798887"/>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推計対象：各種イベント、施設建設運営、各種事業</a:t>
            </a:r>
          </a:p>
          <a:p>
            <a:pPr eaLnBrk="1" hangingPunct="1">
              <a:buFont typeface="Wingdings" panose="05000000000000000000" pitchFamily="2" charset="2"/>
              <a:buNone/>
            </a:pPr>
            <a:r>
              <a:rPr lang="ja-JP" altLang="en-US" dirty="0">
                <a:latin typeface="ＭＳ Ｐゴシック" panose="020B0600070205080204" pitchFamily="50" charset="-128"/>
              </a:rPr>
              <a:t>最終需要額 事業計画書、直接照会資料から推計</a:t>
            </a:r>
            <a:endParaRPr lang="ja-JP" altLang="en-US" sz="3600" dirty="0">
              <a:latin typeface="ＭＳ Ｐゴシック" panose="020B0600070205080204" pitchFamily="50" charset="-128"/>
            </a:endParaRPr>
          </a:p>
        </p:txBody>
      </p:sp>
      <p:pic>
        <p:nvPicPr>
          <p:cNvPr id="2" name="図 1">
            <a:extLst>
              <a:ext uri="{FF2B5EF4-FFF2-40B4-BE49-F238E27FC236}">
                <a16:creationId xmlns:a16="http://schemas.microsoft.com/office/drawing/2014/main" id="{A9F8904C-3791-7BD6-97D5-B17EB5D920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8088" y="2417649"/>
            <a:ext cx="7489825"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ー 3">
            <a:extLst>
              <a:ext uri="{FF2B5EF4-FFF2-40B4-BE49-F238E27FC236}">
                <a16:creationId xmlns:a16="http://schemas.microsoft.com/office/drawing/2014/main" id="{A1AADA23-6339-48EF-A009-97066E75FF52}"/>
              </a:ext>
            </a:extLst>
          </p:cNvPr>
          <p:cNvSpPr>
            <a:spLocks noGrp="1"/>
          </p:cNvSpPr>
          <p:nvPr>
            <p:ph type="sldNum" sz="quarter" idx="12"/>
          </p:nvPr>
        </p:nvSpPr>
        <p:spPr/>
        <p:txBody>
          <a:bodyPr/>
          <a:lstStyle/>
          <a:p>
            <a:pPr>
              <a:defRPr/>
            </a:pPr>
            <a:fld id="{A7527CAF-0236-4900-B35F-275F0EA8D81F}" type="slidenum">
              <a:rPr lang="ja-JP" altLang="en-US" smtClean="0"/>
              <a:pPr>
                <a:defRPr/>
              </a:pPr>
              <a:t>33</a:t>
            </a:fld>
            <a:endParaRPr lang="en-US" altLang="ja-JP"/>
          </a:p>
        </p:txBody>
      </p:sp>
    </p:spTree>
    <p:extLst>
      <p:ext uri="{BB962C8B-B14F-4D97-AF65-F5344CB8AC3E}">
        <p14:creationId xmlns:p14="http://schemas.microsoft.com/office/powerpoint/2010/main" val="3939317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402120ED-6DC0-4735-9175-37DA577A36DE}"/>
              </a:ext>
            </a:extLst>
          </p:cNvPr>
          <p:cNvSpPr>
            <a:spLocks noGrp="1" noChangeArrowheads="1"/>
          </p:cNvSpPr>
          <p:nvPr>
            <p:ph type="title"/>
          </p:nvPr>
        </p:nvSpPr>
        <p:spPr>
          <a:xfrm>
            <a:off x="1054893" y="1153684"/>
            <a:ext cx="8174315" cy="733307"/>
          </a:xfrm>
        </p:spPr>
        <p:txBody>
          <a:bodyPr/>
          <a:lstStyle/>
          <a:p>
            <a:pPr eaLnBrk="1" hangingPunct="1">
              <a:defRPr/>
            </a:pPr>
            <a:r>
              <a:rPr lang="ja-JP" altLang="en-US" sz="3999" dirty="0">
                <a:latin typeface="ＭＳ Ｐゴシック" panose="020B0600070205080204" pitchFamily="50" charset="-128"/>
              </a:rPr>
              <a:t>分析ワークシート１</a:t>
            </a:r>
            <a:r>
              <a:rPr lang="en-US" altLang="ja-JP" sz="3999" dirty="0">
                <a:latin typeface="ＭＳ Ｐゴシック" panose="020B0600070205080204" pitchFamily="50" charset="-128"/>
              </a:rPr>
              <a:t>2</a:t>
            </a:r>
            <a:r>
              <a:rPr lang="ja-JP" altLang="en-US" sz="3999" dirty="0">
                <a:latin typeface="ＭＳ Ｐゴシック" panose="020B0600070205080204" pitchFamily="50" charset="-128"/>
              </a:rPr>
              <a:t>　</a:t>
            </a:r>
            <a:br>
              <a:rPr lang="en-US" altLang="ja-JP" sz="3999" dirty="0">
                <a:latin typeface="ＭＳ Ｐゴシック" panose="020B0600070205080204" pitchFamily="50" charset="-128"/>
              </a:rPr>
            </a:br>
            <a:r>
              <a:rPr lang="ja-JP" altLang="en-US" sz="3691" dirty="0">
                <a:latin typeface="ＭＳ Ｐゴシック" panose="020B0600070205080204" pitchFamily="50" charset="-128"/>
              </a:rPr>
              <a:t>　</a:t>
            </a:r>
            <a:r>
              <a:rPr lang="ja-JP" altLang="en-US" sz="3599" dirty="0">
                <a:latin typeface="ＭＳ Ｐゴシック" panose="020B0600070205080204" pitchFamily="50" charset="-128"/>
              </a:rPr>
              <a:t>最終需要額推計（分析事例</a:t>
            </a:r>
            <a:r>
              <a:rPr lang="en-US" altLang="ja-JP" sz="3599" dirty="0">
                <a:latin typeface="ＭＳ Ｐゴシック" panose="020B0600070205080204" pitchFamily="50" charset="-128"/>
              </a:rPr>
              <a:t>2</a:t>
            </a:r>
            <a:r>
              <a:rPr lang="ja-JP" altLang="en-US" sz="3599" dirty="0">
                <a:latin typeface="ＭＳ Ｐゴシック" panose="020B0600070205080204" pitchFamily="50" charset="-128"/>
              </a:rPr>
              <a:t>）のポイント</a:t>
            </a:r>
            <a:br>
              <a:rPr lang="en-US" altLang="ja-JP" sz="3599" dirty="0">
                <a:latin typeface="ＭＳ Ｐゴシック" panose="020B0600070205080204" pitchFamily="50" charset="-128"/>
              </a:rPr>
            </a:br>
            <a:r>
              <a:rPr lang="ja-JP" altLang="en-US" sz="2799" dirty="0">
                <a:solidFill>
                  <a:srgbClr val="FF0000"/>
                </a:solidFill>
                <a:hlinkClick r:id="rId3">
                  <a:extLst>
                    <a:ext uri="{A12FA001-AC4F-418D-AE19-62706E023703}">
                      <ahyp:hlinkClr xmlns:ahyp="http://schemas.microsoft.com/office/drawing/2018/hyperlinkcolor" val="tx"/>
                    </a:ext>
                  </a:extLst>
                </a:hlinkClick>
              </a:rPr>
              <a:t>兵庫県／産業連関分析ワークシート </a:t>
            </a:r>
            <a:r>
              <a:rPr lang="en-US" altLang="ja-JP" sz="2799" dirty="0">
                <a:solidFill>
                  <a:srgbClr val="FF0000"/>
                </a:solidFill>
                <a:hlinkClick r:id="rId3">
                  <a:extLst>
                    <a:ext uri="{A12FA001-AC4F-418D-AE19-62706E023703}">
                      <ahyp:hlinkClr xmlns:ahyp="http://schemas.microsoft.com/office/drawing/2018/hyperlinkcolor" val="tx"/>
                    </a:ext>
                  </a:extLst>
                </a:hlinkClick>
              </a:rPr>
              <a:t>(hyogo.lg.jp)</a:t>
            </a:r>
            <a:endParaRPr lang="ja-JP" altLang="en-US" sz="2799" dirty="0">
              <a:solidFill>
                <a:srgbClr val="FF0000"/>
              </a:solidFill>
              <a:latin typeface="ＭＳ Ｐゴシック" panose="020B0600070205080204" pitchFamily="50" charset="-128"/>
            </a:endParaRPr>
          </a:p>
        </p:txBody>
      </p:sp>
      <p:sp>
        <p:nvSpPr>
          <p:cNvPr id="52227" name="Rectangle 3">
            <a:extLst>
              <a:ext uri="{FF2B5EF4-FFF2-40B4-BE49-F238E27FC236}">
                <a16:creationId xmlns:a16="http://schemas.microsoft.com/office/drawing/2014/main" id="{610D5167-0066-4C92-91C9-097D0738D1FE}"/>
              </a:ext>
            </a:extLst>
          </p:cNvPr>
          <p:cNvSpPr>
            <a:spLocks noGrp="1" noChangeArrowheads="1"/>
          </p:cNvSpPr>
          <p:nvPr>
            <p:ph type="body" idx="1"/>
          </p:nvPr>
        </p:nvSpPr>
        <p:spPr>
          <a:xfrm>
            <a:off x="344488" y="2100476"/>
            <a:ext cx="9433048" cy="3796692"/>
          </a:xfrm>
        </p:spPr>
        <p:txBody>
          <a:bodyPr/>
          <a:lstStyle/>
          <a:p>
            <a:pPr eaLnBrk="1" hangingPunct="1">
              <a:buFont typeface="Wingdings" panose="05000000000000000000" pitchFamily="2" charset="2"/>
              <a:buNone/>
              <a:defRPr/>
            </a:pPr>
            <a:r>
              <a:rPr lang="ja-JP" altLang="en-US" sz="3322" dirty="0">
                <a:latin typeface="ＭＳ Ｐゴシック" panose="020B0600070205080204" pitchFamily="50" charset="-128"/>
              </a:rPr>
              <a:t>推計対象：各種イベント、施設建設運営、各種事業（将来想定を含む）　</a:t>
            </a:r>
            <a:endParaRPr lang="en-US" altLang="ja-JP" sz="3322" dirty="0">
              <a:latin typeface="ＭＳ Ｐゴシック" panose="020B0600070205080204" pitchFamily="50" charset="-128"/>
            </a:endParaRPr>
          </a:p>
          <a:p>
            <a:pPr eaLnBrk="1" hangingPunct="1">
              <a:buFont typeface="Wingdings" panose="05000000000000000000" pitchFamily="2" charset="2"/>
              <a:buNone/>
              <a:defRPr/>
            </a:pPr>
            <a:r>
              <a:rPr lang="ja-JP" altLang="en-US" sz="3322" dirty="0">
                <a:latin typeface="ＭＳ Ｐゴシック" panose="020B0600070205080204" pitchFamily="50" charset="-128"/>
              </a:rPr>
              <a:t>最終需要額推計</a:t>
            </a:r>
            <a:endParaRPr lang="en-US" altLang="ja-JP" sz="3322" dirty="0">
              <a:latin typeface="ＭＳ Ｐゴシック" panose="020B0600070205080204" pitchFamily="50" charset="-128"/>
            </a:endParaRPr>
          </a:p>
          <a:p>
            <a:pPr eaLnBrk="1" hangingPunct="1">
              <a:buFont typeface="Wingdings" panose="05000000000000000000" pitchFamily="2" charset="2"/>
              <a:buNone/>
              <a:defRPr/>
            </a:pPr>
            <a:r>
              <a:rPr lang="ja-JP" altLang="en-US" sz="3322" dirty="0">
                <a:latin typeface="ＭＳ Ｐゴシック" panose="020B0600070205080204" pitchFamily="50" charset="-128"/>
              </a:rPr>
              <a:t>１</a:t>
            </a:r>
            <a:r>
              <a:rPr lang="en-US" altLang="ja-JP" sz="3322" dirty="0">
                <a:latin typeface="ＭＳ Ｐゴシック" panose="020B0600070205080204" pitchFamily="50" charset="-128"/>
              </a:rPr>
              <a:t>	</a:t>
            </a:r>
            <a:r>
              <a:rPr lang="ja-JP" altLang="en-US" sz="3322" dirty="0">
                <a:latin typeface="ＭＳ Ｐゴシック" panose="020B0600070205080204" pitchFamily="50" charset="-128"/>
              </a:rPr>
              <a:t> 事業計画書、直接照会資料から推計</a:t>
            </a:r>
            <a:endParaRPr lang="en-US" altLang="ja-JP" sz="3322" dirty="0">
              <a:latin typeface="ＭＳ Ｐゴシック" panose="020B0600070205080204" pitchFamily="50" charset="-128"/>
            </a:endParaRPr>
          </a:p>
          <a:p>
            <a:pPr marL="0" indent="0" eaLnBrk="1" hangingPunct="1">
              <a:buNone/>
              <a:defRPr/>
            </a:pPr>
            <a:r>
              <a:rPr lang="ja-JP" altLang="en-US" sz="3322" dirty="0">
                <a:latin typeface="ＭＳ Ｐゴシック" panose="020B0600070205080204" pitchFamily="50" charset="-128"/>
              </a:rPr>
              <a:t>２ アンケート調査</a:t>
            </a:r>
            <a:r>
              <a:rPr lang="en-US" altLang="ja-JP" sz="3322" dirty="0">
                <a:latin typeface="ＭＳ Ｐゴシック" panose="020B0600070205080204" pitchFamily="50" charset="-128"/>
              </a:rPr>
              <a:t>(</a:t>
            </a:r>
            <a:r>
              <a:rPr lang="ja-JP" altLang="en-US" sz="3322" dirty="0">
                <a:latin typeface="ＭＳ Ｐゴシック" panose="020B0600070205080204" pitchFamily="50" charset="-128"/>
              </a:rPr>
              <a:t>単価）、業務統計</a:t>
            </a:r>
            <a:r>
              <a:rPr lang="en-US" altLang="ja-JP" sz="3322" dirty="0">
                <a:latin typeface="ＭＳ Ｐゴシック" panose="020B0600070205080204" pitchFamily="50" charset="-128"/>
              </a:rPr>
              <a:t>(</a:t>
            </a:r>
            <a:r>
              <a:rPr lang="ja-JP" altLang="en-US" sz="3322" dirty="0">
                <a:latin typeface="ＭＳ Ｐゴシック" panose="020B0600070205080204" pitchFamily="50" charset="-128"/>
              </a:rPr>
              <a:t>数量）から推計　　</a:t>
            </a:r>
            <a:endParaRPr lang="en-US" altLang="ja-JP" sz="3322" dirty="0">
              <a:latin typeface="ＭＳ Ｐゴシック" panose="020B0600070205080204" pitchFamily="50" charset="-128"/>
            </a:endParaRPr>
          </a:p>
          <a:p>
            <a:pPr marL="0" indent="0" eaLnBrk="1" hangingPunct="1">
              <a:buNone/>
              <a:defRPr/>
            </a:pPr>
            <a:r>
              <a:rPr lang="ja-JP" altLang="en-US" sz="3322" dirty="0">
                <a:latin typeface="ＭＳ Ｐゴシック" panose="020B0600070205080204" pitchFamily="50" charset="-128"/>
              </a:rPr>
              <a:t>　売上額＝単価</a:t>
            </a:r>
            <a:r>
              <a:rPr lang="en-US" altLang="ja-JP" sz="3322" dirty="0">
                <a:latin typeface="ＭＳ Ｐゴシック" panose="020B0600070205080204" pitchFamily="50" charset="-128"/>
              </a:rPr>
              <a:t>×</a:t>
            </a:r>
            <a:r>
              <a:rPr lang="ja-JP" altLang="en-US" sz="3322" dirty="0">
                <a:latin typeface="ＭＳ Ｐゴシック" panose="020B0600070205080204" pitchFamily="50" charset="-128"/>
              </a:rPr>
              <a:t>数量</a:t>
            </a:r>
            <a:endParaRPr lang="en-US" altLang="ja-JP" sz="3322" dirty="0">
              <a:latin typeface="ＭＳ Ｐゴシック" panose="020B0600070205080204" pitchFamily="50" charset="-128"/>
            </a:endParaRPr>
          </a:p>
          <a:p>
            <a:pPr eaLnBrk="1" hangingPunct="1">
              <a:buFont typeface="Wingdings" panose="05000000000000000000" pitchFamily="2" charset="2"/>
              <a:buNone/>
              <a:defRPr/>
            </a:pPr>
            <a:r>
              <a:rPr lang="ja-JP" altLang="en-US" sz="3322" dirty="0">
                <a:latin typeface="ＭＳ Ｐゴシック" panose="020B0600070205080204" pitchFamily="50" charset="-128"/>
              </a:rPr>
              <a:t>３ 前提条件による予測値等から推計</a:t>
            </a:r>
            <a:endParaRPr lang="en-US" altLang="ja-JP" sz="3322" dirty="0">
              <a:latin typeface="ＭＳ Ｐゴシック" panose="020B0600070205080204" pitchFamily="50" charset="-128"/>
            </a:endParaRPr>
          </a:p>
          <a:p>
            <a:pPr eaLnBrk="1" hangingPunct="1">
              <a:buFont typeface="Wingdings" panose="05000000000000000000" pitchFamily="2" charset="2"/>
              <a:buNone/>
              <a:defRPr/>
            </a:pPr>
            <a:endParaRPr lang="ja-JP" altLang="en-US" sz="3322"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9F1491ED-F442-4EEB-8946-A6D2F6DAAE9E}"/>
              </a:ext>
            </a:extLst>
          </p:cNvPr>
          <p:cNvSpPr>
            <a:spLocks noGrp="1"/>
          </p:cNvSpPr>
          <p:nvPr>
            <p:ph type="sldNum" sz="quarter" idx="12"/>
          </p:nvPr>
        </p:nvSpPr>
        <p:spPr/>
        <p:txBody>
          <a:bodyPr/>
          <a:lstStyle/>
          <a:p>
            <a:fld id="{E06421CE-CAD4-4ABA-99B6-8C8FFED57DB3}" type="slidenum">
              <a:rPr lang="ja-JP" altLang="en-US" smtClean="0"/>
              <a:pPr/>
              <a:t>34</a:t>
            </a:fld>
            <a:endParaRPr lang="en-US" altLang="ja-JP"/>
          </a:p>
        </p:txBody>
      </p:sp>
    </p:spTree>
    <p:extLst>
      <p:ext uri="{BB962C8B-B14F-4D97-AF65-F5344CB8AC3E}">
        <p14:creationId xmlns:p14="http://schemas.microsoft.com/office/powerpoint/2010/main" val="3236992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EF4A30C-3360-4837-80CB-25B2D230499D}"/>
              </a:ext>
            </a:extLst>
          </p:cNvPr>
          <p:cNvSpPr>
            <a:spLocks noGrp="1" noChangeArrowheads="1"/>
          </p:cNvSpPr>
          <p:nvPr>
            <p:ph type="title" idx="4294967295"/>
          </p:nvPr>
        </p:nvSpPr>
        <p:spPr>
          <a:xfrm>
            <a:off x="882650" y="333375"/>
            <a:ext cx="8285163" cy="1223963"/>
          </a:xfrm>
          <a:noFill/>
        </p:spPr>
        <p:txBody>
          <a:bodyPr lIns="92075" tIns="46038" rIns="92075" bIns="46038"/>
          <a:lstStyle/>
          <a:p>
            <a:pPr eaLnBrk="1" hangingPunct="1"/>
            <a:r>
              <a:rPr lang="ja-JP" altLang="en-US" sz="4000" dirty="0">
                <a:latin typeface="ＭＳ Ｐゴシック" panose="020B0600070205080204" pitchFamily="50" charset="-128"/>
              </a:rPr>
              <a:t>　４ </a:t>
            </a:r>
            <a:r>
              <a:rPr lang="ja-JP" altLang="ja-JP" sz="4000" dirty="0">
                <a:latin typeface="ＭＳ Ｐゴシック" panose="020B0600070205080204" pitchFamily="50" charset="-128"/>
              </a:rPr>
              <a:t>地域</a:t>
            </a:r>
            <a:r>
              <a:rPr lang="ja-JP" altLang="en-US" sz="4000" dirty="0">
                <a:latin typeface="ＭＳ Ｐゴシック" panose="020B0600070205080204" pitchFamily="50" charset="-128"/>
              </a:rPr>
              <a:t>産業連関</a:t>
            </a:r>
            <a:r>
              <a:rPr lang="ja-JP" altLang="ja-JP" sz="4000" dirty="0">
                <a:latin typeface="ＭＳ Ｐゴシック" panose="020B0600070205080204" pitchFamily="50" charset="-128"/>
              </a:rPr>
              <a:t>表の</a:t>
            </a:r>
            <a:r>
              <a:rPr lang="ja-JP" altLang="en-US" sz="4000" dirty="0">
                <a:latin typeface="ＭＳ Ｐゴシック" panose="020B0600070205080204" pitchFamily="50" charset="-128"/>
              </a:rPr>
              <a:t>活用に向けて</a:t>
            </a:r>
            <a:endParaRPr lang="ja-JP" altLang="ja-JP" sz="4000" dirty="0">
              <a:latin typeface="ＭＳ Ｐゴシック" panose="020B0600070205080204" pitchFamily="50" charset="-128"/>
            </a:endParaRPr>
          </a:p>
        </p:txBody>
      </p:sp>
      <p:sp>
        <p:nvSpPr>
          <p:cNvPr id="58371" name="Rectangle 3">
            <a:extLst>
              <a:ext uri="{FF2B5EF4-FFF2-40B4-BE49-F238E27FC236}">
                <a16:creationId xmlns:a16="http://schemas.microsoft.com/office/drawing/2014/main" id="{8BD1221C-CBE1-44A7-9B90-531ED1C54DAD}"/>
              </a:ext>
            </a:extLst>
          </p:cNvPr>
          <p:cNvSpPr>
            <a:spLocks noGrp="1" noChangeArrowheads="1"/>
          </p:cNvSpPr>
          <p:nvPr>
            <p:ph type="body" idx="4294967295"/>
          </p:nvPr>
        </p:nvSpPr>
        <p:spPr>
          <a:xfrm>
            <a:off x="350838" y="2060575"/>
            <a:ext cx="9350375" cy="4248150"/>
          </a:xfrm>
          <a:noFill/>
        </p:spPr>
        <p:txBody>
          <a:bodyPr lIns="92075" tIns="46038" rIns="92075" bIns="46038"/>
          <a:lstStyle/>
          <a:p>
            <a:pPr marL="812800" indent="-812800">
              <a:lnSpc>
                <a:spcPct val="90000"/>
              </a:lnSpc>
              <a:buFont typeface="Wingdings" panose="05000000000000000000" pitchFamily="2" charset="2"/>
              <a:buNone/>
            </a:pPr>
            <a:r>
              <a:rPr lang="ja-JP" altLang="en-US" sz="3600" dirty="0"/>
              <a:t>１ 作表：地域データの制約と精度向上</a:t>
            </a:r>
          </a:p>
          <a:p>
            <a:pPr marL="812800" indent="-812800">
              <a:lnSpc>
                <a:spcPct val="90000"/>
              </a:lnSpc>
              <a:buFont typeface="Wingdings" panose="05000000000000000000" pitchFamily="2" charset="2"/>
              <a:buNone/>
            </a:pPr>
            <a:r>
              <a:rPr lang="ja-JP" altLang="en-US" sz="3600" dirty="0"/>
              <a:t>　</a:t>
            </a:r>
            <a:r>
              <a:rPr lang="ja-JP" altLang="en-US" sz="3600" dirty="0">
                <a:latin typeface="ＭＳ Ｐゴシック" panose="020B0600070205080204" pitchFamily="50" charset="-128"/>
              </a:rPr>
              <a:t>　</a:t>
            </a:r>
            <a:r>
              <a:rPr lang="ja-JP" altLang="en-US" dirty="0">
                <a:latin typeface="ＭＳ Ｐゴシック" panose="020B0600070205080204" pitchFamily="50" charset="-128"/>
              </a:rPr>
              <a:t>照会・公表データ加工によるデータ作成</a:t>
            </a:r>
          </a:p>
          <a:p>
            <a:pPr marL="812800" indent="-812800">
              <a:lnSpc>
                <a:spcPct val="90000"/>
              </a:lnSpc>
              <a:buFont typeface="Wingdings" panose="05000000000000000000" pitchFamily="2" charset="2"/>
              <a:buNone/>
            </a:pPr>
            <a:r>
              <a:rPr lang="ja-JP" altLang="en-US" dirty="0">
                <a:latin typeface="ＭＳ Ｐゴシック" panose="020B0600070205080204" pitchFamily="50" charset="-128"/>
              </a:rPr>
              <a:t>　　特別調査によるデータ作成</a:t>
            </a:r>
          </a:p>
          <a:p>
            <a:pPr marL="812800" indent="-812800">
              <a:lnSpc>
                <a:spcPct val="90000"/>
              </a:lnSpc>
              <a:buFont typeface="Wingdings" panose="05000000000000000000" pitchFamily="2" charset="2"/>
              <a:buNone/>
            </a:pPr>
            <a:r>
              <a:rPr lang="ja-JP" altLang="en-US" sz="3600" dirty="0"/>
              <a:t>２ 分析：構造把握（産業構造等変化）　　</a:t>
            </a:r>
          </a:p>
          <a:p>
            <a:pPr marL="812800" indent="-812800">
              <a:lnSpc>
                <a:spcPct val="90000"/>
              </a:lnSpc>
              <a:buFont typeface="Wingdings" panose="05000000000000000000" pitchFamily="2" charset="2"/>
              <a:buNone/>
            </a:pPr>
            <a:r>
              <a:rPr lang="ja-JP" altLang="en-US" sz="3600" dirty="0"/>
              <a:t>　　</a:t>
            </a:r>
            <a:r>
              <a:rPr lang="ja-JP" altLang="en-US" dirty="0"/>
              <a:t>応用分析（政策課題シミュレーション）</a:t>
            </a:r>
          </a:p>
          <a:p>
            <a:pPr marL="812800" indent="-812800">
              <a:lnSpc>
                <a:spcPct val="90000"/>
              </a:lnSpc>
              <a:buFont typeface="Wingdings" panose="05000000000000000000" pitchFamily="2" charset="2"/>
              <a:buNone/>
            </a:pPr>
            <a:r>
              <a:rPr lang="ja-JP" altLang="en-US" sz="3600" dirty="0"/>
              <a:t>３ 活用：政策効果の推計</a:t>
            </a:r>
            <a:endParaRPr lang="en-US" altLang="ja-JP" sz="3600" dirty="0"/>
          </a:p>
          <a:p>
            <a:pPr marL="812800" indent="-812800">
              <a:lnSpc>
                <a:spcPct val="90000"/>
              </a:lnSpc>
              <a:buFont typeface="Wingdings" panose="05000000000000000000" pitchFamily="2" charset="2"/>
              <a:buNone/>
            </a:pPr>
            <a:r>
              <a:rPr lang="ja-JP" altLang="en-US" sz="3600" dirty="0"/>
              <a:t>　　</a:t>
            </a:r>
            <a:r>
              <a:rPr lang="ja-JP" altLang="en-US" dirty="0"/>
              <a:t>政策インプリケーション（経済的影響）の検討</a:t>
            </a:r>
            <a:endParaRPr lang="ja-JP" altLang="ja-JP" dirty="0"/>
          </a:p>
          <a:p>
            <a:pPr marL="812800" indent="-812800">
              <a:lnSpc>
                <a:spcPct val="90000"/>
              </a:lnSpc>
              <a:buFont typeface="Wingdings" panose="05000000000000000000" pitchFamily="2" charset="2"/>
              <a:buNone/>
            </a:pPr>
            <a:endParaRPr lang="ja-JP" altLang="ja-JP" sz="3600" dirty="0"/>
          </a:p>
        </p:txBody>
      </p:sp>
      <p:sp>
        <p:nvSpPr>
          <p:cNvPr id="3" name="スライド番号プレースホルダー 2">
            <a:extLst>
              <a:ext uri="{FF2B5EF4-FFF2-40B4-BE49-F238E27FC236}">
                <a16:creationId xmlns:a16="http://schemas.microsoft.com/office/drawing/2014/main" id="{70D01B4D-22AE-4410-9824-65F8C9E2AF49}"/>
              </a:ext>
            </a:extLst>
          </p:cNvPr>
          <p:cNvSpPr>
            <a:spLocks noGrp="1"/>
          </p:cNvSpPr>
          <p:nvPr>
            <p:ph type="sldNum" sz="quarter" idx="12"/>
          </p:nvPr>
        </p:nvSpPr>
        <p:spPr/>
        <p:txBody>
          <a:bodyPr/>
          <a:lstStyle/>
          <a:p>
            <a:fld id="{DB260046-817B-48BE-AC77-56D55E56553C}" type="slidenum">
              <a:rPr lang="ja-JP" altLang="en-US" smtClean="0"/>
              <a:pPr/>
              <a:t>35</a:t>
            </a:fld>
            <a:endParaRPr lang="en-US" altLang="ja-JP"/>
          </a:p>
        </p:txBody>
      </p:sp>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1">
            <a:extLst>
              <a:ext uri="{FF2B5EF4-FFF2-40B4-BE49-F238E27FC236}">
                <a16:creationId xmlns:a16="http://schemas.microsoft.com/office/drawing/2014/main" id="{FE13566F-772E-454B-822B-1D46909E2457}"/>
              </a:ext>
            </a:extLst>
          </p:cNvPr>
          <p:cNvSpPr txBox="1">
            <a:spLocks noChangeArrowheads="1"/>
          </p:cNvSpPr>
          <p:nvPr/>
        </p:nvSpPr>
        <p:spPr bwMode="auto">
          <a:xfrm>
            <a:off x="1493937" y="-430008"/>
            <a:ext cx="8444147" cy="11428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9pPr>
          </a:lstStyle>
          <a:p>
            <a:pPr eaLnBrk="1" hangingPunct="1">
              <a:spcBef>
                <a:spcPct val="0"/>
              </a:spcBef>
              <a:buClrTx/>
              <a:buFontTx/>
              <a:buNone/>
            </a:pPr>
            <a:r>
              <a:rPr lang="ja-JP" altLang="en-US" sz="3999" dirty="0">
                <a:solidFill>
                  <a:srgbClr val="333399"/>
                </a:solidFill>
                <a:latin typeface="ＭＳ Ｐゴシック" panose="020B0600070205080204" pitchFamily="50" charset="-128"/>
              </a:rPr>
              <a:t>経済波及</a:t>
            </a:r>
            <a:r>
              <a:rPr lang="ja-JP" altLang="ja-JP" sz="3999" dirty="0">
                <a:solidFill>
                  <a:srgbClr val="333399"/>
                </a:solidFill>
                <a:latin typeface="ＭＳ Ｐゴシック" panose="020B0600070205080204" pitchFamily="50" charset="-128"/>
              </a:rPr>
              <a:t>効果</a:t>
            </a:r>
            <a:r>
              <a:rPr lang="ja-JP" altLang="en-US" sz="3999" dirty="0">
                <a:solidFill>
                  <a:srgbClr val="333399"/>
                </a:solidFill>
                <a:latin typeface="ＭＳ Ｐゴシック" panose="020B0600070205080204" pitchFamily="50" charset="-128"/>
              </a:rPr>
              <a:t>の概要例</a:t>
            </a:r>
            <a:endParaRPr lang="ja-JP" altLang="ja-JP" sz="3999" dirty="0">
              <a:solidFill>
                <a:srgbClr val="333399"/>
              </a:solidFill>
              <a:latin typeface="ＭＳ Ｐゴシック" panose="020B0600070205080204" pitchFamily="50" charset="-128"/>
            </a:endParaRPr>
          </a:p>
        </p:txBody>
      </p:sp>
      <p:sp>
        <p:nvSpPr>
          <p:cNvPr id="109571" name="Text Box 2">
            <a:extLst>
              <a:ext uri="{FF2B5EF4-FFF2-40B4-BE49-F238E27FC236}">
                <a16:creationId xmlns:a16="http://schemas.microsoft.com/office/drawing/2014/main" id="{F230F7EF-F517-45C9-A410-08990060F0E1}"/>
              </a:ext>
            </a:extLst>
          </p:cNvPr>
          <p:cNvSpPr txBox="1">
            <a:spLocks noChangeArrowheads="1"/>
          </p:cNvSpPr>
          <p:nvPr/>
        </p:nvSpPr>
        <p:spPr bwMode="auto">
          <a:xfrm>
            <a:off x="272480" y="1124744"/>
            <a:ext cx="9036364" cy="40421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a:spcBef>
                <a:spcPts val="8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9pPr>
          </a:lstStyle>
          <a:p>
            <a:pPr marL="0" indent="0">
              <a:defRPr/>
            </a:pPr>
            <a:endParaRPr lang="ja-JP"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AA240CE5-F560-43D4-905C-3B3DE6C8F637}"/>
              </a:ext>
            </a:extLst>
          </p:cNvPr>
          <p:cNvSpPr>
            <a:spLocks noGrp="1"/>
          </p:cNvSpPr>
          <p:nvPr>
            <p:ph type="sldNum" sz="quarter" idx="12"/>
          </p:nvPr>
        </p:nvSpPr>
        <p:spPr/>
        <p:txBody>
          <a:bodyPr/>
          <a:lstStyle/>
          <a:p>
            <a:fld id="{DB260046-817B-48BE-AC77-56D55E56553C}" type="slidenum">
              <a:rPr lang="ja-JP" altLang="en-US" smtClean="0"/>
              <a:pPr/>
              <a:t>36</a:t>
            </a:fld>
            <a:endParaRPr lang="en-US" altLang="ja-JP"/>
          </a:p>
        </p:txBody>
      </p:sp>
      <p:pic>
        <p:nvPicPr>
          <p:cNvPr id="4" name="図 3">
            <a:extLst>
              <a:ext uri="{FF2B5EF4-FFF2-40B4-BE49-F238E27FC236}">
                <a16:creationId xmlns:a16="http://schemas.microsoft.com/office/drawing/2014/main" id="{469556F3-CDB4-0492-2D9D-621780108A10}"/>
              </a:ext>
            </a:extLst>
          </p:cNvPr>
          <p:cNvPicPr>
            <a:picLocks noChangeAspect="1"/>
          </p:cNvPicPr>
          <p:nvPr/>
        </p:nvPicPr>
        <p:blipFill>
          <a:blip r:embed="rId3"/>
          <a:stretch>
            <a:fillRect/>
          </a:stretch>
        </p:blipFill>
        <p:spPr>
          <a:xfrm>
            <a:off x="1616970" y="726138"/>
            <a:ext cx="6075944" cy="2428159"/>
          </a:xfrm>
          <a:prstGeom prst="rect">
            <a:avLst/>
          </a:prstGeom>
        </p:spPr>
      </p:pic>
      <p:pic>
        <p:nvPicPr>
          <p:cNvPr id="7" name="図 6">
            <a:extLst>
              <a:ext uri="{FF2B5EF4-FFF2-40B4-BE49-F238E27FC236}">
                <a16:creationId xmlns:a16="http://schemas.microsoft.com/office/drawing/2014/main" id="{6089B9C7-49B8-DA64-F267-7701974308C7}"/>
              </a:ext>
            </a:extLst>
          </p:cNvPr>
          <p:cNvPicPr>
            <a:picLocks noChangeAspect="1"/>
          </p:cNvPicPr>
          <p:nvPr/>
        </p:nvPicPr>
        <p:blipFill>
          <a:blip r:embed="rId4"/>
          <a:stretch>
            <a:fillRect/>
          </a:stretch>
        </p:blipFill>
        <p:spPr>
          <a:xfrm>
            <a:off x="1476566" y="3284984"/>
            <a:ext cx="6356753" cy="3398776"/>
          </a:xfrm>
          <a:prstGeom prst="rect">
            <a:avLst/>
          </a:prstGeom>
        </p:spPr>
      </p:pic>
    </p:spTree>
    <p:extLst>
      <p:ext uri="{BB962C8B-B14F-4D97-AF65-F5344CB8AC3E}">
        <p14:creationId xmlns:p14="http://schemas.microsoft.com/office/powerpoint/2010/main" val="1246003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
            <a:extLst>
              <a:ext uri="{FF2B5EF4-FFF2-40B4-BE49-F238E27FC236}">
                <a16:creationId xmlns:a16="http://schemas.microsoft.com/office/drawing/2014/main" id="{E9D7F06A-CF32-4C4E-95FD-FD2EAE1430DE}"/>
              </a:ext>
            </a:extLst>
          </p:cNvPr>
          <p:cNvSpPr txBox="1">
            <a:spLocks noChangeArrowheads="1"/>
          </p:cNvSpPr>
          <p:nvPr/>
        </p:nvSpPr>
        <p:spPr bwMode="auto">
          <a:xfrm>
            <a:off x="1466402" y="692696"/>
            <a:ext cx="8239125"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pPr>
            <a:r>
              <a:rPr lang="ja-JP" altLang="en-US" sz="4000" dirty="0">
                <a:solidFill>
                  <a:srgbClr val="333399"/>
                </a:solidFill>
                <a:latin typeface="ＭＳ Ｐゴシック" panose="020B0600070205080204" pitchFamily="50" charset="-128"/>
              </a:rPr>
              <a:t>域内地域循環分析事例</a:t>
            </a:r>
            <a:endParaRPr lang="ja-JP" altLang="ja-JP" sz="4000" dirty="0">
              <a:solidFill>
                <a:srgbClr val="333399"/>
              </a:solidFill>
              <a:latin typeface="ＭＳ Ｐゴシック" panose="020B0600070205080204" pitchFamily="50" charset="-128"/>
            </a:endParaRPr>
          </a:p>
        </p:txBody>
      </p:sp>
      <p:sp>
        <p:nvSpPr>
          <p:cNvPr id="58371" name="Text Box 2">
            <a:extLst>
              <a:ext uri="{FF2B5EF4-FFF2-40B4-BE49-F238E27FC236}">
                <a16:creationId xmlns:a16="http://schemas.microsoft.com/office/drawing/2014/main" id="{38AB5E41-7570-4036-9AED-01C83B1F63DE}"/>
              </a:ext>
            </a:extLst>
          </p:cNvPr>
          <p:cNvSpPr txBox="1">
            <a:spLocks noChangeArrowheads="1"/>
          </p:cNvSpPr>
          <p:nvPr/>
        </p:nvSpPr>
        <p:spPr bwMode="auto">
          <a:xfrm>
            <a:off x="272480" y="1988840"/>
            <a:ext cx="9433047" cy="4665663"/>
          </a:xfrm>
          <a:prstGeom prst="rect">
            <a:avLst/>
          </a:prstGeom>
          <a:noFill/>
          <a:ln>
            <a:noFill/>
          </a:ln>
          <a:effectLst/>
        </p:spPr>
        <p:txBody>
          <a:bodyPr lIns="92160" tIns="46080" rIns="92160" bIns="46080"/>
          <a:lstStyle>
            <a:lvl1pPr marL="812800" indent="-811213">
              <a:spcBef>
                <a:spcPct val="20000"/>
              </a:spcBef>
              <a:buClr>
                <a:schemeClr val="folHlink"/>
              </a:buClr>
              <a:buSzPct val="6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9pPr>
          </a:lstStyle>
          <a:p>
            <a:pPr>
              <a:lnSpc>
                <a:spcPct val="90000"/>
              </a:lnSpc>
              <a:spcBef>
                <a:spcPts val="900"/>
              </a:spcBef>
              <a:buClrTx/>
              <a:buNone/>
              <a:defRPr/>
            </a:pPr>
            <a:r>
              <a:rPr lang="ja-JP" altLang="en-US" dirty="0">
                <a:solidFill>
                  <a:srgbClr val="000000"/>
                </a:solidFill>
                <a:latin typeface="+mn-ea"/>
                <a:ea typeface="+mn-ea"/>
              </a:rPr>
              <a:t>・</a:t>
            </a:r>
            <a:r>
              <a:rPr lang="en-US" altLang="ja-JP" dirty="0">
                <a:solidFill>
                  <a:srgbClr val="000000"/>
                </a:solidFill>
                <a:latin typeface="+mn-ea"/>
                <a:ea typeface="+mn-ea"/>
              </a:rPr>
              <a:t>6</a:t>
            </a:r>
            <a:r>
              <a:rPr lang="ja-JP" altLang="en-US" dirty="0">
                <a:solidFill>
                  <a:srgbClr val="000000"/>
                </a:solidFill>
                <a:latin typeface="+mn-ea"/>
                <a:ea typeface="+mn-ea"/>
              </a:rPr>
              <a:t>次産業化の推進　</a:t>
            </a:r>
            <a:r>
              <a:rPr lang="en-US" altLang="ja-JP" sz="2800" dirty="0">
                <a:solidFill>
                  <a:srgbClr val="000000"/>
                </a:solidFill>
                <a:latin typeface="+mn-ea"/>
                <a:ea typeface="+mn-ea"/>
              </a:rPr>
              <a:t>※</a:t>
            </a:r>
            <a:r>
              <a:rPr lang="ja-JP" altLang="en-US" sz="2800" dirty="0">
                <a:solidFill>
                  <a:srgbClr val="000000"/>
                </a:solidFill>
                <a:latin typeface="+mn-ea"/>
                <a:ea typeface="+mn-ea"/>
              </a:rPr>
              <a:t>食品製造、小売、個人ｻｰﾋﾞｽ需要増</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2800" dirty="0">
                <a:solidFill>
                  <a:srgbClr val="000000"/>
                </a:solidFill>
                <a:latin typeface="+mn-ea"/>
                <a:ea typeface="+mn-ea"/>
              </a:rPr>
              <a:t>移入農産物等の域内産品による代替促進</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・基盤産業の育成・強化　</a:t>
            </a:r>
            <a:r>
              <a:rPr lang="en-US" altLang="ja-JP" sz="2800" dirty="0">
                <a:solidFill>
                  <a:srgbClr val="000000"/>
                </a:solidFill>
                <a:latin typeface="+mn-ea"/>
                <a:ea typeface="+mn-ea"/>
              </a:rPr>
              <a:t>※</a:t>
            </a:r>
            <a:r>
              <a:rPr lang="ja-JP" altLang="en-US" sz="2800" dirty="0">
                <a:solidFill>
                  <a:srgbClr val="000000"/>
                </a:solidFill>
                <a:latin typeface="+mn-ea"/>
                <a:ea typeface="+mn-ea"/>
              </a:rPr>
              <a:t>域内連携による自給率上昇</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2800" dirty="0">
                <a:solidFill>
                  <a:srgbClr val="000000"/>
                </a:solidFill>
                <a:latin typeface="+mn-ea"/>
                <a:ea typeface="+mn-ea"/>
              </a:rPr>
              <a:t>域内産業の連携促進、域内調達率の向上</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・戦略的企業誘致の推進　</a:t>
            </a:r>
            <a:r>
              <a:rPr lang="en-US" altLang="ja-JP" sz="2800" dirty="0">
                <a:solidFill>
                  <a:srgbClr val="000000"/>
                </a:solidFill>
                <a:latin typeface="+mn-ea"/>
                <a:ea typeface="+mn-ea"/>
              </a:rPr>
              <a:t>※</a:t>
            </a:r>
            <a:r>
              <a:rPr lang="ja-JP" altLang="en-US" sz="2800" dirty="0">
                <a:solidFill>
                  <a:srgbClr val="000000"/>
                </a:solidFill>
                <a:latin typeface="+mn-ea"/>
                <a:ea typeface="+mn-ea"/>
              </a:rPr>
              <a:t>電気機械企業立地の需要増</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2800" dirty="0">
                <a:solidFill>
                  <a:srgbClr val="000000"/>
                </a:solidFill>
                <a:latin typeface="+mn-ea"/>
                <a:ea typeface="+mn-ea"/>
              </a:rPr>
              <a:t>主要工場の立地による域内生産額の増加</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・域内ツーリズムの推進　</a:t>
            </a:r>
            <a:r>
              <a:rPr lang="en-US" altLang="ja-JP" sz="2800" dirty="0">
                <a:solidFill>
                  <a:srgbClr val="000000"/>
                </a:solidFill>
                <a:latin typeface="+mn-ea"/>
                <a:ea typeface="+mn-ea"/>
              </a:rPr>
              <a:t>※</a:t>
            </a:r>
            <a:r>
              <a:rPr lang="ja-JP" altLang="en-US" sz="2800" dirty="0">
                <a:solidFill>
                  <a:srgbClr val="000000"/>
                </a:solidFill>
                <a:latin typeface="+mn-ea"/>
                <a:ea typeface="+mn-ea"/>
              </a:rPr>
              <a:t>観光ｷｬﾝﾍﾟｰﾝと同程度客数増</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r>
              <a:rPr lang="ja-JP" altLang="en-US" sz="2800" dirty="0">
                <a:solidFill>
                  <a:srgbClr val="000000"/>
                </a:solidFill>
                <a:latin typeface="+mn-ea"/>
                <a:ea typeface="+mn-ea"/>
              </a:rPr>
              <a:t>観光客増による域内観光消費の増加</a:t>
            </a:r>
            <a:endParaRPr lang="en-US" altLang="ja-JP" sz="2800" dirty="0">
              <a:solidFill>
                <a:srgbClr val="000000"/>
              </a:solidFill>
              <a:latin typeface="+mn-ea"/>
              <a:ea typeface="+mn-ea"/>
            </a:endParaRPr>
          </a:p>
          <a:p>
            <a:pPr>
              <a:lnSpc>
                <a:spcPct val="90000"/>
              </a:lnSpc>
              <a:spcBef>
                <a:spcPts val="900"/>
              </a:spcBef>
              <a:buClrTx/>
              <a:buNone/>
              <a:defRPr/>
            </a:pPr>
            <a:r>
              <a:rPr lang="ja-JP" altLang="en-US" dirty="0">
                <a:solidFill>
                  <a:srgbClr val="000000"/>
                </a:solidFill>
                <a:latin typeface="+mn-ea"/>
                <a:ea typeface="+mn-ea"/>
              </a:rPr>
              <a:t>　</a:t>
            </a:r>
          </a:p>
          <a:p>
            <a:pPr>
              <a:lnSpc>
                <a:spcPct val="90000"/>
              </a:lnSpc>
              <a:spcBef>
                <a:spcPts val="900"/>
              </a:spcBef>
              <a:buClrTx/>
              <a:buNone/>
              <a:defRPr/>
            </a:pPr>
            <a:endParaRPr lang="ja-JP" altLang="ja-JP" sz="2800" dirty="0">
              <a:solidFill>
                <a:srgbClr val="000000"/>
              </a:solidFill>
            </a:endParaRPr>
          </a:p>
        </p:txBody>
      </p:sp>
      <p:sp>
        <p:nvSpPr>
          <p:cNvPr id="2" name="スライド番号プレースホルダー 1">
            <a:extLst>
              <a:ext uri="{FF2B5EF4-FFF2-40B4-BE49-F238E27FC236}">
                <a16:creationId xmlns:a16="http://schemas.microsoft.com/office/drawing/2014/main" id="{29E43DD0-7F7B-4ABE-89B2-4658F31A4A1B}"/>
              </a:ext>
            </a:extLst>
          </p:cNvPr>
          <p:cNvSpPr>
            <a:spLocks noGrp="1"/>
          </p:cNvSpPr>
          <p:nvPr>
            <p:ph type="sldNum" sz="quarter" idx="12"/>
          </p:nvPr>
        </p:nvSpPr>
        <p:spPr/>
        <p:txBody>
          <a:bodyPr/>
          <a:lstStyle/>
          <a:p>
            <a:fld id="{DB260046-817B-48BE-AC77-56D55E56553C}" type="slidenum">
              <a:rPr lang="ja-JP" altLang="en-US" smtClean="0"/>
              <a:pPr/>
              <a:t>37</a:t>
            </a:fld>
            <a:endParaRPr lang="en-US" altLang="ja-JP"/>
          </a:p>
        </p:txBody>
      </p:sp>
    </p:spTree>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a:extLst>
              <a:ext uri="{FF2B5EF4-FFF2-40B4-BE49-F238E27FC236}">
                <a16:creationId xmlns:a16="http://schemas.microsoft.com/office/drawing/2014/main" id="{75B5D71C-E41A-405F-948C-F725381C02F0}"/>
              </a:ext>
            </a:extLst>
          </p:cNvPr>
          <p:cNvSpPr txBox="1">
            <a:spLocks noChangeArrowheads="1"/>
          </p:cNvSpPr>
          <p:nvPr/>
        </p:nvSpPr>
        <p:spPr bwMode="auto">
          <a:xfrm>
            <a:off x="631826" y="400056"/>
            <a:ext cx="9073702" cy="1462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pPr>
            <a:r>
              <a:rPr lang="ja-JP" altLang="ja-JP" sz="4000" dirty="0">
                <a:solidFill>
                  <a:srgbClr val="333399"/>
                </a:solidFill>
              </a:rPr>
              <a:t>地域イベントの経済効果推計と</a:t>
            </a:r>
            <a:r>
              <a:rPr lang="ja-JP" altLang="en-US" sz="4000" dirty="0">
                <a:solidFill>
                  <a:srgbClr val="333399"/>
                </a:solidFill>
              </a:rPr>
              <a:t>分析事例</a:t>
            </a:r>
            <a:br>
              <a:rPr lang="en-US" altLang="ja-JP" sz="4000" dirty="0">
                <a:solidFill>
                  <a:srgbClr val="333399"/>
                </a:solidFill>
              </a:rPr>
            </a:br>
            <a:r>
              <a:rPr lang="ja-JP" altLang="en-US" sz="4000" dirty="0">
                <a:solidFill>
                  <a:srgbClr val="333399"/>
                </a:solidFill>
              </a:rPr>
              <a:t>　　</a:t>
            </a:r>
            <a:r>
              <a:rPr lang="ja-JP" altLang="en-US" dirty="0">
                <a:solidFill>
                  <a:srgbClr val="333399"/>
                </a:solidFill>
              </a:rPr>
              <a:t>兵庫県立大学</a:t>
            </a:r>
            <a:r>
              <a:rPr lang="ja-JP" altLang="ja-JP" dirty="0">
                <a:solidFill>
                  <a:srgbClr val="333399"/>
                </a:solidFill>
              </a:rPr>
              <a:t>地域経済指標研究会</a:t>
            </a:r>
            <a:r>
              <a:rPr lang="ja-JP" altLang="en-US" dirty="0">
                <a:solidFill>
                  <a:srgbClr val="333399"/>
                </a:solidFill>
              </a:rPr>
              <a:t>推計</a:t>
            </a:r>
            <a:endParaRPr lang="en-US" altLang="ja-JP" dirty="0">
              <a:solidFill>
                <a:srgbClr val="333399"/>
              </a:solidFill>
            </a:endParaRPr>
          </a:p>
          <a:p>
            <a:pPr eaLnBrk="1" hangingPunct="1">
              <a:spcBef>
                <a:spcPct val="0"/>
              </a:spcBef>
              <a:buClrTx/>
              <a:buSzPct val="100000"/>
              <a:buFontTx/>
              <a:buNone/>
            </a:pPr>
            <a:r>
              <a:rPr lang="en-US" altLang="ja-JP" dirty="0">
                <a:hlinkClick r:id="rId3"/>
              </a:rPr>
              <a:t>economics.pdf (kobe-marathon.net)</a:t>
            </a:r>
            <a:endParaRPr lang="ja-JP" altLang="ja-JP" dirty="0">
              <a:solidFill>
                <a:srgbClr val="333399"/>
              </a:solidFill>
            </a:endParaRPr>
          </a:p>
        </p:txBody>
      </p:sp>
      <p:sp>
        <p:nvSpPr>
          <p:cNvPr id="53251" name="Text Box 2">
            <a:extLst>
              <a:ext uri="{FF2B5EF4-FFF2-40B4-BE49-F238E27FC236}">
                <a16:creationId xmlns:a16="http://schemas.microsoft.com/office/drawing/2014/main" id="{11B4F9C1-9E25-4228-946A-CF3C48AEB72C}"/>
              </a:ext>
            </a:extLst>
          </p:cNvPr>
          <p:cNvSpPr txBox="1">
            <a:spLocks noChangeArrowheads="1"/>
          </p:cNvSpPr>
          <p:nvPr/>
        </p:nvSpPr>
        <p:spPr bwMode="auto">
          <a:xfrm>
            <a:off x="631826" y="1916114"/>
            <a:ext cx="8893175" cy="397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a:spcBef>
                <a:spcPct val="20000"/>
              </a:spcBef>
              <a:buClr>
                <a:schemeClr val="folHlink"/>
              </a:buClr>
              <a:buSzPct val="60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912813" algn="l"/>
                <a:tab pos="1827213" algn="l"/>
                <a:tab pos="2741613" algn="l"/>
                <a:tab pos="3656013" algn="l"/>
                <a:tab pos="4570413" algn="l"/>
                <a:tab pos="5484813" algn="l"/>
                <a:tab pos="6399213" algn="l"/>
                <a:tab pos="7313613" algn="l"/>
                <a:tab pos="8228013" algn="l"/>
                <a:tab pos="9142413" algn="l"/>
                <a:tab pos="10056813"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ts val="800"/>
              </a:spcBef>
              <a:buClrTx/>
              <a:buNone/>
            </a:pPr>
            <a:r>
              <a:rPr lang="ja-JP" altLang="ja-JP" dirty="0">
                <a:solidFill>
                  <a:srgbClr val="000000"/>
                </a:solidFill>
                <a:latin typeface="ＭＳ Ｐゴシック" panose="020B0600070205080204" pitchFamily="50" charset="-128"/>
              </a:rPr>
              <a:t>１ 経済効果推計のためデータ収集</a:t>
            </a:r>
          </a:p>
          <a:p>
            <a:pPr eaLnBrk="1" hangingPunct="1">
              <a:spcBef>
                <a:spcPts val="800"/>
              </a:spcBef>
              <a:buClrTx/>
              <a:buNone/>
            </a:pPr>
            <a:r>
              <a:rPr lang="ja-JP" altLang="ja-JP" dirty="0">
                <a:solidFill>
                  <a:srgbClr val="000000"/>
                </a:solidFill>
                <a:latin typeface="ＭＳ Ｐゴシック" panose="020B0600070205080204" pitchFamily="50" charset="-128"/>
              </a:rPr>
              <a:t>　・特定項目の経済効果推計データ収集</a:t>
            </a:r>
          </a:p>
          <a:p>
            <a:pPr eaLnBrk="1" hangingPunct="1">
              <a:spcBef>
                <a:spcPts val="800"/>
              </a:spcBef>
              <a:buClrTx/>
              <a:buNone/>
            </a:pPr>
            <a:r>
              <a:rPr lang="ja-JP" altLang="en-US" dirty="0">
                <a:solidFill>
                  <a:srgbClr val="000000"/>
                </a:solidFill>
                <a:latin typeface="ＭＳ Ｐゴシック" panose="020B0600070205080204" pitchFamily="50" charset="-128"/>
              </a:rPr>
              <a:t>　</a:t>
            </a:r>
            <a:r>
              <a:rPr lang="ja-JP" altLang="ja-JP" dirty="0">
                <a:solidFill>
                  <a:srgbClr val="000000"/>
                </a:solidFill>
                <a:latin typeface="ＭＳ Ｐゴシック" panose="020B0600070205080204" pitchFamily="50" charset="-128"/>
              </a:rPr>
              <a:t>・満足度の経年比較分析データの収集</a:t>
            </a:r>
          </a:p>
          <a:p>
            <a:pPr eaLnBrk="1" hangingPunct="1">
              <a:spcBef>
                <a:spcPts val="800"/>
              </a:spcBef>
              <a:buClrTx/>
              <a:buNone/>
            </a:pPr>
            <a:r>
              <a:rPr lang="ja-JP" altLang="ja-JP" dirty="0">
                <a:solidFill>
                  <a:srgbClr val="000000"/>
                </a:solidFill>
                <a:latin typeface="ＭＳ Ｐゴシック" panose="020B0600070205080204" pitchFamily="50" charset="-128"/>
              </a:rPr>
              <a:t>　・経済効果を高めるための要因分析</a:t>
            </a:r>
          </a:p>
          <a:p>
            <a:pPr eaLnBrk="1" hangingPunct="1">
              <a:spcBef>
                <a:spcPts val="800"/>
              </a:spcBef>
              <a:buClrTx/>
              <a:buNone/>
            </a:pPr>
            <a:r>
              <a:rPr lang="ja-JP" altLang="ja-JP" dirty="0">
                <a:solidFill>
                  <a:srgbClr val="000000"/>
                </a:solidFill>
                <a:latin typeface="ＭＳ Ｐゴシック" panose="020B0600070205080204" pitchFamily="50" charset="-128"/>
              </a:rPr>
              <a:t>２ 特定分野の経済効果の推計（特徴項目の抽出）</a:t>
            </a:r>
          </a:p>
          <a:p>
            <a:pPr eaLnBrk="1" hangingPunct="1">
              <a:spcBef>
                <a:spcPts val="800"/>
              </a:spcBef>
              <a:buClrTx/>
              <a:buNone/>
            </a:pPr>
            <a:r>
              <a:rPr lang="ja-JP" altLang="ja-JP" dirty="0">
                <a:solidFill>
                  <a:srgbClr val="000000"/>
                </a:solidFill>
                <a:latin typeface="ＭＳ Ｐゴシック" panose="020B0600070205080204" pitchFamily="50" charset="-128"/>
              </a:rPr>
              <a:t>　・沿道</a:t>
            </a:r>
            <a:r>
              <a:rPr lang="ja-JP" altLang="en-US" dirty="0">
                <a:solidFill>
                  <a:srgbClr val="000000"/>
                </a:solidFill>
                <a:latin typeface="ＭＳ Ｐゴシック" panose="020B0600070205080204" pitchFamily="50" charset="-128"/>
              </a:rPr>
              <a:t>・</a:t>
            </a:r>
            <a:r>
              <a:rPr lang="ja-JP" altLang="ja-JP" dirty="0">
                <a:solidFill>
                  <a:srgbClr val="000000"/>
                </a:solidFill>
                <a:latin typeface="ＭＳ Ｐゴシック" panose="020B0600070205080204" pitchFamily="50" charset="-128"/>
              </a:rPr>
              <a:t>周辺施設の影響調査等</a:t>
            </a:r>
          </a:p>
          <a:p>
            <a:pPr eaLnBrk="1" hangingPunct="1">
              <a:spcBef>
                <a:spcPts val="800"/>
              </a:spcBef>
              <a:buClrTx/>
              <a:buNone/>
            </a:pPr>
            <a:r>
              <a:rPr lang="ja-JP" altLang="ja-JP" dirty="0">
                <a:solidFill>
                  <a:srgbClr val="000000"/>
                </a:solidFill>
                <a:latin typeface="ＭＳ Ｐゴシック" panose="020B0600070205080204" pitchFamily="50" charset="-128"/>
              </a:rPr>
              <a:t>３ スポーツ観光の特徴把握、検討</a:t>
            </a:r>
          </a:p>
          <a:p>
            <a:pPr eaLnBrk="1" hangingPunct="1">
              <a:spcBef>
                <a:spcPts val="800"/>
              </a:spcBef>
              <a:buClrTx/>
              <a:buNone/>
            </a:pPr>
            <a:r>
              <a:rPr lang="ja-JP" altLang="ja-JP" dirty="0">
                <a:solidFill>
                  <a:srgbClr val="000000"/>
                </a:solidFill>
                <a:latin typeface="ＭＳ Ｐゴシック" panose="020B0600070205080204" pitchFamily="50" charset="-128"/>
              </a:rPr>
              <a:t>　・観光イベント経済効果比較分析</a:t>
            </a:r>
            <a:r>
              <a:rPr lang="ja-JP" altLang="en-US" dirty="0">
                <a:solidFill>
                  <a:srgbClr val="000000"/>
                </a:solidFill>
                <a:latin typeface="ＭＳ Ｐゴシック" panose="020B0600070205080204" pitchFamily="50" charset="-128"/>
              </a:rPr>
              <a:t>、時系列分析</a:t>
            </a:r>
            <a:endParaRPr lang="ja-JP" altLang="ja-JP" dirty="0">
              <a:solidFill>
                <a:srgbClr val="000000"/>
              </a:solidFill>
              <a:latin typeface="ＭＳ Ｐゴシック" panose="020B0600070205080204" pitchFamily="50" charset="-128"/>
            </a:endParaRPr>
          </a:p>
          <a:p>
            <a:pPr eaLnBrk="1" hangingPunct="1">
              <a:spcBef>
                <a:spcPts val="800"/>
              </a:spcBef>
              <a:buClrTx/>
              <a:buNone/>
            </a:pPr>
            <a:endParaRPr lang="ja-JP" altLang="ja-JP" dirty="0">
              <a:solidFill>
                <a:srgbClr val="000000"/>
              </a:solidFill>
              <a:latin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44D443E7-B34B-4764-9BEA-230665E6304B}"/>
              </a:ext>
            </a:extLst>
          </p:cNvPr>
          <p:cNvSpPr>
            <a:spLocks noGrp="1"/>
          </p:cNvSpPr>
          <p:nvPr>
            <p:ph type="sldNum" sz="quarter" idx="12"/>
          </p:nvPr>
        </p:nvSpPr>
        <p:spPr/>
        <p:txBody>
          <a:bodyPr/>
          <a:lstStyle/>
          <a:p>
            <a:fld id="{DB260046-817B-48BE-AC77-56D55E56553C}" type="slidenum">
              <a:rPr lang="ja-JP" altLang="en-US" smtClean="0"/>
              <a:pPr/>
              <a:t>38</a:t>
            </a:fld>
            <a:endParaRPr lang="en-US" altLang="ja-JP"/>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1">
            <a:extLst>
              <a:ext uri="{FF2B5EF4-FFF2-40B4-BE49-F238E27FC236}">
                <a16:creationId xmlns:a16="http://schemas.microsoft.com/office/drawing/2014/main" id="{FE13566F-772E-454B-822B-1D46909E2457}"/>
              </a:ext>
            </a:extLst>
          </p:cNvPr>
          <p:cNvSpPr txBox="1">
            <a:spLocks noChangeArrowheads="1"/>
          </p:cNvSpPr>
          <p:nvPr/>
        </p:nvSpPr>
        <p:spPr bwMode="auto">
          <a:xfrm>
            <a:off x="1208584" y="399634"/>
            <a:ext cx="8444147" cy="11428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9pPr>
          </a:lstStyle>
          <a:p>
            <a:pPr eaLnBrk="1" hangingPunct="1">
              <a:spcBef>
                <a:spcPct val="0"/>
              </a:spcBef>
              <a:buClrTx/>
              <a:buFontTx/>
              <a:buNone/>
            </a:pPr>
            <a:r>
              <a:rPr lang="ja-JP" altLang="ja-JP" sz="3999" dirty="0">
                <a:solidFill>
                  <a:srgbClr val="333399"/>
                </a:solidFill>
                <a:latin typeface="ＭＳ Ｐゴシック" panose="020B0600070205080204" pitchFamily="50" charset="-128"/>
              </a:rPr>
              <a:t>経済</a:t>
            </a:r>
            <a:r>
              <a:rPr lang="ja-JP" altLang="en-US" sz="3999" dirty="0">
                <a:solidFill>
                  <a:srgbClr val="333399"/>
                </a:solidFill>
                <a:latin typeface="ＭＳ Ｐゴシック" panose="020B0600070205080204" pitchFamily="50" charset="-128"/>
              </a:rPr>
              <a:t>波及</a:t>
            </a:r>
            <a:r>
              <a:rPr lang="ja-JP" altLang="ja-JP" sz="3999" dirty="0">
                <a:solidFill>
                  <a:srgbClr val="333399"/>
                </a:solidFill>
                <a:latin typeface="ＭＳ Ｐゴシック" panose="020B0600070205080204" pitchFamily="50" charset="-128"/>
              </a:rPr>
              <a:t>効果を高めるために</a:t>
            </a:r>
          </a:p>
        </p:txBody>
      </p:sp>
      <p:sp>
        <p:nvSpPr>
          <p:cNvPr id="109571" name="Text Box 2">
            <a:extLst>
              <a:ext uri="{FF2B5EF4-FFF2-40B4-BE49-F238E27FC236}">
                <a16:creationId xmlns:a16="http://schemas.microsoft.com/office/drawing/2014/main" id="{F230F7EF-F517-45C9-A410-08990060F0E1}"/>
              </a:ext>
            </a:extLst>
          </p:cNvPr>
          <p:cNvSpPr txBox="1">
            <a:spLocks noChangeArrowheads="1"/>
          </p:cNvSpPr>
          <p:nvPr/>
        </p:nvSpPr>
        <p:spPr bwMode="auto">
          <a:xfrm>
            <a:off x="129237" y="1772816"/>
            <a:ext cx="9647526" cy="41141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a:spcBef>
                <a:spcPts val="8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9pPr>
          </a:lstStyle>
          <a:p>
            <a:pPr marL="0" indent="0">
              <a:defRPr/>
            </a:pPr>
            <a:r>
              <a:rPr lang="ja-JP" altLang="en-US" sz="3599" dirty="0">
                <a:latin typeface="+mn-ea"/>
              </a:rPr>
              <a:t>定量的効果　付加価値誘発額</a:t>
            </a:r>
            <a:r>
              <a:rPr lang="en-US" altLang="ja-JP" sz="3599" dirty="0">
                <a:latin typeface="+mn-ea"/>
              </a:rPr>
              <a:t>(</a:t>
            </a:r>
            <a:r>
              <a:rPr lang="ja-JP" altLang="en-US" sz="3599" dirty="0">
                <a:latin typeface="+mn-ea"/>
              </a:rPr>
              <a:t>対</a:t>
            </a:r>
            <a:r>
              <a:rPr lang="en-US" altLang="ja-JP" sz="3599" dirty="0">
                <a:latin typeface="+mn-ea"/>
              </a:rPr>
              <a:t>GDP</a:t>
            </a:r>
            <a:r>
              <a:rPr lang="ja-JP" altLang="en-US" sz="3599" dirty="0">
                <a:latin typeface="+mn-ea"/>
              </a:rPr>
              <a:t>比）</a:t>
            </a:r>
            <a:endParaRPr lang="en-US" altLang="ja-JP" sz="3599" dirty="0">
              <a:latin typeface="+mn-ea"/>
            </a:endParaRPr>
          </a:p>
          <a:p>
            <a:pPr marL="0" indent="0">
              <a:defRPr/>
            </a:pPr>
            <a:r>
              <a:rPr lang="ja-JP" altLang="en-US" sz="3599" dirty="0">
                <a:latin typeface="+mn-ea"/>
              </a:rPr>
              <a:t> </a:t>
            </a:r>
            <a:r>
              <a:rPr lang="ja-JP" altLang="en-US" dirty="0">
                <a:latin typeface="+mn-ea"/>
              </a:rPr>
              <a:t>・最終需要額の増加（直接効果の増加）　</a:t>
            </a:r>
            <a:endParaRPr lang="en-US" altLang="ja-JP" dirty="0">
              <a:latin typeface="+mn-ea"/>
            </a:endParaRPr>
          </a:p>
          <a:p>
            <a:pPr marL="0" indent="0">
              <a:defRPr/>
            </a:pPr>
            <a:r>
              <a:rPr lang="ja-JP" altLang="en-US" dirty="0">
                <a:latin typeface="+mn-ea"/>
              </a:rPr>
              <a:t> ・域内自給率の向上（域内需要の増加）</a:t>
            </a:r>
            <a:endParaRPr lang="en-US" altLang="ja-JP" dirty="0">
              <a:latin typeface="+mn-ea"/>
            </a:endParaRPr>
          </a:p>
          <a:p>
            <a:pPr marL="0" indent="0">
              <a:defRPr/>
            </a:pPr>
            <a:r>
              <a:rPr lang="ja-JP" altLang="en-US" dirty="0">
                <a:latin typeface="+mn-ea"/>
              </a:rPr>
              <a:t> ・平均消費性向の向上（間接効果の増加）</a:t>
            </a:r>
            <a:endParaRPr lang="en-US" altLang="ja-JP" dirty="0">
              <a:latin typeface="+mn-ea"/>
            </a:endParaRPr>
          </a:p>
          <a:p>
            <a:pPr marL="0" indent="0">
              <a:defRPr/>
            </a:pPr>
            <a:r>
              <a:rPr lang="ja-JP" altLang="en-US" sz="3599" dirty="0">
                <a:latin typeface="+mn-ea"/>
              </a:rPr>
              <a:t>その他定性的効果　満足度</a:t>
            </a:r>
            <a:r>
              <a:rPr lang="en-US" altLang="ja-JP" sz="3599" dirty="0">
                <a:latin typeface="+mn-ea"/>
              </a:rPr>
              <a:t>(</a:t>
            </a:r>
            <a:r>
              <a:rPr lang="ja-JP" altLang="en-US" sz="3599" dirty="0">
                <a:latin typeface="+mn-ea"/>
              </a:rPr>
              <a:t>対前回比）</a:t>
            </a:r>
            <a:endParaRPr lang="en-US" altLang="ja-JP" sz="3599" dirty="0">
              <a:latin typeface="+mn-ea"/>
            </a:endParaRPr>
          </a:p>
          <a:p>
            <a:pPr marL="0" indent="0">
              <a:defRPr/>
            </a:pPr>
            <a:r>
              <a:rPr lang="ja-JP" altLang="en-US" sz="3599" dirty="0">
                <a:latin typeface="+mn-ea"/>
              </a:rPr>
              <a:t> </a:t>
            </a:r>
            <a:r>
              <a:rPr lang="ja-JP" altLang="en-US" dirty="0">
                <a:latin typeface="+mn-ea"/>
              </a:rPr>
              <a:t>・事業を通じて地域資源への関心が高まる</a:t>
            </a:r>
            <a:endParaRPr lang="en-US" altLang="ja-JP" dirty="0">
              <a:latin typeface="+mn-ea"/>
            </a:endParaRPr>
          </a:p>
          <a:p>
            <a:pPr marL="0" indent="0">
              <a:defRPr/>
            </a:pPr>
            <a:r>
              <a:rPr lang="ja-JP" altLang="en-US" dirty="0">
                <a:latin typeface="+mn-ea"/>
              </a:rPr>
              <a:t> ・地域資源情報発信が新たな魅力づくりに寄与</a:t>
            </a:r>
            <a:endParaRPr lang="en-US" altLang="ja-JP" dirty="0">
              <a:latin typeface="+mn-ea"/>
            </a:endParaRPr>
          </a:p>
          <a:p>
            <a:pPr eaLnBrk="1" hangingPunct="1">
              <a:buClrTx/>
              <a:buSzPct val="60000"/>
              <a:buFontTx/>
              <a:buNone/>
            </a:pPr>
            <a:endParaRPr lang="ja-JP" altLang="ja-JP" sz="3199"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234CFCCF-0E98-4572-AF6F-ABBCE759A01E}"/>
              </a:ext>
            </a:extLst>
          </p:cNvPr>
          <p:cNvSpPr>
            <a:spLocks noGrp="1"/>
          </p:cNvSpPr>
          <p:nvPr>
            <p:ph type="sldNum" sz="quarter" idx="12"/>
          </p:nvPr>
        </p:nvSpPr>
        <p:spPr/>
        <p:txBody>
          <a:bodyPr/>
          <a:lstStyle/>
          <a:p>
            <a:fld id="{DB260046-817B-48BE-AC77-56D55E56553C}" type="slidenum">
              <a:rPr lang="ja-JP" altLang="en-US" smtClean="0"/>
              <a:pPr/>
              <a:t>39</a:t>
            </a:fld>
            <a:endParaRPr lang="en-US" altLang="ja-JP"/>
          </a:p>
        </p:txBody>
      </p:sp>
    </p:spTree>
    <p:extLst>
      <p:ext uri="{BB962C8B-B14F-4D97-AF65-F5344CB8AC3E}">
        <p14:creationId xmlns:p14="http://schemas.microsoft.com/office/powerpoint/2010/main" val="1595163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48A445B-B600-4DB2-A7F2-9B6DD1B8814F}"/>
              </a:ext>
            </a:extLst>
          </p:cNvPr>
          <p:cNvSpPr>
            <a:spLocks noGrp="1" noChangeArrowheads="1"/>
          </p:cNvSpPr>
          <p:nvPr>
            <p:ph type="title"/>
          </p:nvPr>
        </p:nvSpPr>
        <p:spPr>
          <a:xfrm>
            <a:off x="1065213" y="214313"/>
            <a:ext cx="8259762" cy="1462087"/>
          </a:xfrm>
        </p:spPr>
        <p:txBody>
          <a:bodyPr/>
          <a:lstStyle/>
          <a:p>
            <a:pPr eaLnBrk="1" hangingPunct="1">
              <a:defRPr/>
            </a:pPr>
            <a:r>
              <a:rPr lang="ja-JP" altLang="en-US" sz="4000" dirty="0">
                <a:solidFill>
                  <a:srgbClr val="002060"/>
                </a:solidFill>
                <a:latin typeface="+mn-ea"/>
              </a:rPr>
              <a:t>地域産業連関表の基本的構造　</a:t>
            </a:r>
            <a:endParaRPr lang="ja-JP" altLang="en-US" sz="3600" dirty="0">
              <a:solidFill>
                <a:srgbClr val="002060"/>
              </a:solidFill>
              <a:latin typeface="ＭＳ Ｐゴシック" panose="020B0600070205080204" pitchFamily="50" charset="-128"/>
            </a:endParaRPr>
          </a:p>
        </p:txBody>
      </p:sp>
      <p:sp>
        <p:nvSpPr>
          <p:cNvPr id="8195" name="Rectangle 3">
            <a:extLst>
              <a:ext uri="{FF2B5EF4-FFF2-40B4-BE49-F238E27FC236}">
                <a16:creationId xmlns:a16="http://schemas.microsoft.com/office/drawing/2014/main" id="{378CB155-EC8D-452F-99E2-19F452A9B25A}"/>
              </a:ext>
            </a:extLst>
          </p:cNvPr>
          <p:cNvSpPr>
            <a:spLocks noGrp="1" noChangeArrowheads="1"/>
          </p:cNvSpPr>
          <p:nvPr>
            <p:ph type="body" idx="1"/>
          </p:nvPr>
        </p:nvSpPr>
        <p:spPr>
          <a:xfrm>
            <a:off x="560388" y="1916113"/>
            <a:ext cx="8964612" cy="3798887"/>
          </a:xfrm>
        </p:spPr>
        <p:txBody>
          <a:bodyPr/>
          <a:lstStyle/>
          <a:p>
            <a:pPr marL="812800" indent="-812800" eaLnBrk="1" hangingPunct="1">
              <a:buFont typeface="Wingdings" panose="05000000000000000000" pitchFamily="2" charset="2"/>
              <a:buNone/>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en-US" dirty="0">
                <a:latin typeface="ＭＳ Ｐゴシック" panose="020B0600070205080204" pitchFamily="50" charset="-128"/>
              </a:rPr>
              <a:t>対象期間　</a:t>
            </a:r>
            <a:r>
              <a:rPr lang="en-US" altLang="ja-JP" dirty="0">
                <a:latin typeface="ＭＳ Ｐゴシック" panose="020B0600070205080204" pitchFamily="50" charset="-128"/>
              </a:rPr>
              <a:t>1</a:t>
            </a:r>
            <a:r>
              <a:rPr lang="ja-JP" altLang="en-US" dirty="0">
                <a:latin typeface="ＭＳ Ｐゴシック" panose="020B0600070205080204" pitchFamily="50" charset="-128"/>
              </a:rPr>
              <a:t>年間（</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12</a:t>
            </a:r>
            <a:r>
              <a:rPr lang="ja-JP" altLang="en-US" dirty="0">
                <a:latin typeface="ＭＳ Ｐゴシック" panose="020B0600070205080204" pitchFamily="50" charset="-128"/>
              </a:rPr>
              <a:t>月暦年）</a:t>
            </a:r>
            <a:r>
              <a:rPr lang="ja-JP" altLang="ja-JP" dirty="0">
                <a:latin typeface="ＭＳ Ｐゴシック" panose="020B0600070205080204" pitchFamily="50" charset="-128"/>
              </a:rPr>
              <a:t>  </a:t>
            </a:r>
          </a:p>
          <a:p>
            <a:pPr marL="812800" indent="-812800" eaLnBrk="1" hangingPunct="1">
              <a:buFont typeface="Wingdings" panose="05000000000000000000" pitchFamily="2" charset="2"/>
              <a:buNone/>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en-US" dirty="0">
                <a:latin typeface="ＭＳ Ｐゴシック" panose="020B0600070205080204" pitchFamily="50" charset="-128"/>
              </a:rPr>
              <a:t>地域的範囲　地域内（行政区域等）</a:t>
            </a:r>
            <a:r>
              <a:rPr lang="ja-JP" altLang="ja-JP" dirty="0">
                <a:latin typeface="ＭＳ Ｐゴシック" panose="020B0600070205080204" pitchFamily="50" charset="-128"/>
              </a:rPr>
              <a:t>  </a:t>
            </a:r>
          </a:p>
          <a:p>
            <a:pPr marL="812800" indent="-812800" eaLnBrk="1" hangingPunct="1">
              <a:buFont typeface="Wingdings" panose="05000000000000000000" pitchFamily="2" charset="2"/>
              <a:buNone/>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en-US" dirty="0">
                <a:latin typeface="ＭＳ Ｐゴシック" panose="020B0600070205080204" pitchFamily="50" charset="-128"/>
              </a:rPr>
              <a:t>記録の時点</a:t>
            </a:r>
            <a:r>
              <a:rPr lang="ja-JP" altLang="ja-JP" dirty="0">
                <a:latin typeface="ＭＳ Ｐゴシック" panose="020B0600070205080204" pitchFamily="50" charset="-128"/>
              </a:rPr>
              <a:t>  </a:t>
            </a:r>
            <a:r>
              <a:rPr lang="ja-JP" altLang="en-US" dirty="0">
                <a:latin typeface="ＭＳ Ｐゴシック" panose="020B0600070205080204" pitchFamily="50" charset="-128"/>
              </a:rPr>
              <a:t>発生主義</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en-US" altLang="ja-JP" dirty="0">
                <a:latin typeface="ＭＳ Ｐゴシック" panose="020B0600070205080204" pitchFamily="50" charset="-128"/>
              </a:rPr>
              <a:t> </a:t>
            </a:r>
            <a:r>
              <a:rPr lang="ja-JP" altLang="en-US" dirty="0">
                <a:latin typeface="ＭＳ Ｐゴシック" panose="020B0600070205080204" pitchFamily="50" charset="-128"/>
              </a:rPr>
              <a:t>　粗付加価値部門と最終需要部門の</a:t>
            </a:r>
            <a:r>
              <a:rPr lang="en-US" altLang="ja-JP" dirty="0">
                <a:latin typeface="ＭＳ Ｐゴシック" panose="020B0600070205080204" pitchFamily="50" charset="-128"/>
              </a:rPr>
              <a:t>2</a:t>
            </a:r>
            <a:r>
              <a:rPr lang="ja-JP" altLang="en-US" dirty="0">
                <a:latin typeface="ＭＳ Ｐゴシック" panose="020B0600070205080204" pitchFamily="50" charset="-128"/>
              </a:rPr>
              <a:t>面等価</a:t>
            </a:r>
            <a:endParaRPr lang="ja-JP"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４ 表の形式：「競争移輸入型表」</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地域内生産品と移輸入品を一括して扱う</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５ 部門分類　基本分類、統合分類（中分類、大分類、</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ひな形等）　</a:t>
            </a:r>
          </a:p>
        </p:txBody>
      </p:sp>
      <p:sp>
        <p:nvSpPr>
          <p:cNvPr id="3" name="スライド番号プレースホルダー 2">
            <a:extLst>
              <a:ext uri="{FF2B5EF4-FFF2-40B4-BE49-F238E27FC236}">
                <a16:creationId xmlns:a16="http://schemas.microsoft.com/office/drawing/2014/main" id="{7BF63453-58AE-42B8-9721-0C7E9FA69033}"/>
              </a:ext>
            </a:extLst>
          </p:cNvPr>
          <p:cNvSpPr>
            <a:spLocks noGrp="1"/>
          </p:cNvSpPr>
          <p:nvPr>
            <p:ph type="sldNum" sz="quarter" idx="12"/>
          </p:nvPr>
        </p:nvSpPr>
        <p:spPr/>
        <p:txBody>
          <a:bodyPr/>
          <a:lstStyle/>
          <a:p>
            <a:fld id="{E06421CE-CAD4-4ABA-99B6-8C8FFED57DB3}" type="slidenum">
              <a:rPr lang="ja-JP" altLang="en-US" smtClean="0"/>
              <a:pPr/>
              <a:t>4</a:t>
            </a:fld>
            <a:endParaRPr lang="en-US" altLang="ja-JP"/>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a:extLst>
              <a:ext uri="{FF2B5EF4-FFF2-40B4-BE49-F238E27FC236}">
                <a16:creationId xmlns:a16="http://schemas.microsoft.com/office/drawing/2014/main" id="{1A754033-0849-464A-BC68-5370A91525E2}"/>
              </a:ext>
            </a:extLst>
          </p:cNvPr>
          <p:cNvSpPr txBox="1">
            <a:spLocks noChangeArrowheads="1"/>
          </p:cNvSpPr>
          <p:nvPr/>
        </p:nvSpPr>
        <p:spPr bwMode="auto">
          <a:xfrm>
            <a:off x="780256" y="873124"/>
            <a:ext cx="8345487"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Pct val="100000"/>
              <a:buFontTx/>
              <a:buNone/>
            </a:pPr>
            <a:r>
              <a:rPr lang="ja-JP" altLang="en-US" sz="4000" dirty="0">
                <a:solidFill>
                  <a:srgbClr val="333399"/>
                </a:solidFill>
                <a:latin typeface="ＭＳ Ｐゴシック" panose="020B0600070205080204" pitchFamily="50" charset="-128"/>
              </a:rPr>
              <a:t>地域</a:t>
            </a:r>
            <a:r>
              <a:rPr lang="ja-JP" altLang="ja-JP" sz="4000" dirty="0">
                <a:solidFill>
                  <a:srgbClr val="333399"/>
                </a:solidFill>
                <a:latin typeface="ＭＳ Ｐゴシック" panose="020B0600070205080204" pitchFamily="50" charset="-128"/>
              </a:rPr>
              <a:t>産業連関表データ</a:t>
            </a:r>
            <a:r>
              <a:rPr lang="ja-JP" altLang="en-US" sz="4000" dirty="0">
                <a:solidFill>
                  <a:srgbClr val="333399"/>
                </a:solidFill>
                <a:latin typeface="ＭＳ Ｐゴシック" panose="020B0600070205080204" pitchFamily="50" charset="-128"/>
              </a:rPr>
              <a:t>の概要</a:t>
            </a:r>
            <a:endParaRPr lang="en-US" altLang="ja-JP" sz="4000" dirty="0">
              <a:solidFill>
                <a:srgbClr val="333399"/>
              </a:solidFill>
              <a:latin typeface="ＭＳ Ｐゴシック" panose="020B0600070205080204" pitchFamily="50" charset="-128"/>
            </a:endParaRPr>
          </a:p>
          <a:p>
            <a:pPr>
              <a:spcBef>
                <a:spcPct val="0"/>
              </a:spcBef>
              <a:buClrTx/>
              <a:buSzPct val="100000"/>
              <a:buFontTx/>
              <a:buNone/>
            </a:pPr>
            <a:r>
              <a:rPr lang="ja-JP" altLang="en-US" sz="4000" dirty="0">
                <a:solidFill>
                  <a:srgbClr val="333399"/>
                </a:solidFill>
                <a:latin typeface="ＭＳ Ｐゴシック" panose="020B0600070205080204" pitchFamily="50" charset="-128"/>
              </a:rPr>
              <a:t>　</a:t>
            </a:r>
            <a:r>
              <a:rPr lang="ja-JP" altLang="en-US" sz="3600" dirty="0">
                <a:solidFill>
                  <a:srgbClr val="333399"/>
                </a:solidFill>
                <a:latin typeface="ＭＳ Ｐゴシック" panose="020B0600070205080204" pitchFamily="50" charset="-128"/>
              </a:rPr>
              <a:t>全国表、兵庫県表、県内市区町表</a:t>
            </a:r>
            <a:endParaRPr lang="ja-JP" altLang="ja-JP" sz="3600" dirty="0">
              <a:solidFill>
                <a:srgbClr val="333399"/>
              </a:solidFill>
              <a:latin typeface="ＭＳ Ｐゴシック" panose="020B0600070205080204" pitchFamily="50" charset="-128"/>
            </a:endParaRPr>
          </a:p>
        </p:txBody>
      </p:sp>
      <p:sp>
        <p:nvSpPr>
          <p:cNvPr id="104451" name="Text Box 2">
            <a:extLst>
              <a:ext uri="{FF2B5EF4-FFF2-40B4-BE49-F238E27FC236}">
                <a16:creationId xmlns:a16="http://schemas.microsoft.com/office/drawing/2014/main" id="{2BC6B78D-0FE8-4614-80DA-8F41E0472414}"/>
              </a:ext>
            </a:extLst>
          </p:cNvPr>
          <p:cNvSpPr txBox="1">
            <a:spLocks noChangeArrowheads="1"/>
          </p:cNvSpPr>
          <p:nvPr/>
        </p:nvSpPr>
        <p:spPr bwMode="auto">
          <a:xfrm>
            <a:off x="200024" y="2026592"/>
            <a:ext cx="9505950" cy="3816350"/>
          </a:xfrm>
          <a:prstGeom prst="rect">
            <a:avLst/>
          </a:prstGeom>
          <a:noFill/>
          <a:ln>
            <a:noFill/>
          </a:ln>
          <a:effectLst/>
        </p:spPr>
        <p:txBody>
          <a:bodyPr/>
          <a:lstStyle>
            <a:lvl1pPr marL="342900" indent="-341313">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1pPr>
            <a:lvl2pPr>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2pPr>
            <a:lvl3pPr>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3pPr>
            <a:lvl4pPr>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4pPr>
            <a:lvl5pPr>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chemeClr val="bg1"/>
                </a:solidFill>
                <a:latin typeface="Tahoma" panose="020B0604030504040204" pitchFamily="34" charset="0"/>
                <a:ea typeface="ＭＳ Ｐゴシック" panose="020B0600070205080204" pitchFamily="50" charset="-128"/>
              </a:defRPr>
            </a:lvl9pPr>
          </a:lstStyle>
          <a:p>
            <a:pPr>
              <a:lnSpc>
                <a:spcPct val="90000"/>
              </a:lnSpc>
              <a:spcBef>
                <a:spcPts val="554"/>
              </a:spcBef>
              <a:buClrTx/>
              <a:buSzPct val="60000"/>
              <a:defRPr/>
            </a:pPr>
            <a:r>
              <a:rPr lang="ja-JP" altLang="en-US" sz="2800" dirty="0">
                <a:solidFill>
                  <a:srgbClr val="000000"/>
                </a:solidFill>
                <a:latin typeface="+mn-ea"/>
                <a:ea typeface="+mn-ea"/>
              </a:rPr>
              <a:t>１</a:t>
            </a:r>
            <a:r>
              <a:rPr lang="ja-JP" altLang="ja-JP" sz="2800" dirty="0">
                <a:solidFill>
                  <a:srgbClr val="000000"/>
                </a:solidFill>
                <a:latin typeface="+mn-ea"/>
                <a:ea typeface="+mn-ea"/>
              </a:rPr>
              <a:t>　全国産業連関表（総務省</a:t>
            </a:r>
            <a:r>
              <a:rPr lang="en-US" altLang="ja-JP" sz="2800" dirty="0">
                <a:solidFill>
                  <a:srgbClr val="000000"/>
                </a:solidFill>
                <a:latin typeface="+mn-ea"/>
                <a:ea typeface="+mn-ea"/>
              </a:rPr>
              <a:t>e-stat</a:t>
            </a:r>
            <a:r>
              <a:rPr lang="ja-JP" altLang="ja-JP" sz="2800" dirty="0">
                <a:solidFill>
                  <a:srgbClr val="000000"/>
                </a:solidFill>
                <a:latin typeface="+mn-ea"/>
                <a:ea typeface="+mn-ea"/>
              </a:rPr>
              <a:t>）　</a:t>
            </a:r>
            <a:r>
              <a:rPr lang="en-US" altLang="ja-JP" sz="2800" dirty="0">
                <a:solidFill>
                  <a:srgbClr val="000000"/>
                </a:solidFill>
                <a:latin typeface="+mn-ea"/>
                <a:ea typeface="+mn-ea"/>
              </a:rPr>
              <a:t>2015</a:t>
            </a:r>
            <a:r>
              <a:rPr lang="ja-JP" altLang="en-US" sz="2800" dirty="0">
                <a:solidFill>
                  <a:srgbClr val="000000"/>
                </a:solidFill>
                <a:latin typeface="+mn-ea"/>
                <a:ea typeface="+mn-ea"/>
              </a:rPr>
              <a:t>年表・</a:t>
            </a:r>
            <a:r>
              <a:rPr lang="en-US" altLang="ja-JP" sz="2800" dirty="0">
                <a:solidFill>
                  <a:srgbClr val="000000"/>
                </a:solidFill>
                <a:latin typeface="+mn-ea"/>
                <a:ea typeface="+mn-ea"/>
              </a:rPr>
              <a:t>2020</a:t>
            </a:r>
            <a:r>
              <a:rPr lang="ja-JP" altLang="en-US" sz="2800" dirty="0">
                <a:solidFill>
                  <a:srgbClr val="000000"/>
                </a:solidFill>
                <a:latin typeface="+mn-ea"/>
                <a:ea typeface="+mn-ea"/>
              </a:rPr>
              <a:t>年表</a:t>
            </a:r>
            <a:endParaRPr lang="ja-JP" altLang="ja-JP" sz="2800" dirty="0">
              <a:solidFill>
                <a:srgbClr val="000000"/>
              </a:solidFill>
              <a:latin typeface="+mn-ea"/>
              <a:ea typeface="+mn-ea"/>
            </a:endParaRPr>
          </a:p>
          <a:p>
            <a:pPr>
              <a:lnSpc>
                <a:spcPct val="90000"/>
              </a:lnSpc>
              <a:spcBef>
                <a:spcPts val="554"/>
              </a:spcBef>
              <a:buClrTx/>
              <a:buSzPct val="60000"/>
              <a:defRPr/>
            </a:pPr>
            <a:r>
              <a:rPr lang="ja-JP" altLang="en-US" sz="2000" dirty="0">
                <a:latin typeface="+mn-ea"/>
                <a:ea typeface="+mn-ea"/>
                <a:hlinkClick r:id="rId3"/>
              </a:rPr>
              <a:t>総務省｜産業連関表｜平成</a:t>
            </a:r>
            <a:r>
              <a:rPr lang="en-US" altLang="ja-JP" sz="2000" dirty="0">
                <a:latin typeface="+mn-ea"/>
                <a:ea typeface="+mn-ea"/>
                <a:hlinkClick r:id="rId3"/>
              </a:rPr>
              <a:t>27</a:t>
            </a:r>
            <a:r>
              <a:rPr lang="ja-JP" altLang="en-US" sz="2000" dirty="0">
                <a:latin typeface="+mn-ea"/>
                <a:ea typeface="+mn-ea"/>
                <a:hlinkClick r:id="rId3"/>
              </a:rPr>
              <a:t>年（</a:t>
            </a:r>
            <a:r>
              <a:rPr lang="en-US" altLang="ja-JP" sz="2000" dirty="0">
                <a:latin typeface="+mn-ea"/>
                <a:ea typeface="+mn-ea"/>
                <a:hlinkClick r:id="rId3"/>
              </a:rPr>
              <a:t>2015</a:t>
            </a:r>
            <a:r>
              <a:rPr lang="ja-JP" altLang="en-US" sz="2000" dirty="0">
                <a:latin typeface="+mn-ea"/>
                <a:ea typeface="+mn-ea"/>
                <a:hlinkClick r:id="rId3"/>
              </a:rPr>
              <a:t>年）産業連関表　結果の概要 </a:t>
            </a:r>
            <a:r>
              <a:rPr lang="en-US" altLang="ja-JP" sz="2000" dirty="0">
                <a:latin typeface="+mn-ea"/>
                <a:ea typeface="+mn-ea"/>
                <a:hlinkClick r:id="rId3"/>
              </a:rPr>
              <a:t>(soumu.go.jp)</a:t>
            </a:r>
            <a:endParaRPr lang="en-US" altLang="ja-JP" sz="2000" dirty="0">
              <a:latin typeface="+mn-ea"/>
              <a:ea typeface="+mn-ea"/>
            </a:endParaRPr>
          </a:p>
          <a:p>
            <a:pPr>
              <a:lnSpc>
                <a:spcPct val="90000"/>
              </a:lnSpc>
              <a:spcBef>
                <a:spcPts val="554"/>
              </a:spcBef>
              <a:buClrTx/>
              <a:buSzPct val="60000"/>
              <a:defRPr/>
            </a:pPr>
            <a:r>
              <a:rPr lang="ja-JP" altLang="en-US" sz="2000" dirty="0">
                <a:latin typeface="+mn-ea"/>
                <a:ea typeface="+mn-ea"/>
                <a:hlinkClick r:id="rId4"/>
              </a:rPr>
              <a:t>産業連関表 令和</a:t>
            </a:r>
            <a:r>
              <a:rPr lang="en-US" altLang="ja-JP" sz="2000" dirty="0">
                <a:latin typeface="+mn-ea"/>
                <a:ea typeface="+mn-ea"/>
                <a:hlinkClick r:id="rId4"/>
              </a:rPr>
              <a:t>2</a:t>
            </a:r>
            <a:r>
              <a:rPr lang="ja-JP" altLang="en-US" sz="2000" dirty="0">
                <a:latin typeface="+mn-ea"/>
                <a:ea typeface="+mn-ea"/>
                <a:hlinkClick r:id="rId4"/>
              </a:rPr>
              <a:t>年（</a:t>
            </a:r>
            <a:r>
              <a:rPr lang="en-US" altLang="ja-JP" sz="2000" dirty="0">
                <a:latin typeface="+mn-ea"/>
                <a:ea typeface="+mn-ea"/>
                <a:hlinkClick r:id="rId4"/>
              </a:rPr>
              <a:t>2020</a:t>
            </a:r>
            <a:r>
              <a:rPr lang="ja-JP" altLang="en-US" sz="2000" dirty="0">
                <a:latin typeface="+mn-ea"/>
                <a:ea typeface="+mn-ea"/>
                <a:hlinkClick r:id="rId4"/>
              </a:rPr>
              <a:t>年）産業連関表 </a:t>
            </a:r>
            <a:r>
              <a:rPr lang="en-US" altLang="ja-JP" sz="2000" dirty="0">
                <a:latin typeface="+mn-ea"/>
                <a:ea typeface="+mn-ea"/>
                <a:hlinkClick r:id="rId4"/>
              </a:rPr>
              <a:t>2020</a:t>
            </a:r>
            <a:r>
              <a:rPr lang="ja-JP" altLang="en-US" sz="2000" dirty="0">
                <a:latin typeface="+mn-ea"/>
                <a:ea typeface="+mn-ea"/>
                <a:hlinkClick r:id="rId4"/>
              </a:rPr>
              <a:t>年 </a:t>
            </a:r>
            <a:r>
              <a:rPr lang="en-US" altLang="ja-JP" sz="2000" dirty="0">
                <a:latin typeface="+mn-ea"/>
                <a:ea typeface="+mn-ea"/>
                <a:hlinkClick r:id="rId4"/>
              </a:rPr>
              <a:t>| </a:t>
            </a:r>
            <a:r>
              <a:rPr lang="ja-JP" altLang="en-US" sz="2000" dirty="0">
                <a:latin typeface="+mn-ea"/>
                <a:ea typeface="+mn-ea"/>
                <a:hlinkClick r:id="rId4"/>
              </a:rPr>
              <a:t>ファイル </a:t>
            </a:r>
            <a:r>
              <a:rPr lang="en-US" altLang="ja-JP" sz="2000" dirty="0">
                <a:latin typeface="+mn-ea"/>
                <a:ea typeface="+mn-ea"/>
                <a:hlinkClick r:id="rId4"/>
              </a:rPr>
              <a:t>| </a:t>
            </a:r>
            <a:r>
              <a:rPr lang="ja-JP" altLang="en-US" sz="2000" dirty="0">
                <a:latin typeface="+mn-ea"/>
                <a:ea typeface="+mn-ea"/>
                <a:hlinkClick r:id="rId4"/>
              </a:rPr>
              <a:t>統計データを探す </a:t>
            </a:r>
            <a:r>
              <a:rPr lang="en-US" altLang="ja-JP" sz="2000" dirty="0">
                <a:latin typeface="+mn-ea"/>
                <a:ea typeface="+mn-ea"/>
                <a:hlinkClick r:id="rId4"/>
              </a:rPr>
              <a:t>| </a:t>
            </a:r>
            <a:r>
              <a:rPr lang="ja-JP" altLang="en-US" sz="2000" dirty="0">
                <a:latin typeface="+mn-ea"/>
                <a:ea typeface="+mn-ea"/>
                <a:hlinkClick r:id="rId4"/>
              </a:rPr>
              <a:t>政府統計の総合窓口 </a:t>
            </a:r>
            <a:r>
              <a:rPr lang="en-US" altLang="ja-JP" sz="2000" dirty="0">
                <a:latin typeface="+mn-ea"/>
                <a:ea typeface="+mn-ea"/>
                <a:hlinkClick r:id="rId4"/>
              </a:rPr>
              <a:t>(e-stat.go.jp)</a:t>
            </a:r>
            <a:endParaRPr lang="en-US" altLang="ja-JP" sz="2000" dirty="0">
              <a:latin typeface="+mn-ea"/>
              <a:ea typeface="+mn-ea"/>
            </a:endParaRPr>
          </a:p>
          <a:p>
            <a:pPr>
              <a:lnSpc>
                <a:spcPct val="90000"/>
              </a:lnSpc>
              <a:spcBef>
                <a:spcPts val="554"/>
              </a:spcBef>
              <a:buClrTx/>
              <a:buSzPct val="60000"/>
              <a:defRPr/>
            </a:pPr>
            <a:endParaRPr lang="ja-JP" altLang="ja-JP" sz="2000" dirty="0">
              <a:solidFill>
                <a:srgbClr val="000000"/>
              </a:solidFill>
              <a:latin typeface="+mn-ea"/>
              <a:ea typeface="+mn-ea"/>
            </a:endParaRPr>
          </a:p>
          <a:p>
            <a:pPr>
              <a:lnSpc>
                <a:spcPct val="90000"/>
              </a:lnSpc>
              <a:spcBef>
                <a:spcPts val="646"/>
              </a:spcBef>
              <a:buClrTx/>
              <a:buSzPct val="60000"/>
              <a:defRPr/>
            </a:pPr>
            <a:r>
              <a:rPr lang="ja-JP" altLang="en-US" sz="2953" dirty="0">
                <a:solidFill>
                  <a:srgbClr val="000000"/>
                </a:solidFill>
                <a:latin typeface="+mn-ea"/>
                <a:ea typeface="+mn-ea"/>
              </a:rPr>
              <a:t>２</a:t>
            </a:r>
            <a:r>
              <a:rPr lang="en-US" altLang="ja-JP" sz="2953" dirty="0">
                <a:solidFill>
                  <a:srgbClr val="000000"/>
                </a:solidFill>
                <a:latin typeface="+mn-ea"/>
                <a:ea typeface="+mn-ea"/>
              </a:rPr>
              <a:t> 2015</a:t>
            </a:r>
            <a:r>
              <a:rPr lang="ja-JP" altLang="ja-JP" sz="2953" dirty="0">
                <a:solidFill>
                  <a:srgbClr val="000000"/>
                </a:solidFill>
                <a:latin typeface="+mn-ea"/>
                <a:ea typeface="+mn-ea"/>
              </a:rPr>
              <a:t>年兵庫県産業連関表・産業連関分析ワークシート（</a:t>
            </a:r>
            <a:r>
              <a:rPr lang="ja-JP" altLang="ja-JP" sz="2584" dirty="0">
                <a:solidFill>
                  <a:srgbClr val="000000"/>
                </a:solidFill>
                <a:latin typeface="+mn-ea"/>
                <a:ea typeface="+mn-ea"/>
              </a:rPr>
              <a:t>兵庫県産業連関表ＨＰ　URL）</a:t>
            </a:r>
          </a:p>
          <a:p>
            <a:pPr>
              <a:lnSpc>
                <a:spcPct val="90000"/>
              </a:lnSpc>
              <a:spcBef>
                <a:spcPts val="554"/>
              </a:spcBef>
              <a:buClrTx/>
              <a:buSzPct val="60000"/>
              <a:defRPr/>
            </a:pPr>
            <a:r>
              <a:rPr lang="ja-JP" altLang="en-US" sz="2000" dirty="0">
                <a:latin typeface="+mn-ea"/>
                <a:ea typeface="+mn-ea"/>
                <a:hlinkClick r:id="rId5"/>
              </a:rPr>
              <a:t>兵庫県／産業連関分析ワークシート </a:t>
            </a:r>
            <a:r>
              <a:rPr lang="en-US" altLang="ja-JP" sz="2000" dirty="0">
                <a:latin typeface="+mn-ea"/>
                <a:ea typeface="+mn-ea"/>
                <a:hlinkClick r:id="rId5"/>
              </a:rPr>
              <a:t>(hyogo.lg.jp)</a:t>
            </a:r>
            <a:endParaRPr lang="en-US" altLang="ja-JP" sz="2215" dirty="0">
              <a:solidFill>
                <a:srgbClr val="000000"/>
              </a:solidFill>
              <a:latin typeface="+mn-ea"/>
              <a:ea typeface="+mn-ea"/>
            </a:endParaRPr>
          </a:p>
          <a:p>
            <a:pPr>
              <a:lnSpc>
                <a:spcPct val="90000"/>
              </a:lnSpc>
              <a:spcBef>
                <a:spcPts val="646"/>
              </a:spcBef>
              <a:buClrTx/>
              <a:buSzPct val="60000"/>
              <a:defRPr/>
            </a:pPr>
            <a:r>
              <a:rPr lang="ja-JP" altLang="en-US" sz="2953" dirty="0">
                <a:solidFill>
                  <a:srgbClr val="000000"/>
                </a:solidFill>
                <a:latin typeface="+mn-ea"/>
                <a:ea typeface="+mn-ea"/>
              </a:rPr>
              <a:t>３</a:t>
            </a:r>
            <a:r>
              <a:rPr lang="en-US" altLang="ja-JP" sz="2953" dirty="0">
                <a:solidFill>
                  <a:srgbClr val="000000"/>
                </a:solidFill>
                <a:latin typeface="+mn-ea"/>
                <a:ea typeface="+mn-ea"/>
              </a:rPr>
              <a:t> 2015</a:t>
            </a:r>
            <a:r>
              <a:rPr lang="ja-JP" altLang="ja-JP" sz="2953" dirty="0">
                <a:solidFill>
                  <a:srgbClr val="000000"/>
                </a:solidFill>
                <a:latin typeface="+mn-ea"/>
                <a:ea typeface="+mn-ea"/>
              </a:rPr>
              <a:t>年市町産業連関表・産業連関分析ワークシート</a:t>
            </a:r>
            <a:r>
              <a:rPr lang="ja-JP" altLang="ja-JP" sz="2584" dirty="0">
                <a:solidFill>
                  <a:srgbClr val="000000"/>
                </a:solidFill>
                <a:latin typeface="+mn-ea"/>
                <a:ea typeface="+mn-ea"/>
              </a:rPr>
              <a:t>（兵庫県立大学</a:t>
            </a:r>
            <a:r>
              <a:rPr lang="ja-JP" altLang="en-US" sz="2584" dirty="0">
                <a:solidFill>
                  <a:srgbClr val="000000"/>
                </a:solidFill>
                <a:latin typeface="+mn-ea"/>
                <a:ea typeface="+mn-ea"/>
              </a:rPr>
              <a:t>政策科学研究所兵庫県連携ページ</a:t>
            </a:r>
            <a:r>
              <a:rPr lang="ja-JP" altLang="ja-JP" sz="2584" dirty="0">
                <a:solidFill>
                  <a:srgbClr val="000000"/>
                </a:solidFill>
                <a:latin typeface="+mn-ea"/>
                <a:ea typeface="+mn-ea"/>
              </a:rPr>
              <a:t>）</a:t>
            </a:r>
            <a:endParaRPr lang="en-US" altLang="ja-JP" sz="2584" dirty="0">
              <a:solidFill>
                <a:srgbClr val="000000"/>
              </a:solidFill>
              <a:latin typeface="+mn-ea"/>
              <a:ea typeface="+mn-ea"/>
            </a:endParaRPr>
          </a:p>
          <a:p>
            <a:pPr>
              <a:lnSpc>
                <a:spcPct val="90000"/>
              </a:lnSpc>
              <a:spcBef>
                <a:spcPts val="646"/>
              </a:spcBef>
              <a:buClrTx/>
              <a:buSzPct val="60000"/>
              <a:defRPr/>
            </a:pPr>
            <a:r>
              <a:rPr lang="ja-JP" altLang="en-US" sz="2000" dirty="0">
                <a:latin typeface="+mn-ea"/>
                <a:ea typeface="+mn-ea"/>
                <a:hlinkClick r:id="rId6"/>
              </a:rPr>
              <a:t>産業連関表：兵庫県市町別産業分析ワークシート </a:t>
            </a:r>
            <a:r>
              <a:rPr lang="en-US" altLang="ja-JP" sz="2000" dirty="0">
                <a:latin typeface="+mn-ea"/>
                <a:ea typeface="+mn-ea"/>
                <a:hlinkClick r:id="rId6"/>
              </a:rPr>
              <a:t>| </a:t>
            </a:r>
            <a:r>
              <a:rPr lang="ja-JP" altLang="en-US" sz="2000" dirty="0">
                <a:latin typeface="+mn-ea"/>
                <a:ea typeface="+mn-ea"/>
                <a:hlinkClick r:id="rId6"/>
              </a:rPr>
              <a:t>兵庫県立大学 政策科学研究所 </a:t>
            </a:r>
            <a:r>
              <a:rPr lang="en-US" altLang="ja-JP" sz="2000" dirty="0">
                <a:latin typeface="+mn-ea"/>
                <a:ea typeface="+mn-ea"/>
                <a:hlinkClick r:id="rId6"/>
              </a:rPr>
              <a:t>(ips-u-hyogo.jp)</a:t>
            </a:r>
            <a:endParaRPr lang="ja-JP" altLang="ja-JP" sz="2000" dirty="0">
              <a:solidFill>
                <a:srgbClr val="000000"/>
              </a:solidFill>
              <a:latin typeface="+mn-ea"/>
              <a:ea typeface="+mn-ea"/>
            </a:endParaRPr>
          </a:p>
          <a:p>
            <a:pPr>
              <a:lnSpc>
                <a:spcPct val="90000"/>
              </a:lnSpc>
              <a:spcBef>
                <a:spcPts val="554"/>
              </a:spcBef>
              <a:buClrTx/>
              <a:buSzPct val="60000"/>
              <a:defRPr/>
            </a:pPr>
            <a:endParaRPr lang="en-US" altLang="ja-JP" sz="2000" dirty="0">
              <a:latin typeface="+mn-ea"/>
              <a:ea typeface="+mn-ea"/>
            </a:endParaRPr>
          </a:p>
        </p:txBody>
      </p:sp>
      <p:sp>
        <p:nvSpPr>
          <p:cNvPr id="2" name="スライド番号プレースホルダー 1">
            <a:extLst>
              <a:ext uri="{FF2B5EF4-FFF2-40B4-BE49-F238E27FC236}">
                <a16:creationId xmlns:a16="http://schemas.microsoft.com/office/drawing/2014/main" id="{21F7C2FD-2CCC-4C5F-900E-056D40D1C265}"/>
              </a:ext>
            </a:extLst>
          </p:cNvPr>
          <p:cNvSpPr>
            <a:spLocks noGrp="1"/>
          </p:cNvSpPr>
          <p:nvPr>
            <p:ph type="sldNum" sz="quarter" idx="12"/>
          </p:nvPr>
        </p:nvSpPr>
        <p:spPr/>
        <p:txBody>
          <a:bodyPr/>
          <a:lstStyle/>
          <a:p>
            <a:fld id="{DB260046-817B-48BE-AC77-56D55E56553C}" type="slidenum">
              <a:rPr lang="ja-JP" altLang="en-US" smtClean="0"/>
              <a:pPr/>
              <a:t>40</a:t>
            </a:fld>
            <a:endParaRPr lang="en-US" altLang="ja-JP"/>
          </a:p>
        </p:txBody>
      </p:sp>
    </p:spTree>
    <p:extLst>
      <p:ext uri="{BB962C8B-B14F-4D97-AF65-F5344CB8AC3E}">
        <p14:creationId xmlns:p14="http://schemas.microsoft.com/office/powerpoint/2010/main" val="8191996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D841F69-450A-41F2-9BB9-1FF3CAC926A2}"/>
              </a:ext>
            </a:extLst>
          </p:cNvPr>
          <p:cNvSpPr>
            <a:spLocks noGrp="1" noChangeArrowheads="1"/>
          </p:cNvSpPr>
          <p:nvPr>
            <p:ph type="title"/>
          </p:nvPr>
        </p:nvSpPr>
        <p:spPr>
          <a:xfrm>
            <a:off x="1065213" y="214313"/>
            <a:ext cx="8259762" cy="1462087"/>
          </a:xfrm>
        </p:spPr>
        <p:txBody>
          <a:bodyPr/>
          <a:lstStyle/>
          <a:p>
            <a:pPr eaLnBrk="1" hangingPunct="1">
              <a:defRPr/>
            </a:pPr>
            <a:r>
              <a:rPr lang="ja-JP" altLang="en-US" sz="4000" dirty="0">
                <a:solidFill>
                  <a:srgbClr val="002060"/>
                </a:solidFill>
                <a:latin typeface="+mn-ea"/>
              </a:rPr>
              <a:t>地域表</a:t>
            </a:r>
            <a:r>
              <a:rPr lang="zh-TW" altLang="en-US" sz="4000" dirty="0">
                <a:solidFill>
                  <a:srgbClr val="002060"/>
                </a:solidFill>
                <a:latin typeface="+mn-ea"/>
              </a:rPr>
              <a:t>作成部門概要</a:t>
            </a:r>
            <a:br>
              <a:rPr lang="en-US" altLang="zh-TW" sz="4000" dirty="0">
                <a:solidFill>
                  <a:srgbClr val="002060"/>
                </a:solidFill>
                <a:latin typeface="+mn-ea"/>
              </a:rPr>
            </a:br>
            <a:r>
              <a:rPr lang="ja-JP" altLang="en-US" sz="3600" dirty="0">
                <a:solidFill>
                  <a:srgbClr val="002060"/>
                </a:solidFill>
                <a:latin typeface="+mn-ea"/>
              </a:rPr>
              <a:t>報告書 </a:t>
            </a:r>
            <a:r>
              <a:rPr lang="en-US" altLang="ja-JP" sz="3600" dirty="0">
                <a:solidFill>
                  <a:srgbClr val="002060"/>
                </a:solidFill>
                <a:latin typeface="+mn-ea"/>
              </a:rPr>
              <a:t>39</a:t>
            </a:r>
            <a:r>
              <a:rPr lang="ja-JP" altLang="en-US" sz="3600" dirty="0">
                <a:solidFill>
                  <a:srgbClr val="002060"/>
                </a:solidFill>
                <a:latin typeface="+mn-ea"/>
              </a:rPr>
              <a:t>部門、概要版 ひな型　</a:t>
            </a:r>
            <a:endParaRPr lang="ja-JP" altLang="en-US" sz="3600" dirty="0">
              <a:solidFill>
                <a:srgbClr val="002060"/>
              </a:solidFill>
              <a:latin typeface="ＭＳ Ｐゴシック" panose="020B0600070205080204" pitchFamily="50" charset="-128"/>
            </a:endParaRPr>
          </a:p>
        </p:txBody>
      </p:sp>
      <p:sp>
        <p:nvSpPr>
          <p:cNvPr id="12291" name="Rectangle 3">
            <a:extLst>
              <a:ext uri="{FF2B5EF4-FFF2-40B4-BE49-F238E27FC236}">
                <a16:creationId xmlns:a16="http://schemas.microsoft.com/office/drawing/2014/main" id="{195D8A71-AA81-4C08-8965-48B0E87C3D5A}"/>
              </a:ext>
            </a:extLst>
          </p:cNvPr>
          <p:cNvSpPr>
            <a:spLocks noGrp="1" noChangeArrowheads="1"/>
          </p:cNvSpPr>
          <p:nvPr>
            <p:ph type="body" idx="1"/>
          </p:nvPr>
        </p:nvSpPr>
        <p:spPr>
          <a:xfrm>
            <a:off x="560388" y="1916113"/>
            <a:ext cx="8964612" cy="3798887"/>
          </a:xfrm>
        </p:spPr>
        <p:txBody>
          <a:bodyPr/>
          <a:lstStyle/>
          <a:p>
            <a:pPr eaLnBrk="1" hangingPunct="1">
              <a:buFont typeface="Wingdings" panose="05000000000000000000" pitchFamily="2" charset="2"/>
              <a:buNone/>
            </a:pPr>
            <a:r>
              <a:rPr lang="ja-JP" altLang="en-US" sz="3600" dirty="0">
                <a:latin typeface="ＭＳ Ｐゴシック" panose="020B0600070205080204" pitchFamily="50" charset="-128"/>
              </a:rPr>
              <a:t>基本分類表から部門統合</a:t>
            </a:r>
            <a:r>
              <a:rPr lang="en-US" altLang="ja-JP" sz="3600" dirty="0">
                <a:latin typeface="ＭＳ Ｐゴシック" panose="020B0600070205080204" pitchFamily="50" charset="-128"/>
              </a:rPr>
              <a:t>(</a:t>
            </a:r>
            <a:r>
              <a:rPr lang="ja-JP" altLang="en-US" sz="3600">
                <a:latin typeface="ＭＳ Ｐゴシック" panose="020B0600070205080204" pitchFamily="50" charset="-128"/>
              </a:rPr>
              <a:t>行、列）</a:t>
            </a:r>
          </a:p>
        </p:txBody>
      </p:sp>
      <p:pic>
        <p:nvPicPr>
          <p:cNvPr id="12292" name="図 1">
            <a:extLst>
              <a:ext uri="{FF2B5EF4-FFF2-40B4-BE49-F238E27FC236}">
                <a16:creationId xmlns:a16="http://schemas.microsoft.com/office/drawing/2014/main" id="{A1CB4C3F-2C60-4EAC-BD4E-895A05E606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3988" y="2667000"/>
            <a:ext cx="6502400" cy="360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A98AC4E2-13F0-46F4-8EB8-7B167732AF39}"/>
              </a:ext>
            </a:extLst>
          </p:cNvPr>
          <p:cNvSpPr>
            <a:spLocks noGrp="1"/>
          </p:cNvSpPr>
          <p:nvPr>
            <p:ph type="sldNum" sz="quarter" idx="12"/>
          </p:nvPr>
        </p:nvSpPr>
        <p:spPr/>
        <p:txBody>
          <a:bodyPr/>
          <a:lstStyle/>
          <a:p>
            <a:fld id="{E06421CE-CAD4-4ABA-99B6-8C8FFED57DB3}" type="slidenum">
              <a:rPr lang="ja-JP" altLang="en-US" smtClean="0"/>
              <a:pPr/>
              <a:t>5</a:t>
            </a:fld>
            <a:endParaRPr lang="en-US" altLang="ja-JP"/>
          </a:p>
        </p:txBody>
      </p:sp>
    </p:spTree>
    <p:extLst>
      <p:ext uri="{BB962C8B-B14F-4D97-AF65-F5344CB8AC3E}">
        <p14:creationId xmlns:p14="http://schemas.microsoft.com/office/powerpoint/2010/main" val="131635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F8D6C47-8481-4FAF-A862-8602220B78AF}"/>
              </a:ext>
            </a:extLst>
          </p:cNvPr>
          <p:cNvSpPr>
            <a:spLocks noGrp="1" noChangeArrowheads="1"/>
          </p:cNvSpPr>
          <p:nvPr>
            <p:ph type="title"/>
          </p:nvPr>
        </p:nvSpPr>
        <p:spPr>
          <a:xfrm>
            <a:off x="1424608" y="8799"/>
            <a:ext cx="7793037" cy="1266825"/>
          </a:xfrm>
        </p:spPr>
        <p:txBody>
          <a:bodyPr/>
          <a:lstStyle/>
          <a:p>
            <a:r>
              <a:rPr lang="ja-JP" altLang="en-US" sz="4000" dirty="0">
                <a:latin typeface="ＭＳ Ｐゴシック" panose="020B0600070205080204" pitchFamily="50" charset="-128"/>
              </a:rPr>
              <a:t>産業得連関表 取引基本表の構造</a:t>
            </a:r>
          </a:p>
        </p:txBody>
      </p:sp>
      <p:pic>
        <p:nvPicPr>
          <p:cNvPr id="14339" name="Picture 3">
            <a:extLst>
              <a:ext uri="{FF2B5EF4-FFF2-40B4-BE49-F238E27FC236}">
                <a16:creationId xmlns:a16="http://schemas.microsoft.com/office/drawing/2014/main" id="{5F2E6C7D-8B55-49F0-B225-A592041AA69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544" y="1306916"/>
            <a:ext cx="8208912" cy="5162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64119781-FEC7-44AE-92D9-37731E98EA06}"/>
              </a:ext>
            </a:extLst>
          </p:cNvPr>
          <p:cNvSpPr>
            <a:spLocks noGrp="1"/>
          </p:cNvSpPr>
          <p:nvPr>
            <p:ph type="sldNum" sz="quarter" idx="12"/>
          </p:nvPr>
        </p:nvSpPr>
        <p:spPr/>
        <p:txBody>
          <a:bodyPr/>
          <a:lstStyle/>
          <a:p>
            <a:fld id="{E06421CE-CAD4-4ABA-99B6-8C8FFED57DB3}" type="slidenum">
              <a:rPr lang="ja-JP" altLang="en-US" smtClean="0"/>
              <a:pPr/>
              <a:t>6</a:t>
            </a:fld>
            <a:endParaRPr lang="en-US" altLang="ja-JP"/>
          </a:p>
        </p:txBody>
      </p:sp>
    </p:spTree>
    <p:extLst>
      <p:ext uri="{BB962C8B-B14F-4D97-AF65-F5344CB8AC3E}">
        <p14:creationId xmlns:p14="http://schemas.microsoft.com/office/powerpoint/2010/main" val="3321369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9A041CD-0C60-4303-AF19-BA0B7863B5C0}"/>
              </a:ext>
            </a:extLst>
          </p:cNvPr>
          <p:cNvSpPr>
            <a:spLocks noGrp="1" noChangeArrowheads="1"/>
          </p:cNvSpPr>
          <p:nvPr>
            <p:ph type="title"/>
          </p:nvPr>
        </p:nvSpPr>
        <p:spPr>
          <a:xfrm>
            <a:off x="912813" y="-104775"/>
            <a:ext cx="8259762" cy="1462088"/>
          </a:xfrm>
        </p:spPr>
        <p:txBody>
          <a:bodyPr/>
          <a:lstStyle/>
          <a:p>
            <a:pPr eaLnBrk="1" hangingPunct="1">
              <a:defRPr/>
            </a:pPr>
            <a:r>
              <a:rPr lang="en-US" altLang="ja-JP" sz="4000" dirty="0">
                <a:solidFill>
                  <a:srgbClr val="002060"/>
                </a:solidFill>
                <a:latin typeface="+mn-ea"/>
              </a:rPr>
              <a:t>2015</a:t>
            </a:r>
            <a:r>
              <a:rPr lang="ja-JP" altLang="en-US" sz="4000" dirty="0">
                <a:solidFill>
                  <a:srgbClr val="002060"/>
                </a:solidFill>
                <a:latin typeface="+mn-ea"/>
              </a:rPr>
              <a:t>年兵庫県産業連関表の概要　</a:t>
            </a:r>
            <a:endParaRPr lang="ja-JP" altLang="en-US" sz="3600" dirty="0">
              <a:solidFill>
                <a:srgbClr val="002060"/>
              </a:solidFill>
              <a:latin typeface="ＭＳ Ｐゴシック" panose="020B0600070205080204" pitchFamily="50" charset="-128"/>
            </a:endParaRPr>
          </a:p>
        </p:txBody>
      </p:sp>
      <p:sp>
        <p:nvSpPr>
          <p:cNvPr id="16387" name="Rectangle 3">
            <a:extLst>
              <a:ext uri="{FF2B5EF4-FFF2-40B4-BE49-F238E27FC236}">
                <a16:creationId xmlns:a16="http://schemas.microsoft.com/office/drawing/2014/main" id="{DD8C3D2C-6BFD-40EE-939E-04F53C025220}"/>
              </a:ext>
            </a:extLst>
          </p:cNvPr>
          <p:cNvSpPr>
            <a:spLocks noGrp="1" noChangeArrowheads="1"/>
          </p:cNvSpPr>
          <p:nvPr>
            <p:ph type="body" idx="1"/>
          </p:nvPr>
        </p:nvSpPr>
        <p:spPr>
          <a:xfrm>
            <a:off x="560388" y="1916113"/>
            <a:ext cx="8964612" cy="3798887"/>
          </a:xfrm>
        </p:spPr>
        <p:txBody>
          <a:bodyPr/>
          <a:lstStyle/>
          <a:p>
            <a:pPr eaLnBrk="1" hangingPunct="1">
              <a:buFont typeface="Wingdings" panose="05000000000000000000" pitchFamily="2" charset="2"/>
              <a:buNone/>
            </a:pPr>
            <a:r>
              <a:rPr lang="en-US" altLang="ja-JP" sz="3600">
                <a:latin typeface="ＭＳ Ｐゴシック" panose="020B0600070205080204" pitchFamily="50" charset="-128"/>
              </a:rPr>
              <a:t>3</a:t>
            </a:r>
            <a:r>
              <a:rPr lang="ja-JP" altLang="en-US" sz="3600">
                <a:latin typeface="ＭＳ Ｐゴシック" panose="020B0600070205080204" pitchFamily="50" charset="-128"/>
              </a:rPr>
              <a:t>部門表（</a:t>
            </a:r>
            <a:r>
              <a:rPr lang="en-US" altLang="ja-JP" sz="3600">
                <a:latin typeface="ＭＳ Ｐゴシック" panose="020B0600070205080204" pitchFamily="50" charset="-128"/>
              </a:rPr>
              <a:t>1</a:t>
            </a:r>
            <a:r>
              <a:rPr lang="ja-JP" altLang="en-US" sz="3600">
                <a:latin typeface="ＭＳ Ｐゴシック" panose="020B0600070205080204" pitchFamily="50" charset="-128"/>
              </a:rPr>
              <a:t>次、</a:t>
            </a:r>
            <a:r>
              <a:rPr lang="en-US" altLang="ja-JP" sz="3600">
                <a:latin typeface="ＭＳ Ｐゴシック" panose="020B0600070205080204" pitchFamily="50" charset="-128"/>
              </a:rPr>
              <a:t>2</a:t>
            </a:r>
            <a:r>
              <a:rPr lang="ja-JP" altLang="en-US" sz="3600">
                <a:latin typeface="ＭＳ Ｐゴシック" panose="020B0600070205080204" pitchFamily="50" charset="-128"/>
              </a:rPr>
              <a:t>次、</a:t>
            </a:r>
            <a:r>
              <a:rPr lang="en-US" altLang="ja-JP" sz="3600">
                <a:latin typeface="ＭＳ Ｐゴシック" panose="020B0600070205080204" pitchFamily="50" charset="-128"/>
              </a:rPr>
              <a:t>3</a:t>
            </a:r>
            <a:r>
              <a:rPr lang="ja-JP" altLang="en-US" sz="3600">
                <a:latin typeface="ＭＳ Ｐゴシック" panose="020B0600070205080204" pitchFamily="50" charset="-128"/>
              </a:rPr>
              <a:t>次産業）</a:t>
            </a:r>
          </a:p>
        </p:txBody>
      </p:sp>
      <p:pic>
        <p:nvPicPr>
          <p:cNvPr id="16388" name="図 1">
            <a:extLst>
              <a:ext uri="{FF2B5EF4-FFF2-40B4-BE49-F238E27FC236}">
                <a16:creationId xmlns:a16="http://schemas.microsoft.com/office/drawing/2014/main" id="{4FDC0D6D-BC33-4188-B754-4174B638E9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850" y="2589213"/>
            <a:ext cx="8307388"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4BD435CB-844F-4166-8503-9196FFCE9F5B}"/>
              </a:ext>
            </a:extLst>
          </p:cNvPr>
          <p:cNvSpPr>
            <a:spLocks noGrp="1"/>
          </p:cNvSpPr>
          <p:nvPr>
            <p:ph type="sldNum" sz="quarter" idx="12"/>
          </p:nvPr>
        </p:nvSpPr>
        <p:spPr/>
        <p:txBody>
          <a:bodyPr/>
          <a:lstStyle/>
          <a:p>
            <a:fld id="{E06421CE-CAD4-4ABA-99B6-8C8FFED57DB3}" type="slidenum">
              <a:rPr lang="ja-JP" altLang="en-US"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a:extLst>
              <a:ext uri="{FF2B5EF4-FFF2-40B4-BE49-F238E27FC236}">
                <a16:creationId xmlns:a16="http://schemas.microsoft.com/office/drawing/2014/main" id="{2F50550C-A86C-47AA-9B59-6D03B571E624}"/>
              </a:ext>
            </a:extLst>
          </p:cNvPr>
          <p:cNvSpPr txBox="1">
            <a:spLocks noChangeArrowheads="1"/>
          </p:cNvSpPr>
          <p:nvPr/>
        </p:nvSpPr>
        <p:spPr bwMode="auto">
          <a:xfrm>
            <a:off x="776536" y="214828"/>
            <a:ext cx="8856984" cy="14618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9pPr>
          </a:lstStyle>
          <a:p>
            <a:pPr>
              <a:spcBef>
                <a:spcPct val="0"/>
              </a:spcBef>
              <a:buClrTx/>
              <a:buFontTx/>
              <a:buNone/>
            </a:pPr>
            <a:r>
              <a:rPr lang="ja-JP" altLang="ja-JP" sz="3999" dirty="0">
                <a:solidFill>
                  <a:srgbClr val="333399"/>
                </a:solidFill>
                <a:latin typeface="ＭＳ Ｐゴシック" panose="020B0600070205080204" pitchFamily="50" charset="-128"/>
              </a:rPr>
              <a:t>　</a:t>
            </a:r>
            <a:r>
              <a:rPr lang="ja-JP" altLang="ja-JP" sz="3599" dirty="0">
                <a:solidFill>
                  <a:srgbClr val="333399"/>
                </a:solidFill>
                <a:latin typeface="ＭＳ Ｐゴシック" panose="020B0600070205080204" pitchFamily="50" charset="-128"/>
              </a:rPr>
              <a:t>産業連関表係数</a:t>
            </a:r>
            <a:r>
              <a:rPr lang="en-US" altLang="ja-JP" sz="3599" dirty="0">
                <a:solidFill>
                  <a:srgbClr val="333399"/>
                </a:solidFill>
                <a:latin typeface="ＭＳ Ｐゴシック" panose="020B0600070205080204" pitchFamily="50" charset="-128"/>
              </a:rPr>
              <a:t> </a:t>
            </a:r>
            <a:br>
              <a:rPr lang="en-US" altLang="ja-JP" sz="3999" dirty="0">
                <a:solidFill>
                  <a:srgbClr val="333399"/>
                </a:solidFill>
                <a:latin typeface="ＭＳ Ｐゴシック" panose="020B0600070205080204" pitchFamily="50" charset="-128"/>
              </a:rPr>
            </a:br>
            <a:r>
              <a:rPr lang="ja-JP" altLang="ja-JP" sz="3999" dirty="0">
                <a:solidFill>
                  <a:srgbClr val="333399"/>
                </a:solidFill>
                <a:latin typeface="ＭＳ Ｐゴシック" panose="020B0600070205080204" pitchFamily="50" charset="-128"/>
              </a:rPr>
              <a:t>　投入係数　</a:t>
            </a:r>
            <a:r>
              <a:rPr lang="ja-JP" altLang="en-US" dirty="0">
                <a:solidFill>
                  <a:srgbClr val="333399"/>
                </a:solidFill>
                <a:latin typeface="ＭＳ Ｐゴシック" panose="020B0600070205080204" pitchFamily="50" charset="-128"/>
              </a:rPr>
              <a:t>列比率：</a:t>
            </a:r>
            <a:r>
              <a:rPr lang="ja-JP" altLang="ja-JP" dirty="0">
                <a:solidFill>
                  <a:srgbClr val="333399"/>
                </a:solidFill>
                <a:latin typeface="ＭＳ Ｐゴシック" panose="020B0600070205080204" pitchFamily="50" charset="-128"/>
              </a:rPr>
              <a:t>金額ベースの生産原単位</a:t>
            </a:r>
          </a:p>
        </p:txBody>
      </p:sp>
      <p:sp>
        <p:nvSpPr>
          <p:cNvPr id="16387" name="Text Box 2">
            <a:extLst>
              <a:ext uri="{FF2B5EF4-FFF2-40B4-BE49-F238E27FC236}">
                <a16:creationId xmlns:a16="http://schemas.microsoft.com/office/drawing/2014/main" id="{B832CF47-2169-4317-BF0D-F9AB78D1FA80}"/>
              </a:ext>
            </a:extLst>
          </p:cNvPr>
          <p:cNvSpPr txBox="1">
            <a:spLocks noChangeArrowheads="1"/>
          </p:cNvSpPr>
          <p:nvPr/>
        </p:nvSpPr>
        <p:spPr bwMode="auto">
          <a:xfrm>
            <a:off x="1563437" y="2017939"/>
            <a:ext cx="7060069" cy="1338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a:spcBef>
                <a:spcPts val="8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9pPr>
          </a:lstStyle>
          <a:p>
            <a:pPr>
              <a:lnSpc>
                <a:spcPct val="80000"/>
              </a:lnSpc>
              <a:spcBef>
                <a:spcPts val="700"/>
              </a:spcBef>
              <a:buClrTx/>
              <a:buSzPct val="60000"/>
            </a:pPr>
            <a:r>
              <a:rPr lang="ja-JP" altLang="ja-JP" sz="2799"/>
              <a:t>　投入係数とは、産業連関表の縦の費用に着</a:t>
            </a:r>
          </a:p>
          <a:p>
            <a:pPr>
              <a:lnSpc>
                <a:spcPct val="80000"/>
              </a:lnSpc>
              <a:spcBef>
                <a:spcPts val="700"/>
              </a:spcBef>
              <a:buClrTx/>
              <a:buSzPct val="60000"/>
            </a:pPr>
            <a:r>
              <a:rPr lang="ja-JP" altLang="ja-JP" sz="2799"/>
              <a:t>目し、「ある産業で生産物１単位生産するのに</a:t>
            </a:r>
          </a:p>
          <a:p>
            <a:pPr>
              <a:lnSpc>
                <a:spcPct val="80000"/>
              </a:lnSpc>
              <a:spcBef>
                <a:spcPts val="700"/>
              </a:spcBef>
              <a:buClrTx/>
              <a:buSzPct val="60000"/>
            </a:pPr>
            <a:r>
              <a:rPr lang="ja-JP" altLang="ja-JP" sz="2799"/>
              <a:t>必要な諸部門からの原材料の投入量」</a:t>
            </a:r>
          </a:p>
          <a:p>
            <a:pPr>
              <a:lnSpc>
                <a:spcPct val="80000"/>
              </a:lnSpc>
              <a:spcBef>
                <a:spcPts val="700"/>
              </a:spcBef>
              <a:buClrTx/>
              <a:buSzPct val="60000"/>
            </a:pPr>
            <a:endParaRPr lang="en-US" altLang="ja-JP" sz="2799"/>
          </a:p>
          <a:p>
            <a:pPr>
              <a:lnSpc>
                <a:spcPct val="80000"/>
              </a:lnSpc>
              <a:spcBef>
                <a:spcPts val="700"/>
              </a:spcBef>
              <a:buClrTx/>
              <a:buSzPct val="60000"/>
            </a:pPr>
            <a:endParaRPr lang="en-US" altLang="ja-JP" sz="2799"/>
          </a:p>
        </p:txBody>
      </p:sp>
      <p:pic>
        <p:nvPicPr>
          <p:cNvPr id="16388" name="Picture 3">
            <a:extLst>
              <a:ext uri="{FF2B5EF4-FFF2-40B4-BE49-F238E27FC236}">
                <a16:creationId xmlns:a16="http://schemas.microsoft.com/office/drawing/2014/main" id="{32657827-2445-484A-AFFA-625B6600A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3578" y="3524235"/>
            <a:ext cx="5328383" cy="294751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9" name="Text Box 4">
            <a:extLst>
              <a:ext uri="{FF2B5EF4-FFF2-40B4-BE49-F238E27FC236}">
                <a16:creationId xmlns:a16="http://schemas.microsoft.com/office/drawing/2014/main" id="{DF569691-0475-4E42-9A38-7B753AC35C6D}"/>
              </a:ext>
            </a:extLst>
          </p:cNvPr>
          <p:cNvSpPr txBox="1">
            <a:spLocks noChangeArrowheads="1"/>
          </p:cNvSpPr>
          <p:nvPr/>
        </p:nvSpPr>
        <p:spPr bwMode="auto">
          <a:xfrm>
            <a:off x="7345773" y="6324136"/>
            <a:ext cx="2063419" cy="4571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6" tIns="46793" rIns="89986" bIns="46793" anchor="b"/>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9pPr>
          </a:lstStyle>
          <a:p>
            <a:pPr algn="r" eaLnBrk="1" hangingPunct="1">
              <a:spcBef>
                <a:spcPct val="0"/>
              </a:spcBef>
              <a:buClrTx/>
              <a:buSzPct val="60000"/>
              <a:buFontTx/>
              <a:buNone/>
            </a:pPr>
            <a:fld id="{9D1FF04C-784F-4EC9-ABD1-CE8A0FFD7EC8}" type="slidenum">
              <a:rPr lang="ja-JP" altLang="ja-JP" sz="1400"/>
              <a:pPr algn="r" eaLnBrk="1" hangingPunct="1">
                <a:spcBef>
                  <a:spcPct val="0"/>
                </a:spcBef>
                <a:buClrTx/>
                <a:buSzPct val="60000"/>
                <a:buFontTx/>
                <a:buNone/>
              </a:pPr>
              <a:t>8</a:t>
            </a:fld>
            <a:endParaRPr lang="ja-JP" altLang="ja-JP" sz="140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a:extLst>
              <a:ext uri="{FF2B5EF4-FFF2-40B4-BE49-F238E27FC236}">
                <a16:creationId xmlns:a16="http://schemas.microsoft.com/office/drawing/2014/main" id="{80488C61-DB65-4030-8BC9-01E25C17D77D}"/>
              </a:ext>
            </a:extLst>
          </p:cNvPr>
          <p:cNvSpPr txBox="1">
            <a:spLocks noChangeArrowheads="1"/>
          </p:cNvSpPr>
          <p:nvPr/>
        </p:nvSpPr>
        <p:spPr bwMode="auto">
          <a:xfrm>
            <a:off x="344488" y="663697"/>
            <a:ext cx="9308243" cy="11428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9pPr>
          </a:lstStyle>
          <a:p>
            <a:pPr>
              <a:spcBef>
                <a:spcPct val="0"/>
              </a:spcBef>
              <a:buClrTx/>
              <a:buFontTx/>
              <a:buNone/>
            </a:pPr>
            <a:br>
              <a:rPr lang="en-US" altLang="ja-JP" sz="3999" dirty="0">
                <a:solidFill>
                  <a:srgbClr val="333399"/>
                </a:solidFill>
                <a:latin typeface="ＭＳ Ｐゴシック" panose="020B0600070205080204" pitchFamily="50" charset="-128"/>
              </a:rPr>
            </a:br>
            <a:br>
              <a:rPr lang="en-US" altLang="ja-JP" sz="3999" dirty="0">
                <a:solidFill>
                  <a:srgbClr val="333399"/>
                </a:solidFill>
                <a:latin typeface="ＭＳ Ｐゴシック" panose="020B0600070205080204" pitchFamily="50" charset="-128"/>
              </a:rPr>
            </a:br>
            <a:r>
              <a:rPr lang="ja-JP" altLang="ja-JP" sz="3599" dirty="0">
                <a:solidFill>
                  <a:srgbClr val="333399"/>
                </a:solidFill>
                <a:latin typeface="ＭＳ Ｐゴシック" panose="020B0600070205080204" pitchFamily="50" charset="-128"/>
              </a:rPr>
              <a:t>産業連関表係数</a:t>
            </a:r>
            <a:br>
              <a:rPr lang="en-US" altLang="ja-JP" sz="3999" dirty="0">
                <a:solidFill>
                  <a:srgbClr val="333399"/>
                </a:solidFill>
                <a:latin typeface="ＭＳ Ｐゴシック" panose="020B0600070205080204" pitchFamily="50" charset="-128"/>
              </a:rPr>
            </a:br>
            <a:r>
              <a:rPr lang="ja-JP" altLang="ja-JP" sz="3999" dirty="0">
                <a:solidFill>
                  <a:srgbClr val="333399"/>
                </a:solidFill>
                <a:latin typeface="ＭＳ Ｐゴシック" panose="020B0600070205080204" pitchFamily="50" charset="-128"/>
              </a:rPr>
              <a:t>逆行列係数　生産波及を見る係数</a:t>
            </a:r>
            <a:endParaRPr lang="en-US" altLang="ja-JP" sz="3999" dirty="0">
              <a:solidFill>
                <a:srgbClr val="333399"/>
              </a:solidFill>
              <a:latin typeface="ＭＳ Ｐゴシック" panose="020B0600070205080204" pitchFamily="50" charset="-128"/>
            </a:endParaRPr>
          </a:p>
          <a:p>
            <a:pPr>
              <a:spcBef>
                <a:spcPct val="0"/>
              </a:spcBef>
              <a:buClrTx/>
              <a:buFontTx/>
              <a:buNone/>
            </a:pPr>
            <a:r>
              <a:rPr lang="ja-JP" altLang="en-US" dirty="0">
                <a:solidFill>
                  <a:srgbClr val="333399"/>
                </a:solidFill>
                <a:latin typeface="ＭＳ Ｐゴシック" panose="020B0600070205080204" pitchFamily="50" charset="-128"/>
              </a:rPr>
              <a:t>①閉鎖型：比較効果分析、②開放型：通常効果分析</a:t>
            </a:r>
            <a:endParaRPr lang="ja-JP" altLang="ja-JP" dirty="0">
              <a:solidFill>
                <a:srgbClr val="333399"/>
              </a:solidFill>
              <a:latin typeface="ＭＳ Ｐゴシック" panose="020B0600070205080204" pitchFamily="50" charset="-128"/>
            </a:endParaRPr>
          </a:p>
        </p:txBody>
      </p:sp>
      <p:sp>
        <p:nvSpPr>
          <p:cNvPr id="18435" name="Text Box 2">
            <a:extLst>
              <a:ext uri="{FF2B5EF4-FFF2-40B4-BE49-F238E27FC236}">
                <a16:creationId xmlns:a16="http://schemas.microsoft.com/office/drawing/2014/main" id="{17F4EECA-9927-4EFE-92C6-0F37B372EFAC}"/>
              </a:ext>
            </a:extLst>
          </p:cNvPr>
          <p:cNvSpPr txBox="1">
            <a:spLocks noChangeArrowheads="1"/>
          </p:cNvSpPr>
          <p:nvPr/>
        </p:nvSpPr>
        <p:spPr bwMode="auto">
          <a:xfrm>
            <a:off x="992029" y="2059208"/>
            <a:ext cx="8015590" cy="155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a:spcBef>
                <a:spcPts val="8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Tahoma" panose="020B0604030504040204" pitchFamily="34" charset="0"/>
                <a:ea typeface="ＭＳ Ｐゴシック" panose="020B0600070205080204" pitchFamily="50" charset="-128"/>
              </a:defRPr>
            </a:lvl9pPr>
          </a:lstStyle>
          <a:p>
            <a:pPr>
              <a:spcBef>
                <a:spcPts val="700"/>
              </a:spcBef>
              <a:buClrTx/>
              <a:buSzPct val="60000"/>
            </a:pPr>
            <a:r>
              <a:rPr lang="ja-JP" altLang="ja-JP" sz="2400"/>
              <a:t>　</a:t>
            </a:r>
            <a:r>
              <a:rPr lang="ja-JP" altLang="ja-JP" sz="2799"/>
              <a:t> 　ある産業に最終需要が１単位増加したとき、</a:t>
            </a:r>
          </a:p>
          <a:p>
            <a:pPr>
              <a:spcBef>
                <a:spcPts val="700"/>
              </a:spcBef>
              <a:buClrTx/>
              <a:buSzPct val="60000"/>
            </a:pPr>
            <a:r>
              <a:rPr lang="ja-JP" altLang="ja-JP" sz="2799"/>
              <a:t>  「直接・間接を含め最終的に各産業の生産額が</a:t>
            </a:r>
          </a:p>
          <a:p>
            <a:pPr>
              <a:spcBef>
                <a:spcPts val="700"/>
              </a:spcBef>
              <a:buClrTx/>
              <a:buSzPct val="60000"/>
            </a:pPr>
            <a:r>
              <a:rPr lang="ja-JP" altLang="ja-JP" sz="2799"/>
              <a:t>  どれくらいになるかを示したもの」</a:t>
            </a:r>
          </a:p>
        </p:txBody>
      </p:sp>
      <p:sp>
        <p:nvSpPr>
          <p:cNvPr id="18436" name="Rectangle 3">
            <a:extLst>
              <a:ext uri="{FF2B5EF4-FFF2-40B4-BE49-F238E27FC236}">
                <a16:creationId xmlns:a16="http://schemas.microsoft.com/office/drawing/2014/main" id="{381B1933-ACC1-4FA3-A01A-F7D7CDD675E2}"/>
              </a:ext>
            </a:extLst>
          </p:cNvPr>
          <p:cNvSpPr>
            <a:spLocks noChangeArrowheads="1"/>
          </p:cNvSpPr>
          <p:nvPr/>
        </p:nvSpPr>
        <p:spPr bwMode="auto">
          <a:xfrm>
            <a:off x="1447568" y="3962315"/>
            <a:ext cx="7771155" cy="14475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ja-JP" altLang="en-US"/>
          </a:p>
        </p:txBody>
      </p:sp>
      <p:pic>
        <p:nvPicPr>
          <p:cNvPr id="18437" name="Picture 4">
            <a:extLst>
              <a:ext uri="{FF2B5EF4-FFF2-40B4-BE49-F238E27FC236}">
                <a16:creationId xmlns:a16="http://schemas.microsoft.com/office/drawing/2014/main" id="{AA5B6D20-2D4D-4388-B4B5-5D0BABFB48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1875" y="3613121"/>
            <a:ext cx="7574336" cy="271419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8" name="Text Box 5">
            <a:extLst>
              <a:ext uri="{FF2B5EF4-FFF2-40B4-BE49-F238E27FC236}">
                <a16:creationId xmlns:a16="http://schemas.microsoft.com/office/drawing/2014/main" id="{8E61A656-8B5F-4A64-B3D7-3AE44D900FAF}"/>
              </a:ext>
            </a:extLst>
          </p:cNvPr>
          <p:cNvSpPr txBox="1">
            <a:spLocks noChangeArrowheads="1"/>
          </p:cNvSpPr>
          <p:nvPr/>
        </p:nvSpPr>
        <p:spPr bwMode="auto">
          <a:xfrm>
            <a:off x="7345773" y="6324136"/>
            <a:ext cx="2063419" cy="4571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6" tIns="46793" rIns="89986" bIns="46793" anchor="b"/>
          <a:lstStyle>
            <a:lvl1pPr>
              <a:spcBef>
                <a:spcPts val="8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ahoma" panose="020B0604030504040204" pitchFamily="34" charset="0"/>
                <a:ea typeface="ＭＳ Ｐゴシック" panose="020B0600070205080204" pitchFamily="50" charset="-128"/>
              </a:defRPr>
            </a:lvl1pPr>
            <a:lvl2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ahoma" panose="020B0604030504040204" pitchFamily="34" charset="0"/>
                <a:ea typeface="ＭＳ Ｐゴシック" panose="020B0600070205080204" pitchFamily="50" charset="-128"/>
              </a:defRPr>
            </a:lvl2pPr>
            <a:lvl3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ea typeface="ＭＳ Ｐゴシック" panose="020B0600070205080204" pitchFamily="50" charset="-128"/>
              </a:defRPr>
            </a:lvl3pPr>
            <a:lvl4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4pPr>
            <a:lvl5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ea typeface="ＭＳ Ｐゴシック" panose="020B0600070205080204" pitchFamily="50" charset="-128"/>
              </a:defRPr>
            </a:lvl9pPr>
          </a:lstStyle>
          <a:p>
            <a:pPr algn="r" eaLnBrk="1" hangingPunct="1">
              <a:spcBef>
                <a:spcPct val="0"/>
              </a:spcBef>
              <a:buClrTx/>
              <a:buSzPct val="60000"/>
              <a:buFontTx/>
              <a:buNone/>
            </a:pPr>
            <a:fld id="{41989BDA-8027-4A46-9F1F-813A50176D5A}" type="slidenum">
              <a:rPr lang="ja-JP" altLang="ja-JP" sz="1400"/>
              <a:pPr algn="r" eaLnBrk="1" hangingPunct="1">
                <a:spcBef>
                  <a:spcPct val="0"/>
                </a:spcBef>
                <a:buClrTx/>
                <a:buSzPct val="60000"/>
                <a:buFontTx/>
                <a:buNone/>
              </a:pPr>
              <a:t>9</a:t>
            </a:fld>
            <a:endParaRPr lang="ja-JP" altLang="ja-JP" sz="140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400" b="0" i="0" u="none" strike="noStrike" cap="none" normalizeH="0" baseline="0" smtClean="0">
            <a:ln>
              <a:noFill/>
            </a:ln>
            <a:solidFill>
              <a:schemeClr val="tx1"/>
            </a:solidFill>
            <a:effectLst/>
            <a:latin typeface="Tahoma" pitchFamily="34"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6122</TotalTime>
  <Words>5928</Words>
  <Application>Microsoft Office PowerPoint</Application>
  <PresentationFormat>A4 210 x 297 mm</PresentationFormat>
  <Paragraphs>472</Paragraphs>
  <Slides>40</Slides>
  <Notes>40</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40</vt:i4>
      </vt:variant>
    </vt:vector>
  </HeadingPairs>
  <TitlesOfParts>
    <vt:vector size="51" baseType="lpstr">
      <vt:lpstr>Monotype Sorts</vt:lpstr>
      <vt:lpstr>ＭＳ Ｐゴシック</vt:lpstr>
      <vt:lpstr>ＭＳ 明朝</vt:lpstr>
      <vt:lpstr>游明朝</vt:lpstr>
      <vt:lpstr>Arial</vt:lpstr>
      <vt:lpstr>Century</vt:lpstr>
      <vt:lpstr>Tahoma</vt:lpstr>
      <vt:lpstr>Times New Roman</vt:lpstr>
      <vt:lpstr>Wingdings</vt:lpstr>
      <vt:lpstr>Blends</vt:lpstr>
      <vt:lpstr>Clip</vt:lpstr>
      <vt:lpstr>産業連関分析ワークシートの見方・使い方</vt:lpstr>
      <vt:lpstr>報告のあらまし</vt:lpstr>
      <vt:lpstr> １ 産業連関表の概要 　　産業連関表とは</vt:lpstr>
      <vt:lpstr>地域産業連関表の基本的構造　</vt:lpstr>
      <vt:lpstr>地域表作成部門概要 報告書 39部門、概要版 ひな型　</vt:lpstr>
      <vt:lpstr>産業得連関表 取引基本表の構造</vt:lpstr>
      <vt:lpstr>2015年兵庫県産業連関表の概要　</vt:lpstr>
      <vt:lpstr>PowerPoint プレゼンテーション</vt:lpstr>
      <vt:lpstr>PowerPoint プレゼンテーション</vt:lpstr>
      <vt:lpstr>２ 経済波及効果推計の概要 　　経済効果推計の対象</vt:lpstr>
      <vt:lpstr>産業連関分析のワークシートの利用法</vt:lpstr>
      <vt:lpstr>産業連関分析の手順 2015年兵庫県表係数で推計例</vt:lpstr>
      <vt:lpstr>産業連関分析1　 ※Excelシート 　最終需要額(直接効果)の推計　</vt:lpstr>
      <vt:lpstr>産業連関分析2　 ※Excelシート 県内最終需要増加額推計　</vt:lpstr>
      <vt:lpstr>産業連関分析3　 ※Excelシート　 第1次間接効果推計　</vt:lpstr>
      <vt:lpstr>産業連関分析4　 ※Excelシート　 直接効果＋第1次間接効果　</vt:lpstr>
      <vt:lpstr>産業連関分析5　 ※Excelシート 雇用者所得誘発額推計　</vt:lpstr>
      <vt:lpstr>産業連関分析6　 ※Excelシート 　民間消費需要増加額推計　</vt:lpstr>
      <vt:lpstr>産業連関分析7　 ※Excelシート 民間消費による部門別需要額推計　</vt:lpstr>
      <vt:lpstr>産業連関分析8　 ※Excelシート　 県内需要増加額推計　</vt:lpstr>
      <vt:lpstr>産業連関分析9　 ※Excelシート 　第2次間接効果推計　</vt:lpstr>
      <vt:lpstr>産業連関分析10　 ※Excelシート　 総合効果(生産誘発額）推計　</vt:lpstr>
      <vt:lpstr>産業連関分析11　 ※Excelシート　 付加価値誘発額推計　</vt:lpstr>
      <vt:lpstr>産業連関分析12就業者誘発数推計　</vt:lpstr>
      <vt:lpstr>産業連関分析13雇用者誘発数推計 ※Excelシート　</vt:lpstr>
      <vt:lpstr>産業連関分析　 経済波及効果推計 フローチャート  ①直接効果 ②間接1次効果 ③間接2次効果 総合効果①+②+③　</vt:lpstr>
      <vt:lpstr>産業連関分析ワークシートの概要 兵庫県／産業連関分析ワークシート (hyogo.lg.jp)</vt:lpstr>
      <vt:lpstr>分析係数概要（資料：取引基本表、雇用表）　</vt:lpstr>
      <vt:lpstr>産業連関分析の応用 各種分析係数事例</vt:lpstr>
      <vt:lpstr>PowerPoint プレゼンテーション</vt:lpstr>
      <vt:lpstr>経済波及効果推計フロー</vt:lpstr>
      <vt:lpstr>分析事例11　 最終需要推計１　</vt:lpstr>
      <vt:lpstr>分析事例12　最終需要推計2 直接効果推計事例２　</vt:lpstr>
      <vt:lpstr>分析ワークシート１2　 　最終需要額推計（分析事例2）のポイント 兵庫県／産業連関分析ワークシート (hyogo.lg.jp)</vt:lpstr>
      <vt:lpstr>　４ 地域産業連関表の活用に向けて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H14統計基礎研修</dc:title>
  <dc:creator>兵庫県</dc:creator>
  <cp:lastModifiedBy>恒憲 芦谷</cp:lastModifiedBy>
  <cp:revision>791</cp:revision>
  <cp:lastPrinted>2018-07-03T22:49:04Z</cp:lastPrinted>
  <dcterms:created xsi:type="dcterms:W3CDTF">1999-05-26T07:58:06Z</dcterms:created>
  <dcterms:modified xsi:type="dcterms:W3CDTF">2024-09-16T10:08:55Z</dcterms:modified>
</cp:coreProperties>
</file>