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4"/>
  </p:notesMasterIdLst>
  <p:handoutMasterIdLst>
    <p:handoutMasterId r:id="rId55"/>
  </p:handoutMasterIdLst>
  <p:sldIdLst>
    <p:sldId id="309" r:id="rId2"/>
    <p:sldId id="1804" r:id="rId3"/>
    <p:sldId id="1790" r:id="rId4"/>
    <p:sldId id="885" r:id="rId5"/>
    <p:sldId id="1808" r:id="rId6"/>
    <p:sldId id="936" r:id="rId7"/>
    <p:sldId id="1775" r:id="rId8"/>
    <p:sldId id="1823" r:id="rId9"/>
    <p:sldId id="1776" r:id="rId10"/>
    <p:sldId id="795" r:id="rId11"/>
    <p:sldId id="1781" r:id="rId12"/>
    <p:sldId id="1830" r:id="rId13"/>
    <p:sldId id="1730" r:id="rId14"/>
    <p:sldId id="1827" r:id="rId15"/>
    <p:sldId id="1604" r:id="rId16"/>
    <p:sldId id="755" r:id="rId17"/>
    <p:sldId id="1672" r:id="rId18"/>
    <p:sldId id="1674" r:id="rId19"/>
    <p:sldId id="1651" r:id="rId20"/>
    <p:sldId id="1842" r:id="rId21"/>
    <p:sldId id="1822" r:id="rId22"/>
    <p:sldId id="1650" r:id="rId23"/>
    <p:sldId id="651" r:id="rId24"/>
    <p:sldId id="804" r:id="rId25"/>
    <p:sldId id="1791" r:id="rId26"/>
    <p:sldId id="1687" r:id="rId27"/>
    <p:sldId id="860" r:id="rId28"/>
    <p:sldId id="782" r:id="rId29"/>
    <p:sldId id="797" r:id="rId30"/>
    <p:sldId id="1688" r:id="rId31"/>
    <p:sldId id="634" r:id="rId32"/>
    <p:sldId id="635" r:id="rId33"/>
    <p:sldId id="636" r:id="rId34"/>
    <p:sldId id="1816" r:id="rId35"/>
    <p:sldId id="1813" r:id="rId36"/>
    <p:sldId id="1792" r:id="rId37"/>
    <p:sldId id="1788" r:id="rId38"/>
    <p:sldId id="807" r:id="rId39"/>
    <p:sldId id="946" r:id="rId40"/>
    <p:sldId id="1786" r:id="rId41"/>
    <p:sldId id="1755" r:id="rId42"/>
    <p:sldId id="1814" r:id="rId43"/>
    <p:sldId id="772" r:id="rId44"/>
    <p:sldId id="654" r:id="rId45"/>
    <p:sldId id="763" r:id="rId46"/>
    <p:sldId id="655" r:id="rId47"/>
    <p:sldId id="764" r:id="rId48"/>
    <p:sldId id="1691" r:id="rId49"/>
    <p:sldId id="1692" r:id="rId50"/>
    <p:sldId id="1693" r:id="rId51"/>
    <p:sldId id="1357" r:id="rId52"/>
    <p:sldId id="1358" r:id="rId53"/>
  </p:sldIdLst>
  <p:sldSz cx="9906000" cy="6858000" type="A4"/>
  <p:notesSz cx="6735763" cy="9866313"/>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5pPr>
    <a:lvl6pPr marL="22860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6pPr>
    <a:lvl7pPr marL="27432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7pPr>
    <a:lvl8pPr marL="32004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8pPr>
    <a:lvl9pPr marL="36576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1F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47" autoAdjust="0"/>
  </p:normalViewPr>
  <p:slideViewPr>
    <p:cSldViewPr>
      <p:cViewPr varScale="1">
        <p:scale>
          <a:sx n="62" d="100"/>
          <a:sy n="62" d="100"/>
        </p:scale>
        <p:origin x="720" y="78"/>
      </p:cViewPr>
      <p:guideLst>
        <p:guide orient="horz" pos="2160"/>
        <p:guide pos="3120"/>
      </p:guideLst>
    </p:cSldViewPr>
  </p:slideViewPr>
  <p:outlineViewPr>
    <p:cViewPr>
      <p:scale>
        <a:sx n="33" d="100"/>
        <a:sy n="33" d="100"/>
      </p:scale>
      <p:origin x="0" y="-48546"/>
    </p:cViewPr>
  </p:outlineViewPr>
  <p:notesTextViewPr>
    <p:cViewPr>
      <p:scale>
        <a:sx n="100" d="100"/>
        <a:sy n="100" d="100"/>
      </p:scale>
      <p:origin x="0" y="0"/>
    </p:cViewPr>
  </p:notesTextViewPr>
  <p:sorterViewPr>
    <p:cViewPr varScale="1">
      <p:scale>
        <a:sx n="1" d="1"/>
        <a:sy n="1" d="1"/>
      </p:scale>
      <p:origin x="0" y="-3832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7748AB8-6E59-45FC-84DB-58475BE538B7}"/>
              </a:ext>
            </a:extLst>
          </p:cNvPr>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5123" name="Rectangle 3">
            <a:extLst>
              <a:ext uri="{FF2B5EF4-FFF2-40B4-BE49-F238E27FC236}">
                <a16:creationId xmlns:a16="http://schemas.microsoft.com/office/drawing/2014/main" id="{420FC3DB-1A80-4B87-9AD1-751FC8FBE68F}"/>
              </a:ext>
            </a:extLst>
          </p:cNvPr>
          <p:cNvSpPr>
            <a:spLocks noGrp="1" noChangeArrowheads="1"/>
          </p:cNvSpPr>
          <p:nvPr>
            <p:ph type="dt" sz="quarter" idx="1"/>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lgn="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5124" name="Rectangle 4">
            <a:extLst>
              <a:ext uri="{FF2B5EF4-FFF2-40B4-BE49-F238E27FC236}">
                <a16:creationId xmlns:a16="http://schemas.microsoft.com/office/drawing/2014/main" id="{202AB731-A241-4905-8AAE-53CC852FDD27}"/>
              </a:ext>
            </a:extLst>
          </p:cNvPr>
          <p:cNvSpPr>
            <a:spLocks noGrp="1" noChangeArrowheads="1"/>
          </p:cNvSpPr>
          <p:nvPr>
            <p:ph type="ftr" sz="quarter" idx="2"/>
          </p:nvPr>
        </p:nvSpPr>
        <p:spPr bwMode="auto">
          <a:xfrm>
            <a:off x="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5125" name="Rectangle 5">
            <a:extLst>
              <a:ext uri="{FF2B5EF4-FFF2-40B4-BE49-F238E27FC236}">
                <a16:creationId xmlns:a16="http://schemas.microsoft.com/office/drawing/2014/main" id="{445EB243-3B37-4905-9515-2F477A0E007F}"/>
              </a:ext>
            </a:extLst>
          </p:cNvPr>
          <p:cNvSpPr>
            <a:spLocks noGrp="1" noChangeArrowheads="1"/>
          </p:cNvSpPr>
          <p:nvPr>
            <p:ph type="sldNum" sz="quarter" idx="3"/>
          </p:nvPr>
        </p:nvSpPr>
        <p:spPr bwMode="auto">
          <a:xfrm>
            <a:off x="381635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lgn="r">
              <a:defRPr kumimoji="1" sz="1000" smtClean="0">
                <a:latin typeface="Times New Roman" panose="02020603050405020304" pitchFamily="18" charset="0"/>
              </a:defRPr>
            </a:lvl1pPr>
          </a:lstStyle>
          <a:p>
            <a:pPr>
              <a:defRPr/>
            </a:pPr>
            <a:fld id="{E6597324-7707-4715-9DE5-5A1AA454AEB4}" type="slidenum">
              <a:rPr lang="ja-JP" altLang="en-US"/>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A9BDFA1-54B7-444F-98A9-56971EDD0C5B}"/>
              </a:ext>
            </a:extLst>
          </p:cNvPr>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4099" name="Rectangle 3">
            <a:extLst>
              <a:ext uri="{FF2B5EF4-FFF2-40B4-BE49-F238E27FC236}">
                <a16:creationId xmlns:a16="http://schemas.microsoft.com/office/drawing/2014/main" id="{A2F826CC-AD67-4F48-8358-378C48BD55CB}"/>
              </a:ext>
            </a:extLst>
          </p:cNvPr>
          <p:cNvSpPr>
            <a:spLocks noGrp="1" noChangeArrowheads="1"/>
          </p:cNvSpPr>
          <p:nvPr>
            <p:ph type="dt" idx="1"/>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lgn="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3076" name="Rectangle 4">
            <a:extLst>
              <a:ext uri="{FF2B5EF4-FFF2-40B4-BE49-F238E27FC236}">
                <a16:creationId xmlns:a16="http://schemas.microsoft.com/office/drawing/2014/main" id="{C490059E-014C-4CEF-9FD1-0E1B669FB800}"/>
              </a:ext>
            </a:extLst>
          </p:cNvPr>
          <p:cNvSpPr>
            <a:spLocks noGrp="1" noRot="1" noChangeAspect="1" noChangeArrowheads="1"/>
          </p:cNvSpPr>
          <p:nvPr>
            <p:ph type="sldImg" idx="2"/>
          </p:nvPr>
        </p:nvSpPr>
        <p:spPr bwMode="auto">
          <a:xfrm>
            <a:off x="696913" y="739775"/>
            <a:ext cx="5343525" cy="3698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723CDE1B-D891-4CC1-B9F2-5802CB9C6FD9}"/>
              </a:ext>
            </a:extLst>
          </p:cNvPr>
          <p:cNvSpPr>
            <a:spLocks noGrp="1" noChangeArrowheads="1"/>
          </p:cNvSpPr>
          <p:nvPr>
            <p:ph type="body" sz="quarter" idx="3"/>
          </p:nvPr>
        </p:nvSpPr>
        <p:spPr bwMode="auto">
          <a:xfrm>
            <a:off x="898525" y="4686300"/>
            <a:ext cx="493871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p>
            <a:pPr lvl="0"/>
            <a:r>
              <a:rPr lang="ja-JP" altLang="en-US" noProof="0"/>
              <a:t>マスターテキストの書式設定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4102" name="Rectangle 6">
            <a:extLst>
              <a:ext uri="{FF2B5EF4-FFF2-40B4-BE49-F238E27FC236}">
                <a16:creationId xmlns:a16="http://schemas.microsoft.com/office/drawing/2014/main" id="{7A492AC4-9DB7-4FA4-B54B-7F19ACF9A829}"/>
              </a:ext>
            </a:extLst>
          </p:cNvPr>
          <p:cNvSpPr>
            <a:spLocks noGrp="1" noChangeArrowheads="1"/>
          </p:cNvSpPr>
          <p:nvPr>
            <p:ph type="ftr" sz="quarter" idx="4"/>
          </p:nvPr>
        </p:nvSpPr>
        <p:spPr bwMode="auto">
          <a:xfrm>
            <a:off x="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4103" name="Rectangle 7">
            <a:extLst>
              <a:ext uri="{FF2B5EF4-FFF2-40B4-BE49-F238E27FC236}">
                <a16:creationId xmlns:a16="http://schemas.microsoft.com/office/drawing/2014/main" id="{3F35A185-401B-4B44-9C0B-818ADB2A5CA5}"/>
              </a:ext>
            </a:extLst>
          </p:cNvPr>
          <p:cNvSpPr>
            <a:spLocks noGrp="1" noChangeArrowheads="1"/>
          </p:cNvSpPr>
          <p:nvPr>
            <p:ph type="sldNum" sz="quarter" idx="5"/>
          </p:nvPr>
        </p:nvSpPr>
        <p:spPr bwMode="auto">
          <a:xfrm>
            <a:off x="381635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lgn="r">
              <a:defRPr kumimoji="1" sz="1000" smtClean="0">
                <a:latin typeface="Times New Roman" panose="02020603050405020304" pitchFamily="18" charset="0"/>
              </a:defRPr>
            </a:lvl1pPr>
          </a:lstStyle>
          <a:p>
            <a:pPr>
              <a:defRPr/>
            </a:pPr>
            <a:fld id="{5D6F26F0-2ADE-4749-8632-04C3401CF66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9E2F22BB-CA8E-403E-ACC5-6B9C113D5FB6}"/>
              </a:ext>
            </a:extLst>
          </p:cNvPr>
          <p:cNvSpPr>
            <a:spLocks noGrp="1" noChangeArrowheads="1"/>
          </p:cNvSpPr>
          <p:nvPr>
            <p:ph type="sldNum" sz="quarter" idx="5"/>
          </p:nvPr>
        </p:nvSpPr>
        <p:spPr>
          <a:noFill/>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C7072517-4B53-4EBC-8FD1-A8F4058154FA}" type="slidenum">
              <a:rPr lang="ja-JP" altLang="en-US" sz="1000">
                <a:latin typeface="Times New Roman" panose="02020603050405020304" pitchFamily="18" charset="0"/>
              </a:rPr>
              <a:pPr/>
              <a:t>1</a:t>
            </a:fld>
            <a:endParaRPr lang="en-US" altLang="ja-JP" sz="1000">
              <a:latin typeface="Times New Roman" panose="02020603050405020304" pitchFamily="18" charset="0"/>
            </a:endParaRPr>
          </a:p>
        </p:txBody>
      </p:sp>
      <p:sp>
        <p:nvSpPr>
          <p:cNvPr id="6147" name="Rectangle 2">
            <a:extLst>
              <a:ext uri="{FF2B5EF4-FFF2-40B4-BE49-F238E27FC236}">
                <a16:creationId xmlns:a16="http://schemas.microsoft.com/office/drawing/2014/main" id="{2B6D5449-DFC1-4E27-B871-88B86F2142EE}"/>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DAEAE853-4F60-405E-B865-7069367C1B47}"/>
              </a:ext>
            </a:extLst>
          </p:cNvPr>
          <p:cNvSpPr>
            <a:spLocks noGrp="1" noChangeArrowheads="1"/>
          </p:cNvSpPr>
          <p:nvPr>
            <p:ph type="body" idx="1"/>
          </p:nvPr>
        </p:nvSpPr>
        <p:spPr>
          <a:noFill/>
        </p:spPr>
        <p:txBody>
          <a:bodyPr/>
          <a:lstStyle/>
          <a:p>
            <a:pPr eaLnBrk="1" hangingPunct="1"/>
            <a:r>
              <a:rPr lang="ja-JP" altLang="en-US" dirty="0"/>
              <a:t>研修資料　統計データの見方・使い方（</a:t>
            </a:r>
            <a:r>
              <a:rPr lang="en-US" altLang="ja-JP" dirty="0"/>
              <a:t>2024</a:t>
            </a:r>
            <a:r>
              <a:rPr lang="ja-JP" altLang="en-US" dirty="0"/>
              <a:t>年</a:t>
            </a:r>
            <a:r>
              <a:rPr lang="en-US" altLang="ja-JP" dirty="0"/>
              <a:t>8</a:t>
            </a:r>
            <a:r>
              <a:rPr lang="ja-JP" altLang="en-US" dirty="0"/>
              <a:t>月</a:t>
            </a:r>
            <a:r>
              <a:rPr lang="en-US" altLang="ja-JP" dirty="0"/>
              <a:t>31</a:t>
            </a:r>
            <a:r>
              <a:rPr lang="ja-JP" altLang="en-US" dirty="0"/>
              <a:t>日版）</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0C0704D7-851F-4AA6-9FE4-09ADFC729760}"/>
              </a:ext>
            </a:extLst>
          </p:cNvPr>
          <p:cNvSpPr>
            <a:spLocks noGrp="1" noChangeArrowheads="1"/>
          </p:cNvSpPr>
          <p:nvPr>
            <p:ph type="sldNum" sz="quarter" idx="5"/>
          </p:nvPr>
        </p:nvSpPr>
        <p:spPr>
          <a:noFill/>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2950" indent="-285750">
              <a:defRPr sz="2400">
                <a:solidFill>
                  <a:schemeClr val="tx1"/>
                </a:solidFill>
                <a:latin typeface="Tahoma" panose="020B0604030504040204" pitchFamily="34" charset="0"/>
                <a:ea typeface="ＭＳ Ｐゴシック" panose="020B0600070205080204" pitchFamily="50" charset="-128"/>
              </a:defRPr>
            </a:lvl2pPr>
            <a:lvl3pPr marL="1143000" indent="-228600">
              <a:defRPr sz="2400">
                <a:solidFill>
                  <a:schemeClr val="tx1"/>
                </a:solidFill>
                <a:latin typeface="Tahoma" panose="020B0604030504040204" pitchFamily="34" charset="0"/>
                <a:ea typeface="ＭＳ Ｐゴシック" panose="020B0600070205080204" pitchFamily="50" charset="-128"/>
              </a:defRPr>
            </a:lvl3pPr>
            <a:lvl4pPr marL="1600200" indent="-228600">
              <a:defRPr sz="2400">
                <a:solidFill>
                  <a:schemeClr val="tx1"/>
                </a:solidFill>
                <a:latin typeface="Tahoma" panose="020B0604030504040204" pitchFamily="34" charset="0"/>
                <a:ea typeface="ＭＳ Ｐゴシック" panose="020B0600070205080204" pitchFamily="50" charset="-128"/>
              </a:defRPr>
            </a:lvl4pPr>
            <a:lvl5pPr marL="2057400" indent="-228600">
              <a:defRPr sz="24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E743AE03-2132-479D-9412-AFF845EFC5A5}" type="slidenum">
              <a:rPr lang="ja-JP" altLang="en-US" sz="1000">
                <a:latin typeface="Times New Roman" panose="02020603050405020304" pitchFamily="18" charset="0"/>
              </a:rPr>
              <a:pPr/>
              <a:t>10</a:t>
            </a:fld>
            <a:endParaRPr lang="en-US" altLang="ja-JP" sz="1000">
              <a:latin typeface="Times New Roman" panose="02020603050405020304" pitchFamily="18" charset="0"/>
            </a:endParaRPr>
          </a:p>
        </p:txBody>
      </p:sp>
      <p:sp>
        <p:nvSpPr>
          <p:cNvPr id="51203" name="Rectangle 2">
            <a:extLst>
              <a:ext uri="{FF2B5EF4-FFF2-40B4-BE49-F238E27FC236}">
                <a16:creationId xmlns:a16="http://schemas.microsoft.com/office/drawing/2014/main" id="{4194610C-9390-449D-AEC4-FCB4CA0E491A}"/>
              </a:ext>
            </a:extLst>
          </p:cNvPr>
          <p:cNvSpPr>
            <a:spLocks noGrp="1" noRot="1" noChangeAspect="1" noChangeArrowheads="1" noTextEdit="1"/>
          </p:cNvSpPr>
          <p:nvPr>
            <p:ph type="sldImg"/>
          </p:nvPr>
        </p:nvSpPr>
        <p:spPr>
          <a:ln/>
        </p:spPr>
      </p:sp>
      <p:sp>
        <p:nvSpPr>
          <p:cNvPr id="51204" name="Rectangle 3">
            <a:extLst>
              <a:ext uri="{FF2B5EF4-FFF2-40B4-BE49-F238E27FC236}">
                <a16:creationId xmlns:a16="http://schemas.microsoft.com/office/drawing/2014/main" id="{1B11898F-682B-4786-A4E8-38CD5703DEB9}"/>
              </a:ext>
            </a:extLst>
          </p:cNvPr>
          <p:cNvSpPr>
            <a:spLocks noGrp="1" noChangeArrowheads="1"/>
          </p:cNvSpPr>
          <p:nvPr>
            <p:ph type="body" idx="1"/>
          </p:nvPr>
        </p:nvSpPr>
        <p:spPr>
          <a:noFill/>
        </p:spPr>
        <p:txBody>
          <a:bodyPr/>
          <a:lstStyle/>
          <a:p>
            <a:r>
              <a:rPr lang="ja-JP" altLang="en-US" sz="1200" dirty="0">
                <a:latin typeface="ＭＳ ゴシック" panose="020B0609070205080204" pitchFamily="49" charset="-128"/>
                <a:ea typeface="ＭＳ ゴシック" panose="020B0609070205080204" pitchFamily="49" charset="-128"/>
              </a:rPr>
              <a:t>相関関係グラフ例</a:t>
            </a:r>
            <a:br>
              <a:rPr lang="en-US" altLang="ja-JP" sz="1200" dirty="0">
                <a:latin typeface="ＭＳ ゴシック" panose="020B0609070205080204" pitchFamily="49" charset="-128"/>
                <a:ea typeface="ＭＳ ゴシック" panose="020B0609070205080204" pitchFamily="49" charset="-128"/>
              </a:rPr>
            </a:br>
            <a:r>
              <a:rPr lang="ja-JP" altLang="en-US" sz="1200" dirty="0">
                <a:latin typeface="ＭＳ ゴシック" panose="020B0609070205080204" pitchFamily="49" charset="-128"/>
                <a:ea typeface="ＭＳ ゴシック" panose="020B0609070205080204" pitchFamily="49" charset="-128"/>
              </a:rPr>
              <a:t>厚生労働省「生命表」、県福祉部推計「健康寿命」から作成した男女別の</a:t>
            </a:r>
            <a:r>
              <a:rPr lang="ja-JP" altLang="en-US" sz="1100" dirty="0">
                <a:latin typeface="ＭＳ ゴシック" panose="020B0609070205080204" pitchFamily="49" charset="-128"/>
                <a:ea typeface="ＭＳ ゴシック" panose="020B0609070205080204" pitchFamily="49" charset="-128"/>
              </a:rPr>
              <a:t>平均余命・健康余命の分布図を作成しました。</a:t>
            </a:r>
            <a:endParaRPr lang="ja-JP"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ja-JP" altLang="en-US" sz="1200" dirty="0">
                <a:latin typeface="+mn-ea"/>
                <a:ea typeface="+mn-ea"/>
              </a:rPr>
              <a:t>男性の方が正の相関度が高い（相関係数は、男</a:t>
            </a:r>
            <a:r>
              <a:rPr kumimoji="0" lang="en-US" altLang="ja-JP" sz="1200" dirty="0">
                <a:latin typeface="+mn-ea"/>
                <a:ea typeface="+mn-ea"/>
              </a:rPr>
              <a:t>0.884&gt;</a:t>
            </a:r>
            <a:r>
              <a:rPr kumimoji="0" lang="ja-JP" altLang="en-US" sz="1200" dirty="0">
                <a:latin typeface="+mn-ea"/>
                <a:ea typeface="+mn-ea"/>
              </a:rPr>
              <a:t>女</a:t>
            </a:r>
            <a:r>
              <a:rPr kumimoji="0" lang="en-US" altLang="ja-JP" sz="1200" dirty="0">
                <a:latin typeface="+mn-ea"/>
                <a:ea typeface="+mn-ea"/>
              </a:rPr>
              <a:t>0.451)</a:t>
            </a:r>
            <a:r>
              <a:rPr kumimoji="0" lang="ja-JP" altLang="en-US" sz="1200" dirty="0">
                <a:latin typeface="+mn-ea"/>
                <a:ea typeface="+mn-ea"/>
              </a:rPr>
              <a:t>ことがわかります。</a:t>
            </a:r>
          </a:p>
          <a:p>
            <a:endParaRPr lang="ja-JP" altLang="en-US" dirty="0"/>
          </a:p>
        </p:txBody>
      </p:sp>
    </p:spTree>
    <p:extLst>
      <p:ext uri="{BB962C8B-B14F-4D97-AF65-F5344CB8AC3E}">
        <p14:creationId xmlns:p14="http://schemas.microsoft.com/office/powerpoint/2010/main" val="3420345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複合グラフ例です。左軸が棒グラフ、右側軸が折れ線グラフです。</a:t>
            </a:r>
            <a:br>
              <a:rPr kumimoji="1" lang="ja-JP" altLang="en-US" dirty="0"/>
            </a:br>
            <a:r>
              <a:rPr kumimoji="1" lang="ja-JP" altLang="en-US" dirty="0"/>
              <a:t>気象統計から作成した神戸市</a:t>
            </a:r>
            <a:r>
              <a:rPr kumimoji="1" lang="en-US" altLang="ja-JP" dirty="0"/>
              <a:t>(</a:t>
            </a:r>
            <a:r>
              <a:rPr kumimoji="1" lang="ja-JP" altLang="en-US" dirty="0"/>
              <a:t>兵庫県南部）と豊岡市</a:t>
            </a:r>
            <a:r>
              <a:rPr kumimoji="1" lang="en-US" altLang="ja-JP" dirty="0"/>
              <a:t>(</a:t>
            </a:r>
            <a:r>
              <a:rPr kumimoji="1" lang="ja-JP" altLang="en-US" dirty="0"/>
              <a:t>兵庫県北部）のデータで、左軸が気温、右軸が降水量です。</a:t>
            </a:r>
            <a:endParaRPr kumimoji="1" lang="en-US" altLang="ja-JP" dirty="0"/>
          </a:p>
          <a:p>
            <a:r>
              <a:rPr kumimoji="1" lang="ja-JP" altLang="en-US" dirty="0"/>
              <a:t>兵庫県の北部と南部で気候が異なることがわかります。</a:t>
            </a:r>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665927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mn-ea"/>
                <a:ea typeface="+mn-ea"/>
              </a:rPr>
              <a:t>パレート図は、</a:t>
            </a:r>
            <a:r>
              <a:rPr lang="ja-JP" altLang="en-US" dirty="0">
                <a:latin typeface="+mn-ea"/>
              </a:rPr>
              <a:t>棒グラフと線グラフを組み合わせたグラフです。説明用の仮設データで作成しました。</a:t>
            </a:r>
            <a:endParaRPr lang="en-US" altLang="ja-JP" dirty="0">
              <a:latin typeface="+mn-ea"/>
            </a:endParaRPr>
          </a:p>
          <a:p>
            <a:pPr eaLnBrk="1" hangingPunct="1">
              <a:lnSpc>
                <a:spcPct val="90000"/>
              </a:lnSpc>
              <a:buNone/>
              <a:defRPr/>
            </a:pPr>
            <a:r>
              <a:rPr lang="ja-JP" altLang="en-US" dirty="0">
                <a:latin typeface="+mn-ea"/>
              </a:rPr>
              <a:t>　全体の中で大きな影響を占めるものを特定するための方法として利用します。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12</a:t>
            </a:fld>
            <a:endParaRPr lang="en-US" altLang="ja-JP"/>
          </a:p>
        </p:txBody>
      </p:sp>
    </p:spTree>
    <p:extLst>
      <p:ext uri="{BB962C8B-B14F-4D97-AF65-F5344CB8AC3E}">
        <p14:creationId xmlns:p14="http://schemas.microsoft.com/office/powerpoint/2010/main" val="2943830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統計グラフ</a:t>
            </a:r>
            <a:r>
              <a:rPr lang="ja-JP" altLang="ja-JP" sz="1200" dirty="0"/>
              <a:t>見せ方の工夫</a:t>
            </a:r>
            <a:r>
              <a:rPr lang="ja-JP" altLang="en-US" sz="1200" dirty="0"/>
              <a:t>を紹介します。</a:t>
            </a:r>
            <a:endParaRPr kumimoji="1" lang="en-US" altLang="ja-JP" dirty="0"/>
          </a:p>
          <a:p>
            <a:r>
              <a:rPr kumimoji="1" lang="ja-JP" altLang="en-US" dirty="0"/>
              <a:t>データをグラフ化すると、全体のばらつきがわかります。</a:t>
            </a:r>
          </a:p>
          <a:p>
            <a:r>
              <a:rPr kumimoji="1" lang="ja-JP" altLang="en-US" dirty="0"/>
              <a:t>　層別化してグループ間の特徴を比較する変数間の関係や時点変化をみることにより関係性や特性がわかります。</a:t>
            </a:r>
          </a:p>
          <a:p>
            <a:r>
              <a:rPr kumimoji="1" lang="ja-JP" altLang="en-US" dirty="0"/>
              <a:t>グラフは、データの分布状況を読むことができます。</a:t>
            </a:r>
          </a:p>
          <a:p>
            <a:r>
              <a:rPr kumimoji="1" lang="ja-JP" altLang="en-US" dirty="0"/>
              <a:t>度数分布表では、同質な集団、異質な集団を見ることができます。</a:t>
            </a:r>
          </a:p>
          <a:p>
            <a:r>
              <a:rPr kumimoji="1" lang="ja-JP" altLang="en-US" dirty="0"/>
              <a:t>折れ線グラフの山を見ると、分類基準から探索すればグループの特性や要因を知ることができます。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13</a:t>
            </a:fld>
            <a:endParaRPr lang="en-US" altLang="ja-JP"/>
          </a:p>
        </p:txBody>
      </p:sp>
    </p:spTree>
    <p:extLst>
      <p:ext uri="{BB962C8B-B14F-4D97-AF65-F5344CB8AC3E}">
        <p14:creationId xmlns:p14="http://schemas.microsoft.com/office/powerpoint/2010/main" val="3624016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mn-ea"/>
                <a:ea typeface="+mn-ea"/>
              </a:rPr>
              <a:t>時系列データと統計グラフの事例です。</a:t>
            </a:r>
            <a:endParaRPr lang="en-US" altLang="ja-JP" sz="1200" dirty="0">
              <a:latin typeface="+mn-ea"/>
              <a:ea typeface="+mn-ea"/>
            </a:endParaRPr>
          </a:p>
          <a:p>
            <a:pPr eaLnBrk="1" hangingPunct="1">
              <a:lnSpc>
                <a:spcPct val="90000"/>
              </a:lnSpc>
              <a:buFont typeface="Wingdings" panose="05000000000000000000" pitchFamily="2" charset="2"/>
              <a:buNone/>
              <a:defRPr/>
            </a:pPr>
            <a:r>
              <a:rPr lang="ja-JP" altLang="en-US" dirty="0">
                <a:latin typeface="+mn-ea"/>
              </a:rPr>
              <a:t>月次データは、</a:t>
            </a:r>
            <a:r>
              <a:rPr lang="ja-JP" altLang="en-US" sz="1200" dirty="0">
                <a:latin typeface="+mn-ea"/>
              </a:rPr>
              <a:t>総人口（各月１日現在）、消費者物価指数などです。</a:t>
            </a:r>
            <a:endParaRPr lang="en-US" altLang="ja-JP" sz="1200" dirty="0">
              <a:latin typeface="+mn-ea"/>
            </a:endParaRPr>
          </a:p>
          <a:p>
            <a:pPr eaLnBrk="1" hangingPunct="1">
              <a:lnSpc>
                <a:spcPct val="90000"/>
              </a:lnSpc>
              <a:buFont typeface="Wingdings" panose="05000000000000000000" pitchFamily="2" charset="2"/>
              <a:buNone/>
              <a:defRPr/>
            </a:pPr>
            <a:r>
              <a:rPr lang="ja-JP" altLang="en-US" dirty="0">
                <a:latin typeface="+mn-ea"/>
              </a:rPr>
              <a:t>年次データは、</a:t>
            </a:r>
            <a:r>
              <a:rPr lang="ja-JP" altLang="en-US" sz="1200" dirty="0">
                <a:latin typeface="+mn-ea"/>
              </a:rPr>
              <a:t>出生数、死亡数（暦年値）、消費者物価指数（年平均）などです。</a:t>
            </a:r>
            <a:endParaRPr lang="en-US" altLang="ja-JP" sz="1200" dirty="0">
              <a:latin typeface="+mn-ea"/>
            </a:endParaRPr>
          </a:p>
          <a:p>
            <a:pPr eaLnBrk="1" hangingPunct="1">
              <a:lnSpc>
                <a:spcPct val="90000"/>
              </a:lnSpc>
              <a:buFont typeface="Wingdings" panose="05000000000000000000" pitchFamily="2" charset="2"/>
              <a:buNone/>
              <a:defRPr/>
            </a:pPr>
            <a:r>
              <a:rPr lang="ja-JP" altLang="en-US" dirty="0">
                <a:latin typeface="+mn-ea"/>
              </a:rPr>
              <a:t>統計ダッシュボードグラフ</a:t>
            </a:r>
            <a:r>
              <a:rPr lang="en-US" altLang="ja-JP" dirty="0">
                <a:latin typeface="+mn-ea"/>
              </a:rPr>
              <a:t>(</a:t>
            </a:r>
            <a:r>
              <a:rPr lang="ja-JP" altLang="en-US" dirty="0">
                <a:latin typeface="+mn-ea"/>
              </a:rPr>
              <a:t>統計局）では、</a:t>
            </a:r>
            <a:r>
              <a:rPr lang="ja-JP" altLang="en-US" sz="1200" dirty="0">
                <a:latin typeface="+mn-ea"/>
              </a:rPr>
              <a:t>棒グラフ、折れ線グラフのほか、散布図、レーダーチャート、地図グラフが作成されています。</a:t>
            </a:r>
            <a:endParaRPr lang="en-US" altLang="ja-JP" sz="1200" dirty="0">
              <a:latin typeface="+mn-ea"/>
            </a:endParaRPr>
          </a:p>
          <a:p>
            <a:pPr eaLnBrk="1" hangingPunct="1">
              <a:lnSpc>
                <a:spcPct val="90000"/>
              </a:lnSpc>
              <a:buFont typeface="Wingdings" panose="05000000000000000000" pitchFamily="2" charset="2"/>
              <a:buNone/>
              <a:defRPr/>
            </a:pPr>
            <a:r>
              <a:rPr lang="ja-JP" altLang="en-US" dirty="0">
                <a:latin typeface="+mn-ea"/>
              </a:rPr>
              <a:t>　　</a:t>
            </a:r>
            <a:endParaRPr lang="en-US" altLang="ja-JP" dirty="0">
              <a:latin typeface="+mn-ea"/>
            </a:endParaRPr>
          </a:p>
          <a:p>
            <a:endParaRPr lang="en-US" altLang="ja-JP" sz="1200" dirty="0">
              <a:latin typeface="+mn-ea"/>
              <a:ea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14</a:t>
            </a:fld>
            <a:endParaRPr lang="en-US" altLang="ja-JP"/>
          </a:p>
        </p:txBody>
      </p:sp>
    </p:spTree>
    <p:extLst>
      <p:ext uri="{BB962C8B-B14F-4D97-AF65-F5344CB8AC3E}">
        <p14:creationId xmlns:p14="http://schemas.microsoft.com/office/powerpoint/2010/main" val="13821556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0540D7BA-CA03-4023-A915-BFD063D8D3A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kumimoji="1">
                <a:solidFill>
                  <a:schemeClr val="tx1"/>
                </a:solidFill>
                <a:latin typeface="Tahoma" panose="020B0604030504040204" pitchFamily="34" charset="0"/>
                <a:ea typeface="ＭＳ Ｐゴシック" panose="020B0600070205080204" pitchFamily="50" charset="-128"/>
              </a:defRPr>
            </a:lvl1pPr>
            <a:lvl2pPr marL="741363" indent="-284163" defTabSz="923925">
              <a:defRPr kumimoji="1">
                <a:solidFill>
                  <a:schemeClr val="tx1"/>
                </a:solidFill>
                <a:latin typeface="Tahoma" panose="020B0604030504040204" pitchFamily="34" charset="0"/>
                <a:ea typeface="ＭＳ Ｐゴシック" panose="020B0600070205080204" pitchFamily="50" charset="-128"/>
              </a:defRPr>
            </a:lvl2pPr>
            <a:lvl3pPr marL="1141413" indent="-227013" defTabSz="923925">
              <a:defRPr kumimoji="1">
                <a:solidFill>
                  <a:schemeClr val="tx1"/>
                </a:solidFill>
                <a:latin typeface="Tahoma" panose="020B0604030504040204" pitchFamily="34" charset="0"/>
                <a:ea typeface="ＭＳ Ｐゴシック" panose="020B0600070205080204" pitchFamily="50" charset="-128"/>
              </a:defRPr>
            </a:lvl3pPr>
            <a:lvl4pPr marL="1598613" indent="-227013" defTabSz="923925">
              <a:defRPr kumimoji="1">
                <a:solidFill>
                  <a:schemeClr val="tx1"/>
                </a:solidFill>
                <a:latin typeface="Tahoma" panose="020B0604030504040204" pitchFamily="34" charset="0"/>
                <a:ea typeface="ＭＳ Ｐゴシック" panose="020B0600070205080204" pitchFamily="50" charset="-128"/>
              </a:defRPr>
            </a:lvl4pPr>
            <a:lvl5pPr marL="2055813" indent="-227013" defTabSz="923925">
              <a:defRPr kumimoji="1">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fld id="{34857DAA-770F-4C6E-A251-281599E17DBA}" type="slidenum">
              <a:rPr lang="ja-JP" altLang="en-US" smtClean="0">
                <a:latin typeface="Times New Roman" panose="02020603050405020304" pitchFamily="18" charset="0"/>
              </a:rPr>
              <a:pPr/>
              <a:t>15</a:t>
            </a:fld>
            <a:endParaRPr lang="en-US" altLang="ja-JP">
              <a:latin typeface="Times New Roman" panose="02020603050405020304" pitchFamily="18" charset="0"/>
            </a:endParaRPr>
          </a:p>
        </p:txBody>
      </p:sp>
      <p:sp>
        <p:nvSpPr>
          <p:cNvPr id="10243" name="Rectangle 2">
            <a:extLst>
              <a:ext uri="{FF2B5EF4-FFF2-40B4-BE49-F238E27FC236}">
                <a16:creationId xmlns:a16="http://schemas.microsoft.com/office/drawing/2014/main" id="{1CFFCE6F-61CC-439C-8229-4D5A77A0E010}"/>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D8A21066-674F-42FD-9CC9-89A95711F50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latin typeface="Arial" panose="020B0604020202020204" pitchFamily="34" charset="0"/>
              </a:rPr>
              <a:t>統計データの概要と作成方法について紹介します。</a:t>
            </a:r>
            <a:endParaRPr lang="en-US" altLang="ja-JP" dirty="0">
              <a:latin typeface="Arial" panose="020B0604020202020204" pitchFamily="34" charset="0"/>
            </a:endParaRPr>
          </a:p>
          <a:p>
            <a:pPr eaLnBrk="1" hangingPunct="1"/>
            <a:r>
              <a:rPr lang="ja-JP" altLang="en-US" dirty="0">
                <a:latin typeface="Arial" panose="020B0604020202020204" pitchFamily="34" charset="0"/>
              </a:rPr>
              <a:t>・調査統計</a:t>
            </a:r>
            <a:r>
              <a:rPr lang="ja-JP" altLang="en-US" b="0" i="0" dirty="0">
                <a:latin typeface="Arial" panose="020B0604020202020204" pitchFamily="34" charset="0"/>
              </a:rPr>
              <a:t>は、</a:t>
            </a:r>
            <a:r>
              <a:rPr lang="ja-JP" altLang="en-US" dirty="0">
                <a:latin typeface="Arial" panose="020B0604020202020204" pitchFamily="34" charset="0"/>
              </a:rPr>
              <a:t>調査結果に基づき作成され、</a:t>
            </a:r>
            <a:r>
              <a:rPr lang="en-US" altLang="ja-JP" dirty="0">
                <a:latin typeface="Arial" panose="020B0604020202020204" pitchFamily="34" charset="0"/>
              </a:rPr>
              <a:t>e-stat</a:t>
            </a:r>
            <a:r>
              <a:rPr lang="ja-JP" altLang="en-US" dirty="0">
                <a:latin typeface="Arial" panose="020B0604020202020204" pitchFamily="34" charset="0"/>
              </a:rPr>
              <a:t>等のホームページ、統計書等で収集します。</a:t>
            </a:r>
          </a:p>
          <a:p>
            <a:pPr eaLnBrk="1" hangingPunct="1"/>
            <a:r>
              <a:rPr lang="ja-JP" altLang="en-US" dirty="0">
                <a:latin typeface="Arial" panose="020B0604020202020204" pitchFamily="34" charset="0"/>
              </a:rPr>
              <a:t>・業務統計は、業務資料に基づき作成され、直接照会、各種団体等ホームページで収集します。</a:t>
            </a:r>
          </a:p>
          <a:p>
            <a:pPr eaLnBrk="1" hangingPunct="1"/>
            <a:r>
              <a:rPr lang="ja-JP" altLang="en-US" dirty="0">
                <a:latin typeface="Arial" panose="020B0604020202020204" pitchFamily="34" charset="0"/>
              </a:rPr>
              <a:t>・加工統計は、一次統計を加工し作成され、加工方法や推計資料確認によるデータの精度把握が必要です。</a:t>
            </a:r>
          </a:p>
          <a:p>
            <a:pPr eaLnBrk="1" hangingPunct="1"/>
            <a:r>
              <a:rPr lang="ja-JP" altLang="en-US" dirty="0">
                <a:latin typeface="Arial" panose="020B0604020202020204" pitchFamily="34" charset="0"/>
              </a:rPr>
              <a:t>・その他、必要なデータは、アンケート調査でデータ収集し、集計・加工により利用します。</a:t>
            </a:r>
          </a:p>
        </p:txBody>
      </p:sp>
    </p:spTree>
    <p:extLst>
      <p:ext uri="{BB962C8B-B14F-4D97-AF65-F5344CB8AC3E}">
        <p14:creationId xmlns:p14="http://schemas.microsoft.com/office/powerpoint/2010/main" val="15945626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ADB27FA0-8A5F-4FA4-B2A9-D55B38A93D4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DF3C70FF-7383-4D1E-8F7E-5A704A61C493}" type="slidenum">
              <a:rPr lang="ja-JP" altLang="en-US" sz="1000" smtClean="0">
                <a:latin typeface="Times New Roman" panose="02020603050405020304" pitchFamily="18" charset="0"/>
              </a:rPr>
              <a:pPr/>
              <a:t>16</a:t>
            </a:fld>
            <a:endParaRPr lang="en-US" altLang="ja-JP" sz="1000">
              <a:latin typeface="Times New Roman" panose="02020603050405020304" pitchFamily="18" charset="0"/>
            </a:endParaRPr>
          </a:p>
        </p:txBody>
      </p:sp>
      <p:sp>
        <p:nvSpPr>
          <p:cNvPr id="43011" name="Rectangle 2">
            <a:extLst>
              <a:ext uri="{FF2B5EF4-FFF2-40B4-BE49-F238E27FC236}">
                <a16:creationId xmlns:a16="http://schemas.microsoft.com/office/drawing/2014/main" id="{A6AB5827-73E8-4C61-B806-9D8BFAFBC187}"/>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B8FBA43E-98B8-42EA-9725-F4F7BE6E6E6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a:t>各府省庁で作成される公的統計のデータベース</a:t>
            </a:r>
            <a:r>
              <a:rPr lang="en-US" altLang="ja-JP" dirty="0"/>
              <a:t>e-Stat</a:t>
            </a:r>
            <a:r>
              <a:rPr lang="ja-JP" altLang="en-US" b="0" i="0" dirty="0"/>
              <a:t>で閲覧、ダウンロードすることができます。</a:t>
            </a:r>
            <a:r>
              <a:rPr lang="ja-JP" altLang="en-US" b="0" i="1" dirty="0"/>
              <a:t>概要を</a:t>
            </a:r>
            <a:r>
              <a:rPr lang="ja-JP" altLang="en-US" dirty="0"/>
              <a:t>紹介します。</a:t>
            </a:r>
            <a:endParaRPr lang="en-US" altLang="ja-JP" dirty="0"/>
          </a:p>
          <a:p>
            <a:pPr eaLnBrk="1" hangingPunct="1"/>
            <a:r>
              <a:rPr lang="ja-JP" altLang="en-US" dirty="0"/>
              <a:t>統計データは、分野別、組織別、地域別にデータが整理されています。</a:t>
            </a:r>
          </a:p>
          <a:p>
            <a:pPr eaLnBrk="1" hangingPunct="1"/>
            <a:r>
              <a:rPr lang="ja-JP" altLang="en-US" dirty="0"/>
              <a:t>地図データは、統計ＧＩＳと呼ばれ、境界データなど情報がデータ作成に必要です。</a:t>
            </a:r>
          </a:p>
          <a:p>
            <a:pPr eaLnBrk="1" hangingPunct="1"/>
            <a:r>
              <a:rPr lang="ja-JP" altLang="en-US" dirty="0"/>
              <a:t>統計分類・調査項目は、統計に用いる分類・用語、分類コード、項目名、説明を確認できます。</a:t>
            </a:r>
          </a:p>
          <a:p>
            <a:pPr eaLnBrk="1" hangingPunct="1"/>
            <a:r>
              <a:rPr lang="ja-JP" altLang="en-US" dirty="0"/>
              <a:t>調査項目、定義単位項目は、定義内容、調査票イメージを確認できます。</a:t>
            </a:r>
          </a:p>
          <a:p>
            <a:pPr eaLnBrk="1" hangingPunct="1"/>
            <a:r>
              <a:rPr lang="ja-JP" altLang="en-US" dirty="0"/>
              <a:t>データ検索条件は、統計分野（大分類）、組織、統計の種類、政府統計名、提供周期、</a:t>
            </a:r>
            <a:r>
              <a:rPr lang="en-US" altLang="ja-JP" dirty="0"/>
              <a:t>50</a:t>
            </a:r>
            <a:r>
              <a:rPr lang="ja-JP" altLang="en-US" dirty="0"/>
              <a:t>音、集計、地域区分です。</a:t>
            </a:r>
          </a:p>
          <a:p>
            <a:pPr eaLnBrk="1" hangingPunct="1"/>
            <a:endParaRPr lang="ja-JP" altLang="en-US" dirty="0"/>
          </a:p>
        </p:txBody>
      </p:sp>
    </p:spTree>
    <p:extLst>
      <p:ext uri="{BB962C8B-B14F-4D97-AF65-F5344CB8AC3E}">
        <p14:creationId xmlns:p14="http://schemas.microsoft.com/office/powerpoint/2010/main" val="35277077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ADB27FA0-8A5F-4FA4-B2A9-D55B38A93D4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DF3C70FF-7383-4D1E-8F7E-5A704A61C493}" type="slidenum">
              <a:rPr lang="ja-JP" altLang="en-US" sz="1000" smtClean="0">
                <a:latin typeface="Times New Roman" panose="02020603050405020304" pitchFamily="18" charset="0"/>
              </a:rPr>
              <a:pPr/>
              <a:t>17</a:t>
            </a:fld>
            <a:endParaRPr lang="en-US" altLang="ja-JP" sz="1000">
              <a:latin typeface="Times New Roman" panose="02020603050405020304" pitchFamily="18" charset="0"/>
            </a:endParaRPr>
          </a:p>
        </p:txBody>
      </p:sp>
      <p:sp>
        <p:nvSpPr>
          <p:cNvPr id="43011" name="Rectangle 2">
            <a:extLst>
              <a:ext uri="{FF2B5EF4-FFF2-40B4-BE49-F238E27FC236}">
                <a16:creationId xmlns:a16="http://schemas.microsoft.com/office/drawing/2014/main" id="{A6AB5827-73E8-4C61-B806-9D8BFAFBC187}"/>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B8FBA43E-98B8-42EA-9725-F4F7BE6E6E6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これは、</a:t>
            </a:r>
            <a:r>
              <a:rPr lang="ja-JP" altLang="en-US" sz="1200" dirty="0">
                <a:latin typeface="ＭＳ Ｐゴシック" panose="020B0600070205080204" pitchFamily="50" charset="-128"/>
              </a:rPr>
              <a:t>政府統計の総合窓口（</a:t>
            </a:r>
            <a:r>
              <a:rPr lang="en-US" altLang="ja-JP" sz="1200" dirty="0">
                <a:latin typeface="ＭＳ Ｐゴシック" panose="020B0600070205080204" pitchFamily="50" charset="-128"/>
              </a:rPr>
              <a:t>e-Stat</a:t>
            </a:r>
            <a:r>
              <a:rPr lang="ja-JP" altLang="en-US" sz="1200" dirty="0">
                <a:latin typeface="ＭＳ Ｐゴシック" panose="020B0600070205080204" pitchFamily="50" charset="-128"/>
              </a:rPr>
              <a:t>）の初期画面です。分野、組織やキーワードで利用したい統計を選択します。</a:t>
            </a:r>
            <a:endParaRPr lang="en-US" altLang="ja-JP" sz="1200" dirty="0">
              <a:latin typeface="ＭＳ Ｐゴシック" panose="020B0600070205080204" pitchFamily="50" charset="-128"/>
            </a:endParaRPr>
          </a:p>
          <a:p>
            <a:pPr eaLnBrk="1" hangingPunct="1"/>
            <a:r>
              <a:rPr lang="ja-JP" altLang="en-US" sz="1200" dirty="0">
                <a:latin typeface="ＭＳ Ｐゴシック" panose="020B0600070205080204" pitchFamily="50" charset="-128"/>
              </a:rPr>
              <a:t>たとえば、「令和</a:t>
            </a:r>
            <a:r>
              <a:rPr lang="en-US" altLang="ja-JP" sz="1200" dirty="0">
                <a:latin typeface="ＭＳ Ｐゴシック" panose="020B0600070205080204" pitchFamily="50" charset="-128"/>
              </a:rPr>
              <a:t>2</a:t>
            </a:r>
            <a:r>
              <a:rPr lang="ja-JP" altLang="en-US" sz="1200" dirty="0">
                <a:latin typeface="ＭＳ Ｐゴシック" panose="020B0600070205080204" pitchFamily="50" charset="-128"/>
              </a:rPr>
              <a:t>年国勢調査」統計表は、組織→総務省→国勢調査→令和</a:t>
            </a:r>
            <a:r>
              <a:rPr lang="en-US" altLang="ja-JP" sz="1200" dirty="0">
                <a:latin typeface="ＭＳ Ｐゴシック" panose="020B0600070205080204" pitchFamily="50" charset="-128"/>
              </a:rPr>
              <a:t>2</a:t>
            </a:r>
            <a:r>
              <a:rPr lang="ja-JP" altLang="en-US" sz="1200" dirty="0">
                <a:latin typeface="ＭＳ Ｐゴシック" panose="020B0600070205080204" pitchFamily="50" charset="-128"/>
              </a:rPr>
              <a:t>年国勢調査で知りたい統計表をダウンロードできます。</a:t>
            </a:r>
            <a:endParaRPr lang="ja-JP" altLang="en-US" dirty="0"/>
          </a:p>
        </p:txBody>
      </p:sp>
    </p:spTree>
    <p:extLst>
      <p:ext uri="{BB962C8B-B14F-4D97-AF65-F5344CB8AC3E}">
        <p14:creationId xmlns:p14="http://schemas.microsoft.com/office/powerpoint/2010/main" val="10300808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ADB27FA0-8A5F-4FA4-B2A9-D55B38A93D4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DF3C70FF-7383-4D1E-8F7E-5A704A61C493}" type="slidenum">
              <a:rPr lang="ja-JP" altLang="en-US" sz="1000" smtClean="0">
                <a:latin typeface="Times New Roman" panose="02020603050405020304" pitchFamily="18" charset="0"/>
              </a:rPr>
              <a:pPr/>
              <a:t>18</a:t>
            </a:fld>
            <a:endParaRPr lang="en-US" altLang="ja-JP" sz="1000">
              <a:latin typeface="Times New Roman" panose="02020603050405020304" pitchFamily="18" charset="0"/>
            </a:endParaRPr>
          </a:p>
        </p:txBody>
      </p:sp>
      <p:sp>
        <p:nvSpPr>
          <p:cNvPr id="43011" name="Rectangle 2">
            <a:extLst>
              <a:ext uri="{FF2B5EF4-FFF2-40B4-BE49-F238E27FC236}">
                <a16:creationId xmlns:a16="http://schemas.microsoft.com/office/drawing/2014/main" id="{A6AB5827-73E8-4C61-B806-9D8BFAFBC187}"/>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B8FBA43E-98B8-42EA-9725-F4F7BE6E6E6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a:t>各府省庁で作成される公的統計のデータベース</a:t>
            </a:r>
            <a:r>
              <a:rPr lang="en-US" altLang="ja-JP" dirty="0"/>
              <a:t>e-Stat</a:t>
            </a:r>
            <a:r>
              <a:rPr lang="ja-JP" altLang="en-US" b="0" i="0" dirty="0"/>
              <a:t>で閲覧、ダウンロードすることができるので、</a:t>
            </a:r>
            <a:r>
              <a:rPr lang="ja-JP" altLang="en-US" b="0" i="1" dirty="0"/>
              <a:t>概要を</a:t>
            </a:r>
            <a:r>
              <a:rPr lang="ja-JP" altLang="en-US" dirty="0"/>
              <a:t>紹介します。</a:t>
            </a:r>
            <a:endParaRPr lang="en-US" altLang="ja-JP" dirty="0"/>
          </a:p>
          <a:p>
            <a:pPr eaLnBrk="1" hangingPunct="1"/>
            <a:r>
              <a:rPr lang="ja-JP" altLang="en-US" dirty="0"/>
              <a:t>統計データは、国土・気象、人口・　世帯、労働・賃金など</a:t>
            </a:r>
            <a:r>
              <a:rPr lang="en-US" altLang="ja-JP" dirty="0"/>
              <a:t>17</a:t>
            </a:r>
            <a:r>
              <a:rPr lang="ja-JP" altLang="en-US" dirty="0"/>
              <a:t>分野別の例示です。知りたい統計データの分野から検索します。</a:t>
            </a:r>
            <a:endParaRPr lang="en-US" altLang="ja-JP" dirty="0"/>
          </a:p>
          <a:p>
            <a:pPr eaLnBrk="1" hangingPunct="1"/>
            <a:endParaRPr lang="ja-JP" altLang="en-US" dirty="0"/>
          </a:p>
          <a:p>
            <a:pPr eaLnBrk="1" hangingPunct="1"/>
            <a:endParaRPr lang="ja-JP" altLang="en-US" dirty="0"/>
          </a:p>
        </p:txBody>
      </p:sp>
    </p:spTree>
    <p:extLst>
      <p:ext uri="{BB962C8B-B14F-4D97-AF65-F5344CB8AC3E}">
        <p14:creationId xmlns:p14="http://schemas.microsoft.com/office/powerpoint/2010/main" val="23200407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スライド イメージ プレースホルダー 1">
            <a:extLst>
              <a:ext uri="{FF2B5EF4-FFF2-40B4-BE49-F238E27FC236}">
                <a16:creationId xmlns:a16="http://schemas.microsoft.com/office/drawing/2014/main" id="{ED41D77A-1000-4F4B-92A0-BFFF8397BAA8}"/>
              </a:ext>
            </a:extLst>
          </p:cNvPr>
          <p:cNvSpPr>
            <a:spLocks noGrp="1" noRot="1" noChangeAspect="1" noChangeArrowheads="1" noTextEdit="1"/>
          </p:cNvSpPr>
          <p:nvPr>
            <p:ph type="sldImg"/>
          </p:nvPr>
        </p:nvSpPr>
        <p:spPr>
          <a:ln/>
        </p:spPr>
      </p:sp>
      <p:sp>
        <p:nvSpPr>
          <p:cNvPr id="93187" name="ノート プレースホルダー 2">
            <a:extLst>
              <a:ext uri="{FF2B5EF4-FFF2-40B4-BE49-F238E27FC236}">
                <a16:creationId xmlns:a16="http://schemas.microsoft.com/office/drawing/2014/main" id="{4559AE68-4B55-4D12-A79F-6C0A226BED9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latin typeface="Arial" panose="020B0604020202020204" pitchFamily="34" charset="0"/>
              </a:rPr>
              <a:t>e-Stat</a:t>
            </a:r>
            <a:r>
              <a:rPr lang="ja-JP" altLang="en-US" dirty="0">
                <a:latin typeface="Arial" panose="020B0604020202020204" pitchFamily="34" charset="0"/>
              </a:rPr>
              <a:t>データを利用する場合の留意点です。</a:t>
            </a:r>
            <a:endParaRPr lang="en-US" altLang="ja-JP" dirty="0">
              <a:latin typeface="Arial" panose="020B0604020202020204" pitchFamily="34" charset="0"/>
            </a:endParaRPr>
          </a:p>
          <a:p>
            <a:r>
              <a:rPr lang="ja-JP" altLang="en-US" dirty="0">
                <a:latin typeface="Arial" panose="020B0604020202020204" pitchFamily="34" charset="0"/>
              </a:rPr>
              <a:t>年代によりデータ整理形式が異なります。</a:t>
            </a:r>
          </a:p>
          <a:p>
            <a:r>
              <a:rPr lang="ja-JP" altLang="en-US" dirty="0">
                <a:latin typeface="+mn-ea"/>
              </a:rPr>
              <a:t>最近のデータベースは、</a:t>
            </a:r>
            <a:r>
              <a:rPr lang="en-US" altLang="ja-JP" dirty="0">
                <a:latin typeface="+mn-ea"/>
              </a:rPr>
              <a:t>Excel</a:t>
            </a:r>
            <a:r>
              <a:rPr lang="ja-JP" altLang="en-US" dirty="0" err="1">
                <a:latin typeface="+mn-ea"/>
              </a:rPr>
              <a:t>、</a:t>
            </a:r>
            <a:r>
              <a:rPr lang="en-US" altLang="ja-JP" dirty="0">
                <a:latin typeface="+mn-ea"/>
              </a:rPr>
              <a:t>Excel</a:t>
            </a:r>
            <a:r>
              <a:rPr lang="ja-JP" altLang="en-US" dirty="0">
                <a:latin typeface="+mn-ea"/>
              </a:rPr>
              <a:t>閲覧用（報告書統計表形式）、Ｄ</a:t>
            </a:r>
            <a:r>
              <a:rPr lang="en-US" altLang="ja-JP" dirty="0">
                <a:latin typeface="+mn-ea"/>
              </a:rPr>
              <a:t>B</a:t>
            </a:r>
            <a:r>
              <a:rPr lang="ja-JP" altLang="en-US" dirty="0">
                <a:latin typeface="+mn-ea"/>
              </a:rPr>
              <a:t>（データベース：ユーザーが集計表作成）の</a:t>
            </a:r>
            <a:r>
              <a:rPr lang="en-US" altLang="ja-JP" dirty="0">
                <a:latin typeface="+mn-ea"/>
              </a:rPr>
              <a:t>3</a:t>
            </a:r>
            <a:r>
              <a:rPr lang="ja-JP" altLang="en-US" dirty="0">
                <a:latin typeface="+mn-ea"/>
              </a:rPr>
              <a:t>種類</a:t>
            </a:r>
            <a:r>
              <a:rPr lang="ja-JP" altLang="en-US" b="0" i="0" dirty="0">
                <a:latin typeface="+mn-ea"/>
              </a:rPr>
              <a:t>が</a:t>
            </a:r>
            <a:r>
              <a:rPr lang="ja-JP" altLang="en-US" dirty="0">
                <a:latin typeface="+mn-ea"/>
              </a:rPr>
              <a:t>提供されています。</a:t>
            </a:r>
            <a:endParaRPr lang="en-US" altLang="ja-JP" dirty="0">
              <a:latin typeface="+mn-ea"/>
            </a:endParaRPr>
          </a:p>
          <a:p>
            <a:r>
              <a:rPr lang="ja-JP" altLang="en-US" dirty="0">
                <a:latin typeface="Arial" panose="020B0604020202020204" pitchFamily="34" charset="0"/>
              </a:rPr>
              <a:t>データベース作成の年代により</a:t>
            </a:r>
            <a:r>
              <a:rPr lang="en-US" altLang="ja-JP" dirty="0">
                <a:latin typeface="Arial" panose="020B0604020202020204" pitchFamily="34" charset="0"/>
              </a:rPr>
              <a:t>pdf</a:t>
            </a:r>
            <a:r>
              <a:rPr lang="ja-JP" altLang="en-US" dirty="0">
                <a:latin typeface="Arial" panose="020B0604020202020204" pitchFamily="34" charset="0"/>
              </a:rPr>
              <a:t>（紙）、電子データなどがあり、長期時系列データを整理する場合、統計表内のデータ整理の形式が異なるため、注意が必要です。</a:t>
            </a:r>
          </a:p>
        </p:txBody>
      </p:sp>
      <p:sp>
        <p:nvSpPr>
          <p:cNvPr id="93188" name="スライド番号プレースホルダー 3">
            <a:extLst>
              <a:ext uri="{FF2B5EF4-FFF2-40B4-BE49-F238E27FC236}">
                <a16:creationId xmlns:a16="http://schemas.microsoft.com/office/drawing/2014/main" id="{C82CCFC1-2A11-425B-B875-3AB4B83ABE6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400">
                <a:solidFill>
                  <a:schemeClr val="tx1"/>
                </a:solidFill>
                <a:latin typeface="Tahoma" panose="020B0604030504040204" pitchFamily="34" charset="0"/>
                <a:ea typeface="ＭＳ Ｐゴシック" panose="020B0600070205080204" pitchFamily="50" charset="-128"/>
              </a:defRPr>
            </a:lvl1pPr>
            <a:lvl2pPr marL="742950" indent="-285750" defTabSz="912813">
              <a:defRPr sz="2400">
                <a:solidFill>
                  <a:schemeClr val="tx1"/>
                </a:solidFill>
                <a:latin typeface="Tahoma" panose="020B0604030504040204" pitchFamily="34" charset="0"/>
                <a:ea typeface="ＭＳ Ｐゴシック" panose="020B0600070205080204" pitchFamily="50" charset="-128"/>
              </a:defRPr>
            </a:lvl2pPr>
            <a:lvl3pPr marL="1143000" indent="-228600" defTabSz="912813">
              <a:defRPr sz="2400">
                <a:solidFill>
                  <a:schemeClr val="tx1"/>
                </a:solidFill>
                <a:latin typeface="Tahoma" panose="020B0604030504040204" pitchFamily="34" charset="0"/>
                <a:ea typeface="ＭＳ Ｐゴシック" panose="020B0600070205080204" pitchFamily="50" charset="-128"/>
              </a:defRPr>
            </a:lvl3pPr>
            <a:lvl4pPr marL="1600200" indent="-228600" defTabSz="912813">
              <a:defRPr sz="2400">
                <a:solidFill>
                  <a:schemeClr val="tx1"/>
                </a:solidFill>
                <a:latin typeface="Tahoma" panose="020B0604030504040204" pitchFamily="34" charset="0"/>
                <a:ea typeface="ＭＳ Ｐゴシック" panose="020B0600070205080204" pitchFamily="50" charset="-128"/>
              </a:defRPr>
            </a:lvl4pPr>
            <a:lvl5pPr marL="2057400" indent="-228600" defTabSz="912813">
              <a:defRPr sz="2400">
                <a:solidFill>
                  <a:schemeClr val="tx1"/>
                </a:solidFill>
                <a:latin typeface="Tahoma" panose="020B0604030504040204" pitchFamily="34" charset="0"/>
                <a:ea typeface="ＭＳ Ｐゴシック" panose="020B0600070205080204" pitchFamily="50" charset="-128"/>
              </a:defRPr>
            </a:lvl5pPr>
            <a:lvl6pPr marL="2514600" indent="-228600" defTabSz="9128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1800" indent="-228600" defTabSz="9128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9000" indent="-228600" defTabSz="9128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6200" indent="-228600" defTabSz="9128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73EE4D8B-E085-474A-A1F6-6F15E79F25E1}" type="slidenum">
              <a:rPr lang="ja-JP" altLang="en-US" sz="1000" smtClean="0">
                <a:latin typeface="Arial" panose="020B0604020202020204" pitchFamily="34" charset="0"/>
              </a:rPr>
              <a:pPr/>
              <a:t>19</a:t>
            </a:fld>
            <a:r>
              <a:rPr lang="en-US" altLang="ja-JP" sz="1000">
                <a:latin typeface="Arial" panose="020B0604020202020204" pitchFamily="34" charset="0"/>
              </a:rPr>
              <a:t>##</a:t>
            </a:r>
            <a:endParaRPr lang="en-US" altLang="ja-JP" sz="1200">
              <a:latin typeface="Arial" panose="020B0604020202020204" pitchFamily="34" charset="0"/>
            </a:endParaRPr>
          </a:p>
        </p:txBody>
      </p:sp>
    </p:spTree>
    <p:extLst>
      <p:ext uri="{BB962C8B-B14F-4D97-AF65-F5344CB8AC3E}">
        <p14:creationId xmlns:p14="http://schemas.microsoft.com/office/powerpoint/2010/main" val="823571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dirty="0">
                <a:latin typeface="+mn-ea"/>
              </a:rPr>
              <a:t>報告の概要です。</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5</a:t>
            </a:r>
            <a:r>
              <a:rPr lang="ja-JP" altLang="en-US" dirty="0" err="1">
                <a:latin typeface="+mn-ea"/>
              </a:rPr>
              <a:t>つの</a:t>
            </a:r>
            <a:r>
              <a:rPr lang="ja-JP" altLang="en-US" dirty="0">
                <a:latin typeface="+mn-ea"/>
              </a:rPr>
              <a:t>パートで説明します。</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Ⅰ </a:t>
            </a:r>
            <a:r>
              <a:rPr lang="ja-JP" altLang="en-US" dirty="0">
                <a:latin typeface="+mn-ea"/>
              </a:rPr>
              <a:t>統計データの見方・表し方　</a:t>
            </a:r>
            <a:r>
              <a:rPr lang="en-US" altLang="ja-JP" dirty="0">
                <a:latin typeface="+mn-ea"/>
              </a:rPr>
              <a:t>※2</a:t>
            </a:r>
            <a:r>
              <a:rPr lang="ja-JP" altLang="en-US" dirty="0">
                <a:latin typeface="+mn-ea"/>
              </a:rPr>
              <a:t>Ｓ～</a:t>
            </a:r>
            <a:r>
              <a:rPr lang="en-US" altLang="ja-JP" dirty="0">
                <a:latin typeface="+mn-ea"/>
              </a:rPr>
              <a:t>19</a:t>
            </a:r>
            <a:r>
              <a:rPr lang="ja-JP" altLang="en-US" dirty="0">
                <a:latin typeface="+mn-ea"/>
              </a:rPr>
              <a:t>Ｓ</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1 </a:t>
            </a:r>
            <a:r>
              <a:rPr lang="ja-JP" altLang="en-US" dirty="0">
                <a:latin typeface="+mn-ea"/>
              </a:rPr>
              <a:t>統計用語の見方、</a:t>
            </a:r>
            <a:r>
              <a:rPr lang="en-US" altLang="ja-JP" dirty="0">
                <a:latin typeface="+mn-ea"/>
              </a:rPr>
              <a:t>2 </a:t>
            </a:r>
            <a:r>
              <a:rPr lang="ja-JP" altLang="en-US" dirty="0">
                <a:latin typeface="ＭＳ Ｐゴシック" panose="020B0600070205080204" pitchFamily="50" charset="-128"/>
              </a:rPr>
              <a:t>基本的グラフ・データの種類</a:t>
            </a:r>
            <a:endParaRPr lang="en-US" altLang="ja-JP" dirty="0">
              <a:latin typeface="ＭＳ Ｐゴシック" panose="020B0600070205080204" pitchFamily="50" charset="-128"/>
            </a:endParaRPr>
          </a:p>
          <a:p>
            <a:pPr eaLnBrk="1" hangingPunct="1">
              <a:lnSpc>
                <a:spcPct val="90000"/>
              </a:lnSpc>
              <a:buFont typeface="Wingdings" panose="05000000000000000000" pitchFamily="2" charset="2"/>
              <a:buNone/>
              <a:defRPr/>
            </a:pPr>
            <a:r>
              <a:rPr lang="en-US" altLang="ja-JP" dirty="0">
                <a:latin typeface="ＭＳ Ｐゴシック" panose="020B0600070205080204" pitchFamily="50" charset="-128"/>
              </a:rPr>
              <a:t>Ⅱ </a:t>
            </a:r>
            <a:r>
              <a:rPr lang="ja-JP" altLang="en-US" dirty="0">
                <a:latin typeface="ＭＳ Ｐゴシック" panose="020B0600070205080204" pitchFamily="50" charset="-128"/>
              </a:rPr>
              <a:t>統計量・データ分布の見方　</a:t>
            </a:r>
            <a:r>
              <a:rPr lang="en-US" altLang="ja-JP" dirty="0">
                <a:latin typeface="ＭＳ Ｐゴシック" panose="020B0600070205080204" pitchFamily="50" charset="-128"/>
              </a:rPr>
              <a:t>※20</a:t>
            </a:r>
            <a:r>
              <a:rPr lang="ja-JP" altLang="en-US" dirty="0">
                <a:latin typeface="ＭＳ Ｐゴシック" panose="020B0600070205080204" pitchFamily="50" charset="-128"/>
              </a:rPr>
              <a:t>Ｓ～</a:t>
            </a:r>
            <a:r>
              <a:rPr lang="en-US" altLang="ja-JP" dirty="0">
                <a:latin typeface="ＭＳ Ｐゴシック" panose="020B0600070205080204" pitchFamily="50" charset="-128"/>
              </a:rPr>
              <a:t>82S</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3 </a:t>
            </a:r>
            <a:r>
              <a:rPr lang="ja-JP" altLang="en-US" dirty="0">
                <a:latin typeface="ＭＳ Ｐゴシック" panose="020B0600070205080204" pitchFamily="50" charset="-128"/>
              </a:rPr>
              <a:t>度数分布表とヒストグラム、</a:t>
            </a:r>
            <a:r>
              <a:rPr lang="en-US" altLang="ja-JP" dirty="0">
                <a:latin typeface="+mn-ea"/>
              </a:rPr>
              <a:t>4 </a:t>
            </a:r>
            <a:r>
              <a:rPr lang="ja-JP" altLang="en-US" dirty="0">
                <a:latin typeface="ＭＳ Ｐゴシック" panose="020B0600070205080204" pitchFamily="50" charset="-128"/>
              </a:rPr>
              <a:t>代表値の概要、</a:t>
            </a:r>
            <a:r>
              <a:rPr lang="en-US" altLang="ja-JP" dirty="0">
                <a:latin typeface="ＭＳ Ｐゴシック" panose="020B0600070205080204" pitchFamily="50" charset="-128"/>
              </a:rPr>
              <a:t>5 </a:t>
            </a:r>
            <a:r>
              <a:rPr lang="ja-JP" altLang="en-US" dirty="0">
                <a:latin typeface="ＭＳ Ｐゴシック" panose="020B0600070205080204" pitchFamily="50" charset="-128"/>
              </a:rPr>
              <a:t>分布のちらばりの尺度</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Ⅲ </a:t>
            </a:r>
            <a:r>
              <a:rPr lang="ja-JP" altLang="en-US" dirty="0">
                <a:latin typeface="+mn-ea"/>
              </a:rPr>
              <a:t>統計表作成と変化の分析　</a:t>
            </a:r>
            <a:r>
              <a:rPr lang="en-US" altLang="ja-JP" dirty="0">
                <a:latin typeface="+mn-ea"/>
              </a:rPr>
              <a:t>※83S</a:t>
            </a:r>
            <a:r>
              <a:rPr lang="ja-JP" altLang="en-US" dirty="0">
                <a:latin typeface="+mn-ea"/>
              </a:rPr>
              <a:t>～</a:t>
            </a:r>
            <a:r>
              <a:rPr lang="en-US" altLang="ja-JP" dirty="0">
                <a:latin typeface="+mn-ea"/>
              </a:rPr>
              <a:t>111S</a:t>
            </a: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6 </a:t>
            </a:r>
            <a:r>
              <a:rPr lang="ja-JP" altLang="en-US" dirty="0">
                <a:latin typeface="ＭＳ Ｐゴシック" panose="020B0600070205080204" pitchFamily="50" charset="-128"/>
              </a:rPr>
              <a:t>クロス集計表の概要、</a:t>
            </a:r>
            <a:r>
              <a:rPr lang="en-US" altLang="ja-JP" dirty="0">
                <a:latin typeface="ＭＳ Ｐゴシック" panose="020B0600070205080204" pitchFamily="50" charset="-128"/>
              </a:rPr>
              <a:t>7 </a:t>
            </a:r>
            <a:r>
              <a:rPr lang="ja-JP" altLang="en-US" dirty="0">
                <a:latin typeface="ＭＳ Ｐゴシック" panose="020B0600070205080204" pitchFamily="50" charset="-128"/>
              </a:rPr>
              <a:t>時系列データの見方</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Ⅳ </a:t>
            </a:r>
            <a:r>
              <a:rPr lang="ja-JP" altLang="en-US" dirty="0">
                <a:latin typeface="+mn-ea"/>
              </a:rPr>
              <a:t>統計データの収集・整理の方法　</a:t>
            </a:r>
            <a:r>
              <a:rPr lang="en-US" altLang="ja-JP" dirty="0">
                <a:latin typeface="+mn-ea"/>
              </a:rPr>
              <a:t>※112S</a:t>
            </a:r>
            <a:r>
              <a:rPr lang="ja-JP" altLang="en-US" dirty="0">
                <a:latin typeface="+mn-ea"/>
              </a:rPr>
              <a:t>～</a:t>
            </a:r>
            <a:r>
              <a:rPr lang="en-US" altLang="ja-JP" dirty="0">
                <a:latin typeface="+mn-ea"/>
              </a:rPr>
              <a:t>125S</a:t>
            </a: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8 </a:t>
            </a:r>
            <a:r>
              <a:rPr lang="ja-JP" altLang="en-US" dirty="0">
                <a:latin typeface="+mn-ea"/>
              </a:rPr>
              <a:t>統計的な見方・</a:t>
            </a:r>
            <a:r>
              <a:rPr lang="ja-JP" altLang="en-US" dirty="0">
                <a:latin typeface="ＭＳ Ｐゴシック" panose="020B0600070205080204" pitchFamily="50" charset="-128"/>
              </a:rPr>
              <a:t>データの集め方、</a:t>
            </a:r>
            <a:r>
              <a:rPr lang="en-US" altLang="ja-JP" dirty="0">
                <a:latin typeface="ＭＳ Ｐゴシック" panose="020B0600070205080204" pitchFamily="50" charset="-128"/>
              </a:rPr>
              <a:t>9 </a:t>
            </a:r>
            <a:r>
              <a:rPr lang="ja-JP" altLang="en-US" dirty="0">
                <a:latin typeface="+mn-ea"/>
              </a:rPr>
              <a:t>データ分類と集計地域区分・データ整理方法、</a:t>
            </a:r>
            <a:r>
              <a:rPr lang="en-US" altLang="ja-JP" dirty="0">
                <a:latin typeface="+mn-ea"/>
              </a:rPr>
              <a:t>10 </a:t>
            </a:r>
            <a:r>
              <a:rPr lang="ja-JP" altLang="en-US" dirty="0">
                <a:latin typeface="+mn-ea"/>
              </a:rPr>
              <a:t>まとめ　</a:t>
            </a:r>
            <a:endParaRPr lang="ja-JP" altLang="ja-JP" dirty="0">
              <a:latin typeface="+mn-ea"/>
            </a:endParaRPr>
          </a:p>
          <a:p>
            <a:pPr eaLnBrk="1" hangingPunct="1">
              <a:lnSpc>
                <a:spcPct val="90000"/>
              </a:lnSpc>
              <a:buFont typeface="Wingdings" panose="05000000000000000000" pitchFamily="2" charset="2"/>
              <a:buNone/>
              <a:defRPr/>
            </a:pP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2</a:t>
            </a:fld>
            <a:endParaRPr lang="en-US" altLang="ja-JP"/>
          </a:p>
        </p:txBody>
      </p:sp>
    </p:spTree>
    <p:extLst>
      <p:ext uri="{BB962C8B-B14F-4D97-AF65-F5344CB8AC3E}">
        <p14:creationId xmlns:p14="http://schemas.microsoft.com/office/powerpoint/2010/main" val="11473486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スライド イメージ プレースホルダー 1">
            <a:extLst>
              <a:ext uri="{FF2B5EF4-FFF2-40B4-BE49-F238E27FC236}">
                <a16:creationId xmlns:a16="http://schemas.microsoft.com/office/drawing/2014/main" id="{ED41D77A-1000-4F4B-92A0-BFFF8397BAA8}"/>
              </a:ext>
            </a:extLst>
          </p:cNvPr>
          <p:cNvSpPr>
            <a:spLocks noGrp="1" noRot="1" noChangeAspect="1" noChangeArrowheads="1" noTextEdit="1"/>
          </p:cNvSpPr>
          <p:nvPr>
            <p:ph type="sldImg"/>
          </p:nvPr>
        </p:nvSpPr>
        <p:spPr>
          <a:ln/>
        </p:spPr>
      </p:sp>
      <p:sp>
        <p:nvSpPr>
          <p:cNvPr id="93187" name="ノート プレースホルダー 2">
            <a:extLst>
              <a:ext uri="{FF2B5EF4-FFF2-40B4-BE49-F238E27FC236}">
                <a16:creationId xmlns:a16="http://schemas.microsoft.com/office/drawing/2014/main" id="{4559AE68-4B55-4D12-A79F-6C0A226BED9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panose="020B0604020202020204" pitchFamily="34" charset="0"/>
              </a:rPr>
              <a:t>兵庫県（統計）ページの検索方法を紹介します。</a:t>
            </a:r>
            <a:endParaRPr lang="en-US" altLang="ja-JP" dirty="0">
              <a:latin typeface="Arial" panose="020B0604020202020204" pitchFamily="34" charset="0"/>
            </a:endParaRPr>
          </a:p>
          <a:p>
            <a:r>
              <a:rPr lang="ja-JP" altLang="en-US" dirty="0">
                <a:latin typeface="Arial" panose="020B0604020202020204" pitchFamily="34" charset="0"/>
              </a:rPr>
              <a:t>・キーワード検索：、「経済統計」→「県民経済計算」→令和</a:t>
            </a:r>
            <a:r>
              <a:rPr lang="en-US" altLang="ja-JP" dirty="0">
                <a:latin typeface="Arial" panose="020B0604020202020204" pitchFamily="34" charset="0"/>
              </a:rPr>
              <a:t>3</a:t>
            </a:r>
            <a:r>
              <a:rPr lang="ja-JP" altLang="en-US" dirty="0">
                <a:latin typeface="Arial" panose="020B0604020202020204" pitchFamily="34" charset="0"/>
              </a:rPr>
              <a:t>年度（</a:t>
            </a:r>
            <a:r>
              <a:rPr lang="en-US" altLang="ja-JP" dirty="0">
                <a:latin typeface="Arial" panose="020B0604020202020204" pitchFamily="34" charset="0"/>
              </a:rPr>
              <a:t>2021</a:t>
            </a:r>
            <a:r>
              <a:rPr lang="ja-JP" altLang="en-US" dirty="0">
                <a:latin typeface="Arial" panose="020B0604020202020204" pitchFamily="34" charset="0"/>
              </a:rPr>
              <a:t>年度確報）</a:t>
            </a:r>
            <a:endParaRPr lang="en-US" altLang="ja-JP" dirty="0">
              <a:latin typeface="Arial" panose="020B0604020202020204" pitchFamily="34" charset="0"/>
            </a:endParaRPr>
          </a:p>
          <a:p>
            <a:r>
              <a:rPr lang="ja-JP" altLang="en-US" dirty="0">
                <a:latin typeface="Arial" panose="020B0604020202020204" pitchFamily="34" charset="0"/>
              </a:rPr>
              <a:t>・統計調査名：、「人口・土地統計」→「推計人口・面積」→「兵庫県推計人口」→市町別人口（令和</a:t>
            </a:r>
            <a:r>
              <a:rPr lang="en-US" altLang="ja-JP" dirty="0">
                <a:latin typeface="Arial" panose="020B0604020202020204" pitchFamily="34" charset="0"/>
              </a:rPr>
              <a:t>6</a:t>
            </a:r>
            <a:r>
              <a:rPr lang="ja-JP" altLang="en-US" dirty="0">
                <a:latin typeface="Arial" panose="020B0604020202020204" pitchFamily="34" charset="0"/>
              </a:rPr>
              <a:t>年</a:t>
            </a:r>
            <a:r>
              <a:rPr lang="en-US" altLang="ja-JP" dirty="0">
                <a:latin typeface="Arial" panose="020B0604020202020204" pitchFamily="34" charset="0"/>
              </a:rPr>
              <a:t>8</a:t>
            </a:r>
            <a:r>
              <a:rPr lang="ja-JP" altLang="en-US" dirty="0">
                <a:latin typeface="Arial" panose="020B0604020202020204" pitchFamily="34" charset="0"/>
              </a:rPr>
              <a:t>月</a:t>
            </a:r>
            <a:r>
              <a:rPr lang="en-US" altLang="ja-JP" dirty="0">
                <a:latin typeface="Arial" panose="020B0604020202020204" pitchFamily="34" charset="0"/>
              </a:rPr>
              <a:t>1</a:t>
            </a:r>
            <a:r>
              <a:rPr lang="ja-JP" altLang="en-US" dirty="0">
                <a:latin typeface="Arial" panose="020B0604020202020204" pitchFamily="34" charset="0"/>
              </a:rPr>
              <a:t>日）</a:t>
            </a:r>
            <a:endParaRPr lang="en-US" altLang="ja-JP" dirty="0">
              <a:latin typeface="Arial" panose="020B0604020202020204" pitchFamily="34" charset="0"/>
            </a:endParaRPr>
          </a:p>
          <a:p>
            <a:r>
              <a:rPr lang="ja-JP" altLang="en-US" dirty="0">
                <a:latin typeface="Arial" panose="020B0604020202020204" pitchFamily="34" charset="0"/>
              </a:rPr>
              <a:t>・お知らせ・統計情報：「刊行図書等」→「兵庫県統計書」→令和</a:t>
            </a:r>
            <a:r>
              <a:rPr lang="en-US" altLang="ja-JP" dirty="0">
                <a:latin typeface="Arial" panose="020B0604020202020204" pitchFamily="34" charset="0"/>
              </a:rPr>
              <a:t>4</a:t>
            </a:r>
            <a:r>
              <a:rPr lang="ja-JP" altLang="en-US" dirty="0">
                <a:latin typeface="Arial" panose="020B0604020202020204" pitchFamily="34" charset="0"/>
              </a:rPr>
              <a:t>年版（</a:t>
            </a:r>
            <a:r>
              <a:rPr lang="en-US" altLang="ja-JP" dirty="0">
                <a:latin typeface="Arial" panose="020B0604020202020204" pitchFamily="34" charset="0"/>
              </a:rPr>
              <a:t>2022</a:t>
            </a:r>
            <a:r>
              <a:rPr lang="ja-JP" altLang="en-US" dirty="0">
                <a:latin typeface="Arial" panose="020B0604020202020204" pitchFamily="34" charset="0"/>
              </a:rPr>
              <a:t>年版）</a:t>
            </a:r>
            <a:endParaRPr lang="en-US" altLang="ja-JP" dirty="0">
              <a:latin typeface="Arial" panose="020B0604020202020204" pitchFamily="34" charset="0"/>
            </a:endParaRPr>
          </a:p>
          <a:p>
            <a:r>
              <a:rPr lang="ja-JP" altLang="en-US">
                <a:latin typeface="Arial" panose="020B0604020202020204" pitchFamily="34" charset="0"/>
              </a:rPr>
              <a:t>データ利用に当たり、データ更新日に注意し、最新のデータで利用してください。</a:t>
            </a:r>
            <a:endParaRPr lang="ja-JP" altLang="en-US" dirty="0">
              <a:latin typeface="Arial" panose="020B0604020202020204" pitchFamily="34" charset="0"/>
            </a:endParaRPr>
          </a:p>
        </p:txBody>
      </p:sp>
      <p:sp>
        <p:nvSpPr>
          <p:cNvPr id="93188" name="スライド番号プレースホルダー 3">
            <a:extLst>
              <a:ext uri="{FF2B5EF4-FFF2-40B4-BE49-F238E27FC236}">
                <a16:creationId xmlns:a16="http://schemas.microsoft.com/office/drawing/2014/main" id="{C82CCFC1-2A11-425B-B875-3AB4B83ABE6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400">
                <a:solidFill>
                  <a:schemeClr val="tx1"/>
                </a:solidFill>
                <a:latin typeface="Tahoma" panose="020B0604030504040204" pitchFamily="34" charset="0"/>
                <a:ea typeface="ＭＳ Ｐゴシック" panose="020B0600070205080204" pitchFamily="50" charset="-128"/>
              </a:defRPr>
            </a:lvl1pPr>
            <a:lvl2pPr marL="742950" indent="-285750" defTabSz="912813">
              <a:defRPr sz="2400">
                <a:solidFill>
                  <a:schemeClr val="tx1"/>
                </a:solidFill>
                <a:latin typeface="Tahoma" panose="020B0604030504040204" pitchFamily="34" charset="0"/>
                <a:ea typeface="ＭＳ Ｐゴシック" panose="020B0600070205080204" pitchFamily="50" charset="-128"/>
              </a:defRPr>
            </a:lvl2pPr>
            <a:lvl3pPr marL="1143000" indent="-228600" defTabSz="912813">
              <a:defRPr sz="2400">
                <a:solidFill>
                  <a:schemeClr val="tx1"/>
                </a:solidFill>
                <a:latin typeface="Tahoma" panose="020B0604030504040204" pitchFamily="34" charset="0"/>
                <a:ea typeface="ＭＳ Ｐゴシック" panose="020B0600070205080204" pitchFamily="50" charset="-128"/>
              </a:defRPr>
            </a:lvl3pPr>
            <a:lvl4pPr marL="1600200" indent="-228600" defTabSz="912813">
              <a:defRPr sz="2400">
                <a:solidFill>
                  <a:schemeClr val="tx1"/>
                </a:solidFill>
                <a:latin typeface="Tahoma" panose="020B0604030504040204" pitchFamily="34" charset="0"/>
                <a:ea typeface="ＭＳ Ｐゴシック" panose="020B0600070205080204" pitchFamily="50" charset="-128"/>
              </a:defRPr>
            </a:lvl4pPr>
            <a:lvl5pPr marL="2057400" indent="-228600" defTabSz="912813">
              <a:defRPr sz="2400">
                <a:solidFill>
                  <a:schemeClr val="tx1"/>
                </a:solidFill>
                <a:latin typeface="Tahoma" panose="020B0604030504040204" pitchFamily="34" charset="0"/>
                <a:ea typeface="ＭＳ Ｐゴシック" panose="020B0600070205080204" pitchFamily="50" charset="-128"/>
              </a:defRPr>
            </a:lvl5pPr>
            <a:lvl6pPr marL="2514600" indent="-228600" defTabSz="9128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1800" indent="-228600" defTabSz="9128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9000" indent="-228600" defTabSz="9128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6200" indent="-228600" defTabSz="9128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73EE4D8B-E085-474A-A1F6-6F15E79F25E1}" type="slidenum">
              <a:rPr lang="ja-JP" altLang="en-US" sz="1000" smtClean="0">
                <a:latin typeface="Arial" panose="020B0604020202020204" pitchFamily="34" charset="0"/>
              </a:rPr>
              <a:pPr/>
              <a:t>20</a:t>
            </a:fld>
            <a:r>
              <a:rPr lang="en-US" altLang="ja-JP" sz="1000">
                <a:latin typeface="Arial" panose="020B0604020202020204" pitchFamily="34" charset="0"/>
              </a:rPr>
              <a:t>##</a:t>
            </a:r>
            <a:endParaRPr lang="en-US" altLang="ja-JP" sz="1200">
              <a:latin typeface="Arial" panose="020B0604020202020204" pitchFamily="34" charset="0"/>
            </a:endParaRPr>
          </a:p>
        </p:txBody>
      </p:sp>
    </p:spTree>
    <p:extLst>
      <p:ext uri="{BB962C8B-B14F-4D97-AF65-F5344CB8AC3E}">
        <p14:creationId xmlns:p14="http://schemas.microsoft.com/office/powerpoint/2010/main" val="39777330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a:latin typeface="+mn-ea"/>
                <a:ea typeface="+mn-ea"/>
              </a:rPr>
              <a:t>なるほど統計学園は、</a:t>
            </a:r>
            <a:r>
              <a:rPr lang="ja-JP" altLang="en-US" sz="1200" dirty="0">
                <a:latin typeface="+mn-ea"/>
                <a:ea typeface="+mn-ea"/>
              </a:rPr>
              <a:t>総務省統計局統計学習サイトです。</a:t>
            </a:r>
            <a:endParaRPr lang="en-US" altLang="ja-JP" sz="1200" dirty="0">
              <a:latin typeface="+mn-ea"/>
              <a:ea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latin typeface="+mn-ea"/>
              </a:rPr>
              <a:t>初級編では、データの探し方、グラフの作り方等を学ぶことができます。</a:t>
            </a:r>
            <a:endParaRPr lang="en-US" altLang="ja-JP" sz="1200"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latin typeface="+mn-ea"/>
              </a:rPr>
              <a:t>上級編では、統計の種類、特徴を捉え方を学ぶことができます。</a:t>
            </a:r>
            <a:endParaRPr lang="en-US" altLang="ja-JP" sz="1200"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latin typeface="+mn-ea"/>
              </a:rPr>
              <a:t>このほか、統計用語等の確認ができます。</a:t>
            </a:r>
            <a:endParaRPr lang="en-US" altLang="ja-JP" sz="1200" dirty="0">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21</a:t>
            </a:fld>
            <a:endParaRPr lang="en-US" altLang="ja-JP"/>
          </a:p>
        </p:txBody>
      </p:sp>
    </p:spTree>
    <p:extLst>
      <p:ext uri="{BB962C8B-B14F-4D97-AF65-F5344CB8AC3E}">
        <p14:creationId xmlns:p14="http://schemas.microsoft.com/office/powerpoint/2010/main" val="41752991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総務省統計局は、統計リンク集を作成しています。</a:t>
            </a:r>
            <a:endParaRPr kumimoji="1" lang="en-US" altLang="ja-JP" dirty="0"/>
          </a:p>
          <a:p>
            <a:r>
              <a:rPr kumimoji="1" lang="ja-JP" altLang="en-US" dirty="0"/>
              <a:t>リンク集の</a:t>
            </a:r>
            <a:r>
              <a:rPr kumimoji="1" lang="en-US" altLang="ja-JP" dirty="0"/>
              <a:t>URL</a:t>
            </a:r>
            <a:r>
              <a:rPr kumimoji="1" lang="ja-JP" altLang="en-US" dirty="0"/>
              <a:t>で各府省庁ホームページの統計ページに直接アクセスできます。</a:t>
            </a:r>
            <a:endParaRPr kumimoji="1" lang="en-US" altLang="ja-JP" dirty="0"/>
          </a:p>
          <a:p>
            <a:r>
              <a:rPr kumimoji="1" lang="ja-JP" altLang="en-US" dirty="0"/>
              <a:t>リンク集の機関は、総務省では、総務省統計研究研修所、統計委員会（総務省）、独立行政法人統計センター、各府省及び独立行政法人、都道府県統計機関のページなどです。</a:t>
            </a:r>
          </a:p>
          <a:p>
            <a:r>
              <a:rPr kumimoji="1" lang="ja-JP" altLang="en-US" dirty="0"/>
              <a:t>その他の国内統計機関、国際機関等、外国政府の統計機関のほか、総合統計データ月報や原資料作成機関一覧を確認できます。</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4247817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29578709-86EF-425A-9BBD-5467ABF09D2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49D815B3-F1FF-4203-A513-D70BDF9B6275}" type="slidenum">
              <a:rPr lang="ja-JP" altLang="en-US" sz="1000" smtClean="0">
                <a:latin typeface="Times New Roman" panose="02020603050405020304" pitchFamily="18" charset="0"/>
              </a:rPr>
              <a:pPr/>
              <a:t>23</a:t>
            </a:fld>
            <a:endParaRPr lang="en-US" altLang="ja-JP" sz="1000">
              <a:latin typeface="Times New Roman" panose="02020603050405020304" pitchFamily="18" charset="0"/>
            </a:endParaRPr>
          </a:p>
        </p:txBody>
      </p:sp>
      <p:sp>
        <p:nvSpPr>
          <p:cNvPr id="34819" name="Rectangle 2">
            <a:extLst>
              <a:ext uri="{FF2B5EF4-FFF2-40B4-BE49-F238E27FC236}">
                <a16:creationId xmlns:a16="http://schemas.microsoft.com/office/drawing/2014/main" id="{C0CB39FE-376D-489E-8C45-7F678D984022}"/>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57DFD1A4-BEC3-46A2-BC6A-4CDDAF0BD63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sz="1200" dirty="0">
                <a:latin typeface="ＭＳ Ｐゴシック" panose="020B0600070205080204" pitchFamily="50" charset="-128"/>
              </a:rPr>
              <a:t>ホームページデータチェックの方法の例です。</a:t>
            </a:r>
            <a:endParaRPr lang="en-US" altLang="ja-JP" dirty="0"/>
          </a:p>
          <a:p>
            <a:pPr eaLnBrk="1" hangingPunct="1"/>
            <a:r>
              <a:rPr lang="ja-JP" altLang="en-US" dirty="0"/>
              <a:t>・新着情報のチェック</a:t>
            </a:r>
          </a:p>
          <a:p>
            <a:pPr eaLnBrk="1" hangingPunct="1"/>
            <a:r>
              <a:rPr lang="ja-JP" altLang="en-US" dirty="0"/>
              <a:t>・次回公表予定のチェックです。たとえば、基準日、特定の日を含む金曜日、翌月第</a:t>
            </a:r>
            <a:r>
              <a:rPr lang="en-US" altLang="ja-JP" dirty="0"/>
              <a:t>8</a:t>
            </a:r>
            <a:r>
              <a:rPr lang="ja-JP" altLang="en-US" dirty="0"/>
              <a:t>営業日があります。</a:t>
            </a:r>
          </a:p>
          <a:p>
            <a:pPr eaLnBrk="1" hangingPunct="1"/>
            <a:r>
              <a:rPr lang="ja-JP" altLang="en-US" dirty="0"/>
              <a:t>・前回公表日のチェック、たとえば、公表周期が参考になります。</a:t>
            </a: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a:t>・総務省、内閣府等メールマガジンの利用でデータの情報を入手できます。</a:t>
            </a:r>
            <a:endParaRPr lang="en-US" altLang="ja-JP"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a:t>・報告書非掲載データは、電話による照会で確認できることがあります。</a:t>
            </a:r>
            <a:endParaRPr lang="en-US" altLang="ja-JP" dirty="0"/>
          </a:p>
          <a:p>
            <a:pPr eaLnBrk="1" hangingPunct="1"/>
            <a:r>
              <a:rPr lang="ja-JP" altLang="en-US" dirty="0"/>
              <a:t>　なお、統計表タイトルにある試算値、速報値、確報値からデータ精度の確認が必要です。</a:t>
            </a:r>
          </a:p>
        </p:txBody>
      </p:sp>
    </p:spTree>
    <p:extLst>
      <p:ext uri="{BB962C8B-B14F-4D97-AF65-F5344CB8AC3E}">
        <p14:creationId xmlns:p14="http://schemas.microsoft.com/office/powerpoint/2010/main" val="28669331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36D1839C-E050-42D4-BF3F-58AC34054304}"/>
              </a:ext>
            </a:extLst>
          </p:cNvPr>
          <p:cNvSpPr>
            <a:spLocks noGrp="1" noChangeArrowheads="1"/>
          </p:cNvSpPr>
          <p:nvPr>
            <p:ph type="sldNum" sz="quarter" idx="5"/>
          </p:nvPr>
        </p:nvSpPr>
        <p:spPr>
          <a:noFill/>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A508A6C8-D5F6-4FA7-BE1D-1AE1C398120D}" type="slidenum">
              <a:rPr lang="ja-JP" altLang="en-US" sz="1000">
                <a:latin typeface="Times New Roman" panose="02020603050405020304" pitchFamily="18" charset="0"/>
              </a:rPr>
              <a:pPr/>
              <a:t>24</a:t>
            </a:fld>
            <a:endParaRPr lang="en-US" altLang="ja-JP" sz="1000">
              <a:latin typeface="Times New Roman" panose="02020603050405020304" pitchFamily="18" charset="0"/>
            </a:endParaRPr>
          </a:p>
        </p:txBody>
      </p:sp>
      <p:sp>
        <p:nvSpPr>
          <p:cNvPr id="72707" name="Rectangle 2">
            <a:extLst>
              <a:ext uri="{FF2B5EF4-FFF2-40B4-BE49-F238E27FC236}">
                <a16:creationId xmlns:a16="http://schemas.microsoft.com/office/drawing/2014/main" id="{5BAAA64B-B76F-4A35-81F0-D53C2F2B3EFF}"/>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28231DDE-7257-4537-A65C-EFEBC04BEC4B}"/>
              </a:ext>
            </a:extLst>
          </p:cNvPr>
          <p:cNvSpPr>
            <a:spLocks noGrp="1" noChangeArrowheads="1"/>
          </p:cNvSpPr>
          <p:nvPr>
            <p:ph type="body" idx="1"/>
          </p:nvPr>
        </p:nvSpPr>
        <p:spPr>
          <a:noFill/>
        </p:spPr>
        <p:txBody>
          <a:bodyPr/>
          <a:lstStyle/>
          <a:p>
            <a:pPr eaLnBrk="1" hangingPunct="1"/>
            <a:r>
              <a:rPr lang="ja-JP" altLang="en-US" sz="1200" dirty="0">
                <a:latin typeface="ＭＳ Ｐゴシック" panose="020B0600070205080204" pitchFamily="50" charset="-128"/>
              </a:rPr>
              <a:t>収集予定の統計数値で確認項目例を紹介します。</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・誰が作ったか：</a:t>
            </a:r>
            <a:r>
              <a:rPr lang="ja-JP" altLang="en-US" dirty="0">
                <a:latin typeface="ＭＳ Ｐゴシック" panose="020B0600070205080204" pitchFamily="50" charset="-128"/>
              </a:rPr>
              <a:t>総務省（統計局）</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・調査対象は何か：</a:t>
            </a:r>
            <a:r>
              <a:rPr lang="ja-JP" altLang="en-US" dirty="0">
                <a:latin typeface="ＭＳ Ｐゴシック" panose="020B0600070205080204" pitchFamily="50" charset="-128"/>
              </a:rPr>
              <a:t>全世帯</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・いつ作られたか：</a:t>
            </a:r>
            <a:r>
              <a:rPr lang="en-US" altLang="ja-JP" sz="1200" dirty="0">
                <a:latin typeface="ＭＳ Ｐゴシック" panose="020B0600070205080204" pitchFamily="50" charset="-128"/>
              </a:rPr>
              <a:t>2020</a:t>
            </a:r>
            <a:r>
              <a:rPr lang="ja-JP" altLang="en-US" dirty="0">
                <a:latin typeface="ＭＳ Ｐゴシック" panose="020B0600070205080204" pitchFamily="50" charset="-128"/>
              </a:rPr>
              <a:t>年</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・どのように調査したか：</a:t>
            </a:r>
            <a:r>
              <a:rPr lang="ja-JP" altLang="en-US" sz="1050" dirty="0">
                <a:latin typeface="ＭＳ Ｐゴシック" panose="020B0600070205080204" pitchFamily="50" charset="-128"/>
              </a:rPr>
              <a:t>調査員・インターネット調査等</a:t>
            </a:r>
            <a:endParaRPr lang="en-US" altLang="ja-JP" sz="105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・どんな質問をしたか：</a:t>
            </a:r>
            <a:r>
              <a:rPr lang="ja-JP" altLang="en-US" dirty="0">
                <a:latin typeface="ＭＳ Ｐゴシック" panose="020B0600070205080204" pitchFamily="50" charset="-128"/>
              </a:rPr>
              <a:t>世帯及び世帯員の数等</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・統計数値は、いつ、どこで、対象、</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数</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量を確認して利用します。</a:t>
            </a:r>
          </a:p>
          <a:p>
            <a:pPr eaLnBrk="1" hangingPunct="1"/>
            <a:endParaRPr lang="en-US" altLang="ja-JP" dirty="0"/>
          </a:p>
        </p:txBody>
      </p:sp>
    </p:spTree>
    <p:extLst>
      <p:ext uri="{BB962C8B-B14F-4D97-AF65-F5344CB8AC3E}">
        <p14:creationId xmlns:p14="http://schemas.microsoft.com/office/powerpoint/2010/main" val="38102282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812800" indent="-812800" eaLnBrk="1" hangingPunct="1">
              <a:buNone/>
            </a:pPr>
            <a:r>
              <a:rPr lang="ja-JP" altLang="en-US" sz="1400" dirty="0">
                <a:latin typeface="ＭＳ Ｐゴシック" panose="020B0600070205080204" pitchFamily="50" charset="-128"/>
              </a:rPr>
              <a:t>代表値</a:t>
            </a:r>
            <a:r>
              <a:rPr lang="en-US" altLang="ja-JP" sz="1400" dirty="0">
                <a:latin typeface="ＭＳ Ｐゴシック" panose="020B0600070205080204" pitchFamily="50" charset="-128"/>
              </a:rPr>
              <a:t> </a:t>
            </a:r>
            <a:r>
              <a:rPr lang="ja-JP" altLang="en-US" sz="1200" dirty="0">
                <a:latin typeface="ＭＳ Ｐゴシック" panose="020B0600070205080204" pitchFamily="50" charset="-128"/>
              </a:rPr>
              <a:t>（平均値・中央値・最頻値）の説明をします。</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内容は次のとおりです。</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１ 平均値（代表値）の事例</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２ 平均値</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３ 中央値</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４ 最頻値</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7694592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ＭＳ Ｐゴシック" panose="020B0600070205080204" pitchFamily="50" charset="-128"/>
              </a:rPr>
              <a:t>日常生活で平均値に使用例を紹介します。</a:t>
            </a:r>
            <a:endParaRPr kumimoji="1" lang="en-US" altLang="ja-JP" dirty="0"/>
          </a:p>
          <a:p>
            <a:r>
              <a:rPr kumimoji="1" lang="ja-JP" altLang="en-US" dirty="0"/>
              <a:t>平均気温は、過去</a:t>
            </a:r>
            <a:r>
              <a:rPr kumimoji="1" lang="en-US" altLang="ja-JP" dirty="0"/>
              <a:t>30</a:t>
            </a:r>
            <a:r>
              <a:rPr kumimoji="1" lang="ja-JP" altLang="en-US" dirty="0"/>
              <a:t>年の観測値平均値で</a:t>
            </a:r>
            <a:r>
              <a:rPr kumimoji="1" lang="en-US" altLang="ja-JP" dirty="0"/>
              <a:t>10</a:t>
            </a:r>
            <a:r>
              <a:rPr kumimoji="1" lang="ja-JP" altLang="en-US" dirty="0"/>
              <a:t>年毎に更新されます。　現在は</a:t>
            </a:r>
            <a:r>
              <a:rPr kumimoji="1" lang="en-US" altLang="ja-JP" dirty="0"/>
              <a:t>1991</a:t>
            </a:r>
            <a:r>
              <a:rPr kumimoji="1" lang="ja-JP" altLang="en-US" dirty="0"/>
              <a:t>年～</a:t>
            </a:r>
            <a:r>
              <a:rPr kumimoji="1" lang="en-US" altLang="ja-JP" dirty="0"/>
              <a:t>2020</a:t>
            </a:r>
            <a:r>
              <a:rPr kumimoji="1" lang="ja-JP" altLang="en-US" dirty="0"/>
              <a:t>年平均値で</a:t>
            </a:r>
            <a:r>
              <a:rPr kumimoji="1" lang="en-US" altLang="ja-JP" dirty="0"/>
              <a:t>2021</a:t>
            </a:r>
            <a:r>
              <a:rPr kumimoji="1" lang="ja-JP" altLang="en-US" dirty="0"/>
              <a:t>年</a:t>
            </a:r>
            <a:r>
              <a:rPr kumimoji="1" lang="en-US" altLang="ja-JP" dirty="0"/>
              <a:t>5</a:t>
            </a:r>
            <a:r>
              <a:rPr kumimoji="1" lang="ja-JP" altLang="en-US" dirty="0"/>
              <a:t>月</a:t>
            </a:r>
            <a:r>
              <a:rPr kumimoji="1" lang="en-US" altLang="ja-JP" dirty="0"/>
              <a:t>19</a:t>
            </a:r>
            <a:r>
              <a:rPr kumimoji="1" lang="ja-JP" altLang="en-US" dirty="0"/>
              <a:t>日から利用されています。</a:t>
            </a:r>
            <a:endParaRPr kumimoji="1" lang="en-US" altLang="ja-JP" dirty="0"/>
          </a:p>
          <a:p>
            <a:r>
              <a:rPr kumimoji="1" lang="ja-JP" altLang="en-US" dirty="0"/>
              <a:t>平均余命は、年齢ごとの生存率の平均で、５年に</a:t>
            </a:r>
            <a:r>
              <a:rPr kumimoji="1" lang="en-US" altLang="ja-JP" dirty="0"/>
              <a:t>1</a:t>
            </a:r>
            <a:r>
              <a:rPr kumimoji="1" lang="ja-JP" altLang="en-US" dirty="0"/>
              <a:t>回詳細推計、その他簡易推計で公表されます。</a:t>
            </a:r>
          </a:p>
          <a:p>
            <a:r>
              <a:rPr kumimoji="1" lang="ja-JP" altLang="en-US" dirty="0"/>
              <a:t>日経平均株価は、対象銘柄の平均で、定期的に銘柄入れ替え、更新の判断は担当者で行われます。</a:t>
            </a:r>
          </a:p>
          <a:p>
            <a:r>
              <a:rPr kumimoji="1" lang="ja-JP" altLang="en-US" dirty="0"/>
              <a:t>その他公的統計では平均身長（文部科学省「学校保健統計調査」）、平均賃金（厚生労働省「毎月勤労統計調査」）などがあります。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26</a:t>
            </a:fld>
            <a:endParaRPr lang="en-US" altLang="ja-JP"/>
          </a:p>
        </p:txBody>
      </p:sp>
    </p:spTree>
    <p:extLst>
      <p:ext uri="{BB962C8B-B14F-4D97-AF65-F5344CB8AC3E}">
        <p14:creationId xmlns:p14="http://schemas.microsoft.com/office/powerpoint/2010/main" val="33052083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9CECFB7C-53AD-401F-9F15-0C8D47088E4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9EB98BB5-1AD1-49A5-ADB6-6CB3BB45C2D1}" type="slidenum">
              <a:rPr lang="ja-JP" altLang="en-US" sz="1000">
                <a:latin typeface="Times New Roman" panose="02020603050405020304" pitchFamily="18" charset="0"/>
              </a:rPr>
              <a:pPr/>
              <a:t>27</a:t>
            </a:fld>
            <a:endParaRPr lang="en-US" altLang="ja-JP" sz="1000">
              <a:latin typeface="Times New Roman" panose="02020603050405020304" pitchFamily="18" charset="0"/>
            </a:endParaRPr>
          </a:p>
        </p:txBody>
      </p:sp>
      <p:sp>
        <p:nvSpPr>
          <p:cNvPr id="29699" name="Rectangle 2">
            <a:extLst>
              <a:ext uri="{FF2B5EF4-FFF2-40B4-BE49-F238E27FC236}">
                <a16:creationId xmlns:a16="http://schemas.microsoft.com/office/drawing/2014/main" id="{C71C5FF8-6836-4BF1-8954-11F4186F1342}"/>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DB1E1136-A826-47CB-AFEB-B50D71BFDDB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Font typeface="Wingdings" panose="05000000000000000000" pitchFamily="2" charset="2"/>
              <a:buNone/>
            </a:pPr>
            <a:r>
              <a:rPr lang="ja-JP" altLang="en-US" sz="1200" dirty="0">
                <a:latin typeface="ＭＳ Ｐゴシック" panose="020B0600070205080204" pitchFamily="50" charset="-128"/>
              </a:rPr>
              <a:t>気象統計での集計とデータ加工例です。</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・合計値は、日降水量、年間日照時間</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・平均値は、月平均気温、日最高気温の月平均値</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・百分率は、月降水量の平年比</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・極値は、月最高気温、日最低気温</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・順位値は、日最高気温の月別順位値　などがあげられます。</a:t>
            </a:r>
            <a:endParaRPr lang="en-US" altLang="ja-JP" sz="1200" dirty="0">
              <a:latin typeface="ＭＳ Ｐゴシック" panose="020B0600070205080204" pitchFamily="50" charset="-128"/>
            </a:endParaRPr>
          </a:p>
          <a:p>
            <a:pPr marL="0" marR="0" lvl="0" indent="0" algn="l" defTabSz="914400" rtl="0" eaLnBrk="1" fontAlgn="base" latinLnBrk="0" hangingPunct="1">
              <a:lnSpc>
                <a:spcPct val="100000"/>
              </a:lnSpc>
              <a:spcBef>
                <a:spcPct val="30000"/>
              </a:spcBef>
              <a:spcAft>
                <a:spcPct val="0"/>
              </a:spcAft>
              <a:buClrTx/>
              <a:buSzTx/>
              <a:buFont typeface="Wingdings" panose="05000000000000000000" pitchFamily="2" charset="2"/>
              <a:buNone/>
              <a:tabLst/>
              <a:defRPr/>
            </a:pPr>
            <a:r>
              <a:rPr lang="ja-JP" altLang="en-US" sz="1200" dirty="0">
                <a:latin typeface="ＭＳ Ｐゴシック" panose="020B0600070205080204" pitchFamily="50" charset="-128"/>
              </a:rPr>
              <a:t>これらは、県農林水産技術センター（加西市）で作成されています。</a:t>
            </a:r>
            <a:endParaRPr lang="en-US" altLang="ja-JP" sz="1200" dirty="0">
              <a:latin typeface="ＭＳ Ｐゴシック" panose="020B0600070205080204" pitchFamily="50" charset="-128"/>
            </a:endParaRPr>
          </a:p>
        </p:txBody>
      </p:sp>
    </p:spTree>
    <p:extLst>
      <p:ext uri="{BB962C8B-B14F-4D97-AF65-F5344CB8AC3E}">
        <p14:creationId xmlns:p14="http://schemas.microsoft.com/office/powerpoint/2010/main" val="22784234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07DDBED8-8F3B-4109-85FE-25ED8DE90B70}"/>
              </a:ext>
            </a:extLst>
          </p:cNvPr>
          <p:cNvSpPr>
            <a:spLocks noGrp="1" noChangeArrowheads="1"/>
          </p:cNvSpPr>
          <p:nvPr>
            <p:ph type="sldNum" sz="quarter" idx="5"/>
          </p:nvPr>
        </p:nvSpPr>
        <p:spPr>
          <a:noFill/>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C0761973-6EB6-4868-910B-0056C4973956}" type="slidenum">
              <a:rPr lang="ja-JP" altLang="en-US" sz="1000">
                <a:latin typeface="Times New Roman" panose="02020603050405020304" pitchFamily="18" charset="0"/>
              </a:rPr>
              <a:pPr/>
              <a:t>28</a:t>
            </a:fld>
            <a:endParaRPr lang="en-US" altLang="ja-JP" sz="1000">
              <a:latin typeface="Times New Roman" panose="02020603050405020304" pitchFamily="18" charset="0"/>
            </a:endParaRPr>
          </a:p>
        </p:txBody>
      </p:sp>
      <p:sp>
        <p:nvSpPr>
          <p:cNvPr id="50179" name="Rectangle 2">
            <a:extLst>
              <a:ext uri="{FF2B5EF4-FFF2-40B4-BE49-F238E27FC236}">
                <a16:creationId xmlns:a16="http://schemas.microsoft.com/office/drawing/2014/main" id="{BE827B67-008A-47C7-9B76-D57970CD3048}"/>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E4CBFD1F-6961-4075-A89E-4FFDD81E5F85}"/>
              </a:ext>
            </a:extLst>
          </p:cNvPr>
          <p:cNvSpPr>
            <a:spLocks noGrp="1" noChangeArrowheads="1"/>
          </p:cNvSpPr>
          <p:nvPr>
            <p:ph type="body" idx="1"/>
          </p:nvPr>
        </p:nvSpPr>
        <p:spPr>
          <a:noFill/>
        </p:spPr>
        <p:txBody>
          <a:bodyPr/>
          <a:lstStyle/>
          <a:p>
            <a:pPr eaLnBrk="1" hangingPunct="1"/>
            <a:r>
              <a:rPr lang="ja-JP" altLang="en-US" dirty="0"/>
              <a:t>県農林水産技術総合センターから提供された期間（半旬別、</a:t>
            </a:r>
            <a:r>
              <a:rPr lang="en-US" altLang="ja-JP" dirty="0"/>
              <a:t>5</a:t>
            </a:r>
            <a:r>
              <a:rPr lang="ja-JP" altLang="en-US" dirty="0"/>
              <a:t>日間）で気象データを整理した統計表です。</a:t>
            </a:r>
            <a:endParaRPr lang="en-US" altLang="ja-JP" dirty="0"/>
          </a:p>
          <a:p>
            <a:pPr eaLnBrk="1" hangingPunct="1"/>
            <a:r>
              <a:rPr lang="ja-JP" altLang="en-US" dirty="0"/>
              <a:t>最高気温、最低気温、平均気温、日照時間、降水量の</a:t>
            </a:r>
            <a:r>
              <a:rPr lang="en-US" altLang="ja-JP" dirty="0"/>
              <a:t>2</a:t>
            </a:r>
            <a:r>
              <a:rPr lang="ja-JP" altLang="en-US" dirty="0"/>
              <a:t>か月分の観測データを平年値との差を整理しました。</a:t>
            </a:r>
            <a:endParaRPr lang="en-US" altLang="ja-JP" dirty="0"/>
          </a:p>
          <a:p>
            <a:pPr eaLnBrk="1" hangingPunct="1"/>
            <a:r>
              <a:rPr lang="ja-JP" altLang="en-US" dirty="0"/>
              <a:t>この差が３回以上連続する場合は、高い、低いなどの傾向の目安とすることができます。</a:t>
            </a:r>
          </a:p>
        </p:txBody>
      </p:sp>
    </p:spTree>
    <p:extLst>
      <p:ext uri="{BB962C8B-B14F-4D97-AF65-F5344CB8AC3E}">
        <p14:creationId xmlns:p14="http://schemas.microsoft.com/office/powerpoint/2010/main" val="28554304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a:solidFill>
                  <a:schemeClr val="tx1"/>
                </a:solidFill>
                <a:latin typeface="ＭＳ Ｐゴシック" panose="020B0600070205080204" pitchFamily="50" charset="-128"/>
              </a:rPr>
              <a:t>代表値　</a:t>
            </a:r>
            <a:r>
              <a:rPr lang="ja-JP" altLang="en-US" sz="1200" dirty="0">
                <a:solidFill>
                  <a:schemeClr val="tx1"/>
                </a:solidFill>
                <a:latin typeface="ＭＳ Ｐゴシック" panose="020B0600070205080204" pitchFamily="50" charset="-128"/>
              </a:rPr>
              <a:t>一つの数値で代表で基本的特性値を紹介します。</a:t>
            </a:r>
            <a:endParaRPr kumimoji="1" lang="en-US" altLang="ja-JP" dirty="0"/>
          </a:p>
          <a:p>
            <a:r>
              <a:rPr kumimoji="1" lang="ja-JP" altLang="en-US" dirty="0"/>
              <a:t>・算術平均は、データの中心的位置のデータです。　</a:t>
            </a:r>
          </a:p>
          <a:p>
            <a:r>
              <a:rPr kumimoji="1" lang="ja-JP" altLang="en-US" dirty="0"/>
              <a:t>・メディアン（中央値、中位数）は、値を大きさの順に並べたとき、中央にある値です。</a:t>
            </a:r>
          </a:p>
          <a:p>
            <a:r>
              <a:rPr kumimoji="1" lang="ja-JP" altLang="en-US" dirty="0"/>
              <a:t>・モード（最頻値）は、変量のうち最も多くある値です。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29</a:t>
            </a:fld>
            <a:endParaRPr lang="en-US" altLang="ja-JP"/>
          </a:p>
        </p:txBody>
      </p:sp>
    </p:spTree>
    <p:extLst>
      <p:ext uri="{BB962C8B-B14F-4D97-AF65-F5344CB8AC3E}">
        <p14:creationId xmlns:p14="http://schemas.microsoft.com/office/powerpoint/2010/main" val="3785508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812800" indent="-812800" eaLnBrk="1" hangingPunct="1">
              <a:buNone/>
            </a:pPr>
            <a:r>
              <a:rPr lang="ja-JP" altLang="en-US" sz="1200" dirty="0">
                <a:latin typeface="ＭＳ Ｐゴシック" panose="020B0600070205080204" pitchFamily="50" charset="-128"/>
              </a:rPr>
              <a:t>３　度数分布表とヒストグラムを説明します。</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１ 質的データの分析</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２ 量的データの分析</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３ ヒストグラム（柱状グラフ）</a:t>
            </a:r>
            <a:endParaRPr lang="en-US" altLang="ja-JP" sz="1200"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1277211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ＭＳ Ｐゴシック" panose="020B0600070205080204" pitchFamily="50" charset="-128"/>
              </a:rPr>
              <a:t>算術平均は、</a:t>
            </a:r>
            <a:r>
              <a:rPr kumimoji="1" lang="ja-JP" altLang="en-US" dirty="0"/>
              <a:t>平均はデータの特徴を代表する数値です。</a:t>
            </a:r>
          </a:p>
          <a:p>
            <a:r>
              <a:rPr kumimoji="1" lang="ja-JP" altLang="en-US" dirty="0"/>
              <a:t>算術平均は、すべてデータを合計し、個数で割ることにより計算します。</a:t>
            </a:r>
          </a:p>
          <a:p>
            <a:r>
              <a:rPr kumimoji="1" lang="ja-JP" altLang="en-US" dirty="0"/>
              <a:t>テストの平均点の例です。</a:t>
            </a:r>
          </a:p>
          <a:p>
            <a:r>
              <a:rPr kumimoji="1" lang="ja-JP" altLang="en-US" dirty="0"/>
              <a:t>　</a:t>
            </a:r>
            <a:r>
              <a:rPr kumimoji="1" lang="en-US" altLang="ja-JP" dirty="0"/>
              <a:t>A</a:t>
            </a:r>
            <a:r>
              <a:rPr kumimoji="1" lang="ja-JP" altLang="en-US" dirty="0"/>
              <a:t>さん </a:t>
            </a:r>
            <a:r>
              <a:rPr kumimoji="1" lang="en-US" altLang="ja-JP" dirty="0"/>
              <a:t>50</a:t>
            </a:r>
            <a:r>
              <a:rPr kumimoji="1" lang="ja-JP" altLang="en-US" dirty="0"/>
              <a:t>点、</a:t>
            </a:r>
            <a:r>
              <a:rPr kumimoji="1" lang="en-US" altLang="ja-JP" dirty="0"/>
              <a:t>B</a:t>
            </a:r>
            <a:r>
              <a:rPr kumimoji="1" lang="ja-JP" altLang="en-US" dirty="0"/>
              <a:t>さん </a:t>
            </a:r>
            <a:r>
              <a:rPr kumimoji="1" lang="en-US" altLang="ja-JP" dirty="0"/>
              <a:t>60</a:t>
            </a:r>
            <a:r>
              <a:rPr kumimoji="1" lang="ja-JP" altLang="en-US" dirty="0"/>
              <a:t>点、</a:t>
            </a:r>
            <a:r>
              <a:rPr kumimoji="1" lang="en-US" altLang="ja-JP" dirty="0"/>
              <a:t>C</a:t>
            </a:r>
            <a:r>
              <a:rPr kumimoji="1" lang="ja-JP" altLang="en-US" dirty="0"/>
              <a:t>さん </a:t>
            </a:r>
            <a:r>
              <a:rPr kumimoji="1" lang="en-US" altLang="ja-JP" dirty="0"/>
              <a:t>70</a:t>
            </a:r>
            <a:r>
              <a:rPr kumimoji="1" lang="ja-JP" altLang="en-US" dirty="0"/>
              <a:t>点で、 </a:t>
            </a:r>
            <a:r>
              <a:rPr kumimoji="1" lang="en-US" altLang="ja-JP" dirty="0"/>
              <a:t>3</a:t>
            </a:r>
            <a:r>
              <a:rPr kumimoji="1" lang="ja-JP" altLang="en-US" dirty="0"/>
              <a:t>人の平均点は、（</a:t>
            </a:r>
            <a:r>
              <a:rPr kumimoji="1" lang="en-US" altLang="ja-JP" dirty="0"/>
              <a:t>50</a:t>
            </a:r>
            <a:r>
              <a:rPr kumimoji="1" lang="ja-JP" altLang="en-US" dirty="0"/>
              <a:t>＋</a:t>
            </a:r>
            <a:r>
              <a:rPr kumimoji="1" lang="en-US" altLang="ja-JP" dirty="0"/>
              <a:t>60</a:t>
            </a:r>
            <a:r>
              <a:rPr kumimoji="1" lang="ja-JP" altLang="en-US" dirty="0"/>
              <a:t>＋</a:t>
            </a:r>
            <a:r>
              <a:rPr kumimoji="1" lang="en-US" altLang="ja-JP" dirty="0"/>
              <a:t>70</a:t>
            </a:r>
            <a:r>
              <a:rPr kumimoji="1" lang="ja-JP" altLang="en-US" dirty="0"/>
              <a:t>）／</a:t>
            </a:r>
            <a:r>
              <a:rPr kumimoji="1" lang="en-US" altLang="ja-JP" dirty="0"/>
              <a:t>3</a:t>
            </a:r>
            <a:r>
              <a:rPr kumimoji="1" lang="ja-JP" altLang="en-US" dirty="0"/>
              <a:t>＝</a:t>
            </a:r>
            <a:r>
              <a:rPr kumimoji="1" lang="en-US" altLang="ja-JP" dirty="0"/>
              <a:t>60</a:t>
            </a:r>
            <a:r>
              <a:rPr kumimoji="1" lang="ja-JP" altLang="en-US" dirty="0"/>
              <a:t>点です。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30</a:t>
            </a:fld>
            <a:endParaRPr lang="en-US" altLang="ja-JP"/>
          </a:p>
        </p:txBody>
      </p:sp>
    </p:spTree>
    <p:extLst>
      <p:ext uri="{BB962C8B-B14F-4D97-AF65-F5344CB8AC3E}">
        <p14:creationId xmlns:p14="http://schemas.microsoft.com/office/powerpoint/2010/main" val="22150188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ＭＳ Ｐゴシック" panose="020B0600070205080204" pitchFamily="50" charset="-128"/>
              </a:rPr>
              <a:t>加重平均は、</a:t>
            </a:r>
            <a:r>
              <a:rPr kumimoji="1" lang="ja-JP" altLang="en-US" dirty="0"/>
              <a:t>同じデータの個数を重みとして計算します。</a:t>
            </a:r>
          </a:p>
          <a:p>
            <a:r>
              <a:rPr kumimoji="1" lang="en-US" altLang="ja-JP" dirty="0"/>
              <a:t>A</a:t>
            </a:r>
            <a:r>
              <a:rPr kumimoji="1" lang="ja-JP" altLang="en-US" dirty="0"/>
              <a:t>クラス</a:t>
            </a:r>
            <a:r>
              <a:rPr kumimoji="1" lang="en-US" altLang="ja-JP" dirty="0"/>
              <a:t>90</a:t>
            </a:r>
            <a:r>
              <a:rPr kumimoji="1" lang="ja-JP" altLang="en-US" dirty="0"/>
              <a:t>点、</a:t>
            </a:r>
            <a:r>
              <a:rPr kumimoji="1" lang="en-US" altLang="ja-JP" dirty="0"/>
              <a:t>B</a:t>
            </a:r>
            <a:r>
              <a:rPr kumimoji="1" lang="ja-JP" altLang="en-US" dirty="0"/>
              <a:t>クラス</a:t>
            </a:r>
            <a:r>
              <a:rPr kumimoji="1" lang="en-US" altLang="ja-JP" dirty="0"/>
              <a:t>85</a:t>
            </a:r>
            <a:r>
              <a:rPr kumimoji="1" lang="ja-JP" altLang="en-US" dirty="0"/>
              <a:t>点、</a:t>
            </a:r>
            <a:r>
              <a:rPr kumimoji="1" lang="en-US" altLang="ja-JP" dirty="0"/>
              <a:t>C</a:t>
            </a:r>
            <a:r>
              <a:rPr kumimoji="1" lang="ja-JP" altLang="en-US" dirty="0"/>
              <a:t>クラス</a:t>
            </a:r>
            <a:r>
              <a:rPr kumimoji="1" lang="en-US" altLang="ja-JP" dirty="0"/>
              <a:t>50</a:t>
            </a:r>
            <a:r>
              <a:rPr kumimoji="1" lang="ja-JP" altLang="en-US" dirty="0"/>
              <a:t>点</a:t>
            </a:r>
          </a:p>
          <a:p>
            <a:r>
              <a:rPr kumimoji="1" lang="ja-JP" altLang="en-US" dirty="0"/>
              <a:t>生徒数　</a:t>
            </a:r>
            <a:r>
              <a:rPr kumimoji="1" lang="en-US" altLang="ja-JP" dirty="0"/>
              <a:t>A</a:t>
            </a:r>
            <a:r>
              <a:rPr kumimoji="1" lang="ja-JP" altLang="en-US" dirty="0"/>
              <a:t>クラス</a:t>
            </a:r>
            <a:r>
              <a:rPr kumimoji="1" lang="en-US" altLang="ja-JP" dirty="0"/>
              <a:t>50</a:t>
            </a:r>
            <a:r>
              <a:rPr kumimoji="1" lang="ja-JP" altLang="en-US" dirty="0"/>
              <a:t>人、</a:t>
            </a:r>
            <a:r>
              <a:rPr kumimoji="1" lang="en-US" altLang="ja-JP" dirty="0"/>
              <a:t>B</a:t>
            </a:r>
            <a:r>
              <a:rPr kumimoji="1" lang="ja-JP" altLang="en-US" dirty="0"/>
              <a:t>クラス</a:t>
            </a:r>
            <a:r>
              <a:rPr kumimoji="1" lang="en-US" altLang="ja-JP" dirty="0"/>
              <a:t>45</a:t>
            </a:r>
            <a:r>
              <a:rPr kumimoji="1" lang="ja-JP" altLang="en-US" dirty="0"/>
              <a:t>人、</a:t>
            </a:r>
            <a:r>
              <a:rPr kumimoji="1" lang="en-US" altLang="ja-JP" dirty="0"/>
              <a:t>C</a:t>
            </a:r>
            <a:r>
              <a:rPr kumimoji="1" lang="ja-JP" altLang="en-US" dirty="0"/>
              <a:t>クラス</a:t>
            </a:r>
            <a:r>
              <a:rPr kumimoji="1" lang="en-US" altLang="ja-JP" dirty="0"/>
              <a:t>30</a:t>
            </a:r>
            <a:r>
              <a:rPr kumimoji="1" lang="ja-JP" altLang="en-US" dirty="0"/>
              <a:t>人では、平均点はクラス平均と生徒数などで計算します。</a:t>
            </a:r>
          </a:p>
          <a:p>
            <a:r>
              <a:rPr kumimoji="1" lang="ja-JP" altLang="en-US" dirty="0"/>
              <a:t>（</a:t>
            </a:r>
            <a:r>
              <a:rPr kumimoji="1" lang="en-US" altLang="ja-JP" dirty="0"/>
              <a:t>(90×50</a:t>
            </a:r>
            <a:r>
              <a:rPr kumimoji="1" lang="ja-JP" altLang="en-US" dirty="0"/>
              <a:t>）＋（</a:t>
            </a:r>
            <a:r>
              <a:rPr kumimoji="1" lang="en-US" altLang="ja-JP" dirty="0"/>
              <a:t>85×45</a:t>
            </a:r>
            <a:r>
              <a:rPr kumimoji="1" lang="ja-JP" altLang="en-US" dirty="0"/>
              <a:t>）＋（</a:t>
            </a:r>
            <a:r>
              <a:rPr kumimoji="1" lang="en-US" altLang="ja-JP" dirty="0"/>
              <a:t>50×30</a:t>
            </a:r>
            <a:r>
              <a:rPr kumimoji="1" lang="ja-JP" altLang="en-US" dirty="0"/>
              <a:t>））／</a:t>
            </a:r>
            <a:r>
              <a:rPr kumimoji="1" lang="en-US" altLang="ja-JP" dirty="0"/>
              <a:t>125≒79</a:t>
            </a:r>
            <a:r>
              <a:rPr kumimoji="1" lang="ja-JP" altLang="en-US" dirty="0"/>
              <a:t>点</a:t>
            </a:r>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31</a:t>
            </a:fld>
            <a:endParaRPr lang="en-US" altLang="ja-JP"/>
          </a:p>
        </p:txBody>
      </p:sp>
    </p:spTree>
    <p:extLst>
      <p:ext uri="{BB962C8B-B14F-4D97-AF65-F5344CB8AC3E}">
        <p14:creationId xmlns:p14="http://schemas.microsoft.com/office/powerpoint/2010/main" val="27987950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ＭＳ Ｐゴシック" panose="020B0600070205080204" pitchFamily="50" charset="-128"/>
              </a:rPr>
              <a:t>トリム平均（刈り込み平均）は、</a:t>
            </a:r>
            <a:r>
              <a:rPr kumimoji="1" lang="ja-JP" altLang="en-US" dirty="0"/>
              <a:t>両端のデータを除いて平均をとる</a:t>
            </a:r>
          </a:p>
          <a:p>
            <a:r>
              <a:rPr kumimoji="1" lang="ja-JP" altLang="en-US" dirty="0"/>
              <a:t>極端な値（はずれ値）を計算対象から外すことを目的と、採点スポーツ競技などで利用されています。</a:t>
            </a:r>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32</a:t>
            </a:fld>
            <a:endParaRPr lang="en-US" altLang="ja-JP"/>
          </a:p>
        </p:txBody>
      </p:sp>
    </p:spTree>
    <p:extLst>
      <p:ext uri="{BB962C8B-B14F-4D97-AF65-F5344CB8AC3E}">
        <p14:creationId xmlns:p14="http://schemas.microsoft.com/office/powerpoint/2010/main" val="4923348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ＭＳ Ｐゴシック" panose="020B0600070205080204" pitchFamily="50" charset="-128"/>
              </a:rPr>
              <a:t>中央値は、</a:t>
            </a:r>
            <a:r>
              <a:rPr kumimoji="1" lang="ja-JP" altLang="en-US" dirty="0"/>
              <a:t>データを順番に並べたときの真ん中の値です。</a:t>
            </a:r>
          </a:p>
          <a:p>
            <a:r>
              <a:rPr kumimoji="1" lang="ja-JP" altLang="en-US" dirty="0"/>
              <a:t>極端に大きな値が含まれているデータでも安定した値になります。</a:t>
            </a:r>
            <a:endParaRPr kumimoji="1" lang="en-US" altLang="ja-JP" dirty="0"/>
          </a:p>
          <a:p>
            <a:r>
              <a:rPr kumimoji="1" lang="ja-JP" altLang="en-US" dirty="0"/>
              <a:t>賃金の平均値は、</a:t>
            </a:r>
            <a:r>
              <a:rPr kumimoji="1" lang="en-US" altLang="ja-JP" dirty="0"/>
              <a:t>A</a:t>
            </a:r>
            <a:r>
              <a:rPr kumimoji="1" lang="ja-JP" altLang="en-US" dirty="0"/>
              <a:t>社</a:t>
            </a:r>
            <a:r>
              <a:rPr kumimoji="1" lang="en-US" altLang="ja-JP" dirty="0"/>
              <a:t>1,270</a:t>
            </a:r>
            <a:r>
              <a:rPr kumimoji="1" lang="ja-JP" altLang="en-US" dirty="0"/>
              <a:t>万円、</a:t>
            </a:r>
            <a:r>
              <a:rPr kumimoji="1" lang="en-US" altLang="ja-JP" dirty="0"/>
              <a:t>B</a:t>
            </a:r>
            <a:r>
              <a:rPr kumimoji="1" lang="ja-JP" altLang="en-US" dirty="0"/>
              <a:t>社</a:t>
            </a:r>
            <a:r>
              <a:rPr kumimoji="1" lang="en-US" altLang="ja-JP" dirty="0"/>
              <a:t>500</a:t>
            </a:r>
            <a:r>
              <a:rPr kumimoji="1" lang="ja-JP" altLang="en-US" dirty="0"/>
              <a:t>万円ですが、</a:t>
            </a:r>
            <a:r>
              <a:rPr kumimoji="1" lang="en-US" altLang="ja-JP" dirty="0"/>
              <a:t>A</a:t>
            </a:r>
            <a:r>
              <a:rPr kumimoji="1" lang="ja-JP" altLang="en-US" dirty="0"/>
              <a:t>社には、外れ値（</a:t>
            </a:r>
            <a:r>
              <a:rPr kumimoji="1" lang="en-US" altLang="ja-JP" dirty="0"/>
              <a:t>J1</a:t>
            </a:r>
            <a:r>
              <a:rPr kumimoji="1" lang="ja-JP" altLang="en-US" dirty="0"/>
              <a:t>億円）があります。</a:t>
            </a:r>
          </a:p>
          <a:p>
            <a:r>
              <a:rPr kumimoji="1" lang="ja-JP" altLang="en-US" dirty="0"/>
              <a:t>賃金の中央値は、</a:t>
            </a:r>
            <a:r>
              <a:rPr kumimoji="1" lang="en-US" altLang="ja-JP" dirty="0"/>
              <a:t>A</a:t>
            </a:r>
            <a:r>
              <a:rPr kumimoji="1" lang="ja-JP" altLang="en-US" dirty="0"/>
              <a:t>社</a:t>
            </a:r>
            <a:r>
              <a:rPr kumimoji="1" lang="en-US" altLang="ja-JP" dirty="0"/>
              <a:t>300</a:t>
            </a:r>
            <a:r>
              <a:rPr kumimoji="1" lang="ja-JP" altLang="en-US" dirty="0"/>
              <a:t>万円、</a:t>
            </a:r>
            <a:r>
              <a:rPr kumimoji="1" lang="en-US" altLang="ja-JP" dirty="0"/>
              <a:t>B</a:t>
            </a:r>
            <a:r>
              <a:rPr kumimoji="1" lang="ja-JP" altLang="en-US" dirty="0"/>
              <a:t>社</a:t>
            </a:r>
            <a:r>
              <a:rPr kumimoji="1" lang="en-US" altLang="ja-JP" dirty="0"/>
              <a:t>500</a:t>
            </a:r>
            <a:r>
              <a:rPr kumimoji="1" lang="ja-JP" altLang="en-US" dirty="0"/>
              <a:t>万円です。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33</a:t>
            </a:fld>
            <a:endParaRPr lang="en-US" altLang="ja-JP"/>
          </a:p>
        </p:txBody>
      </p:sp>
    </p:spTree>
    <p:extLst>
      <p:ext uri="{BB962C8B-B14F-4D97-AF65-F5344CB8AC3E}">
        <p14:creationId xmlns:p14="http://schemas.microsoft.com/office/powerpoint/2010/main" val="18881040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latin typeface="+mn-ea"/>
                <a:ea typeface="+mn-ea"/>
              </a:rPr>
              <a:t>中央値の計算例です。</a:t>
            </a:r>
            <a:endParaRPr lang="en-US" altLang="ja-JP" sz="1200" dirty="0">
              <a:latin typeface="+mn-ea"/>
              <a:ea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latin typeface="+mn-ea"/>
              </a:rPr>
              <a:t>偶数個の場合は事例</a:t>
            </a:r>
            <a:r>
              <a:rPr lang="en-US" altLang="ja-JP" sz="1200" dirty="0">
                <a:latin typeface="+mn-ea"/>
              </a:rPr>
              <a:t>1</a:t>
            </a:r>
            <a:r>
              <a:rPr lang="ja-JP" altLang="en-US" sz="1200" dirty="0">
                <a:latin typeface="+mn-ea"/>
              </a:rPr>
              <a:t>（中央値は</a:t>
            </a:r>
            <a:r>
              <a:rPr lang="en-US" altLang="ja-JP" sz="1200" dirty="0">
                <a:latin typeface="+mn-ea"/>
              </a:rPr>
              <a:t>32</a:t>
            </a:r>
            <a:r>
              <a:rPr lang="ja-JP" altLang="en-US" sz="1200" dirty="0">
                <a:latin typeface="+mn-ea"/>
              </a:rPr>
              <a:t>と</a:t>
            </a:r>
            <a:r>
              <a:rPr lang="en-US" altLang="ja-JP" sz="1200" dirty="0">
                <a:latin typeface="+mn-ea"/>
              </a:rPr>
              <a:t>36</a:t>
            </a:r>
            <a:r>
              <a:rPr lang="ja-JP" altLang="en-US" sz="1200" dirty="0">
                <a:latin typeface="+mn-ea"/>
              </a:rPr>
              <a:t>の平均）、奇数個の場合は事例</a:t>
            </a:r>
            <a:r>
              <a:rPr lang="en-US" altLang="ja-JP" sz="1200" dirty="0">
                <a:latin typeface="+mn-ea"/>
              </a:rPr>
              <a:t>2</a:t>
            </a:r>
            <a:r>
              <a:rPr lang="ja-JP" altLang="en-US" sz="1200" dirty="0">
                <a:latin typeface="+mn-ea"/>
              </a:rPr>
              <a:t>（中央値</a:t>
            </a:r>
            <a:r>
              <a:rPr lang="en-US" altLang="ja-JP" sz="1200" dirty="0">
                <a:latin typeface="+mn-ea"/>
              </a:rPr>
              <a:t>32</a:t>
            </a:r>
            <a:r>
              <a:rPr lang="ja-JP" altLang="en-US" sz="1200" dirty="0">
                <a:latin typeface="+mn-ea"/>
              </a:rPr>
              <a:t>）です。</a:t>
            </a:r>
            <a:endParaRPr lang="ja-JP" altLang="ja-JP" sz="1200" dirty="0">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34</a:t>
            </a:fld>
            <a:endParaRPr lang="en-US" altLang="ja-JP"/>
          </a:p>
        </p:txBody>
      </p:sp>
    </p:spTree>
    <p:extLst>
      <p:ext uri="{BB962C8B-B14F-4D97-AF65-F5344CB8AC3E}">
        <p14:creationId xmlns:p14="http://schemas.microsoft.com/office/powerpoint/2010/main" val="6115344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400" dirty="0">
                <a:latin typeface="+mn-ea"/>
              </a:rPr>
              <a:t>最頻値は、最も頻度の大きい区分です。</a:t>
            </a:r>
            <a:endParaRPr lang="en-US" altLang="ja-JP" sz="1400" dirty="0">
              <a:latin typeface="+mn-ea"/>
            </a:endParaRPr>
          </a:p>
          <a:p>
            <a:pPr eaLnBrk="1" hangingPunct="1">
              <a:lnSpc>
                <a:spcPct val="90000"/>
              </a:lnSpc>
              <a:buFont typeface="Wingdings" panose="05000000000000000000" pitchFamily="2" charset="2"/>
              <a:buNone/>
              <a:defRPr/>
            </a:pPr>
            <a:r>
              <a:rPr lang="ja-JP" altLang="en-US" dirty="0">
                <a:latin typeface="+mn-ea"/>
              </a:rPr>
              <a:t>　区分の中央値（上限＋下限）／２</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留意点は、階級区分による、区切り幅は等間隔で、分布表（階級幅、度数）から確認します。</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35</a:t>
            </a:fld>
            <a:endParaRPr lang="en-US" altLang="ja-JP"/>
          </a:p>
        </p:txBody>
      </p:sp>
    </p:spTree>
    <p:extLst>
      <p:ext uri="{BB962C8B-B14F-4D97-AF65-F5344CB8AC3E}">
        <p14:creationId xmlns:p14="http://schemas.microsoft.com/office/powerpoint/2010/main" val="20995712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812800" indent="-812800" eaLnBrk="1" hangingPunct="1">
              <a:buNone/>
            </a:pPr>
            <a:r>
              <a:rPr lang="ja-JP" altLang="en-US" sz="1200" dirty="0">
                <a:latin typeface="ＭＳ Ｐゴシック" panose="020B0600070205080204" pitchFamily="50" charset="-128"/>
              </a:rPr>
              <a:t>分布のちらばりの尺度（範囲）を説明します。</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１ ばらつきの指標</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２ 範囲</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３ 累積度数グラフ、箱ひげ図</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４ 散布図</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５ 相関係数</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7815978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箱ひげ図は、</a:t>
            </a:r>
            <a:r>
              <a:rPr kumimoji="1" lang="ja-JP" altLang="en-US" dirty="0"/>
              <a:t>四分位数を用いてデータの散らばりを表すグラフです。</a:t>
            </a:r>
            <a:endParaRPr kumimoji="1" lang="en-US" altLang="ja-JP" dirty="0"/>
          </a:p>
          <a:p>
            <a:r>
              <a:rPr kumimoji="1" lang="ja-JP" altLang="en-US" dirty="0"/>
              <a:t>四分位数はデータを小さい順に並べ</a:t>
            </a:r>
            <a:r>
              <a:rPr kumimoji="1" lang="en-US" altLang="ja-JP" dirty="0"/>
              <a:t>4</a:t>
            </a:r>
            <a:r>
              <a:rPr kumimoji="1" lang="ja-JP" altLang="en-US" dirty="0"/>
              <a:t>等分したもの</a:t>
            </a:r>
          </a:p>
          <a:p>
            <a:r>
              <a:rPr kumimoji="1" lang="ja-JP" altLang="en-US" dirty="0"/>
              <a:t>箱ひげ図中央の線は中央値（≠平均値）です。</a:t>
            </a:r>
          </a:p>
          <a:p>
            <a:r>
              <a:rPr kumimoji="1" lang="ja-JP" altLang="en-US" dirty="0"/>
              <a:t>・一番下が最小値、箱の下部の辺は第１四分位数、真ん中の線は第</a:t>
            </a:r>
            <a:r>
              <a:rPr kumimoji="1" lang="en-US" altLang="ja-JP" dirty="0"/>
              <a:t>2</a:t>
            </a:r>
            <a:r>
              <a:rPr kumimoji="1" lang="ja-JP" altLang="en-US" dirty="0"/>
              <a:t>四分位数（中央値）、上部の辺が第</a:t>
            </a:r>
            <a:r>
              <a:rPr kumimoji="1" lang="en-US" altLang="ja-JP" dirty="0"/>
              <a:t>3</a:t>
            </a:r>
            <a:r>
              <a:rPr kumimoji="1" lang="ja-JP" altLang="en-US" dirty="0"/>
              <a:t>四分位数</a:t>
            </a:r>
          </a:p>
          <a:p>
            <a:r>
              <a:rPr kumimoji="1" lang="ja-JP" altLang="en-US" dirty="0"/>
              <a:t>　ひげの一番上</a:t>
            </a:r>
            <a:r>
              <a:rPr kumimoji="1" lang="ja-JP" altLang="en-US"/>
              <a:t>が最大値です。</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37</a:t>
            </a:fld>
            <a:endParaRPr lang="en-US" altLang="ja-JP"/>
          </a:p>
        </p:txBody>
      </p:sp>
    </p:spTree>
    <p:extLst>
      <p:ext uri="{BB962C8B-B14F-4D97-AF65-F5344CB8AC3E}">
        <p14:creationId xmlns:p14="http://schemas.microsoft.com/office/powerpoint/2010/main" val="8021567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 イメージ プレースホルダー 1">
            <a:extLst>
              <a:ext uri="{FF2B5EF4-FFF2-40B4-BE49-F238E27FC236}">
                <a16:creationId xmlns:a16="http://schemas.microsoft.com/office/drawing/2014/main" id="{D439DC1E-124D-4A82-A1E9-84458176A77E}"/>
              </a:ext>
            </a:extLst>
          </p:cNvPr>
          <p:cNvSpPr>
            <a:spLocks noGrp="1" noRot="1" noChangeAspect="1" noChangeArrowheads="1" noTextEdit="1"/>
          </p:cNvSpPr>
          <p:nvPr>
            <p:ph type="sldImg"/>
          </p:nvPr>
        </p:nvSpPr>
        <p:spPr>
          <a:ln/>
        </p:spPr>
      </p:sp>
      <p:sp>
        <p:nvSpPr>
          <p:cNvPr id="55299" name="ノート プレースホルダー 2">
            <a:extLst>
              <a:ext uri="{FF2B5EF4-FFF2-40B4-BE49-F238E27FC236}">
                <a16:creationId xmlns:a16="http://schemas.microsoft.com/office/drawing/2014/main" id="{4F12C9C8-DBA2-4ADB-8DCF-C0182399761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1200" dirty="0"/>
              <a:t>相関係数（データのばらつき）の見方を説明します。</a:t>
            </a:r>
            <a:endParaRPr lang="en-US" altLang="ja-JP" dirty="0"/>
          </a:p>
          <a:p>
            <a:r>
              <a:rPr lang="ja-JP" altLang="en-US" dirty="0"/>
              <a:t>・どの程度直線関係に近いか、相関図で確認します。</a:t>
            </a:r>
          </a:p>
          <a:p>
            <a:r>
              <a:rPr lang="ja-JP" altLang="en-US" dirty="0"/>
              <a:t>　相関係数 プラス</a:t>
            </a:r>
            <a:r>
              <a:rPr lang="en-US" altLang="ja-JP" dirty="0"/>
              <a:t>(</a:t>
            </a:r>
            <a:r>
              <a:rPr lang="ja-JP" altLang="en-US" dirty="0"/>
              <a:t>順相関</a:t>
            </a:r>
            <a:r>
              <a:rPr lang="en-US" altLang="ja-JP" dirty="0"/>
              <a:t>)</a:t>
            </a:r>
            <a:r>
              <a:rPr lang="ja-JP" altLang="en-US" dirty="0"/>
              <a:t>　</a:t>
            </a:r>
            <a:r>
              <a:rPr lang="en-US" altLang="ja-JP" dirty="0"/>
              <a:t>X</a:t>
            </a:r>
            <a:r>
              <a:rPr lang="ja-JP" altLang="en-US" dirty="0"/>
              <a:t>が増加すると</a:t>
            </a:r>
            <a:r>
              <a:rPr lang="en-US" altLang="ja-JP" dirty="0"/>
              <a:t>Y</a:t>
            </a:r>
            <a:r>
              <a:rPr lang="ja-JP" altLang="en-US" dirty="0"/>
              <a:t>が増加する関係です。</a:t>
            </a:r>
          </a:p>
          <a:p>
            <a:r>
              <a:rPr lang="ja-JP" altLang="en-US" dirty="0"/>
              <a:t>　相関係数 マイナス</a:t>
            </a:r>
            <a:r>
              <a:rPr lang="en-US" altLang="ja-JP" dirty="0"/>
              <a:t>(</a:t>
            </a:r>
            <a:r>
              <a:rPr lang="ja-JP" altLang="en-US" dirty="0"/>
              <a:t>逆相関</a:t>
            </a:r>
            <a:r>
              <a:rPr lang="en-US" altLang="ja-JP" dirty="0"/>
              <a:t>)</a:t>
            </a:r>
            <a:r>
              <a:rPr lang="ja-JP" altLang="en-US" dirty="0"/>
              <a:t>　</a:t>
            </a:r>
            <a:r>
              <a:rPr lang="en-US" altLang="ja-JP" dirty="0"/>
              <a:t>X</a:t>
            </a:r>
            <a:r>
              <a:rPr lang="ja-JP" altLang="en-US" dirty="0"/>
              <a:t>が増加すると</a:t>
            </a:r>
            <a:r>
              <a:rPr lang="en-US" altLang="ja-JP" dirty="0"/>
              <a:t>Y</a:t>
            </a:r>
            <a:r>
              <a:rPr lang="ja-JP" altLang="en-US" dirty="0"/>
              <a:t>が減少する関係です。</a:t>
            </a:r>
          </a:p>
          <a:p>
            <a:r>
              <a:rPr lang="ja-JP" altLang="en-US" dirty="0"/>
              <a:t>・留意点は、十分なデータ数（＞</a:t>
            </a:r>
            <a:r>
              <a:rPr lang="en-US" altLang="ja-JP" dirty="0"/>
              <a:t>100</a:t>
            </a:r>
            <a:r>
              <a:rPr lang="ja-JP" altLang="en-US" dirty="0"/>
              <a:t>）、はずれ値に弱いことです。</a:t>
            </a:r>
          </a:p>
          <a:p>
            <a:r>
              <a:rPr lang="ja-JP" altLang="en-US" dirty="0"/>
              <a:t>　相関関係≠因果関係で、たとえば、身長とテストの点数です。</a:t>
            </a:r>
          </a:p>
          <a:p>
            <a:endParaRPr lang="ja-JP" altLang="en-US" dirty="0"/>
          </a:p>
        </p:txBody>
      </p:sp>
      <p:sp>
        <p:nvSpPr>
          <p:cNvPr id="55300" name="スライド番号プレースホルダー 3">
            <a:extLst>
              <a:ext uri="{FF2B5EF4-FFF2-40B4-BE49-F238E27FC236}">
                <a16:creationId xmlns:a16="http://schemas.microsoft.com/office/drawing/2014/main" id="{4B95642B-7AAE-4257-8C72-2B6F738917E9}"/>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2950" indent="-285750">
              <a:defRPr sz="2400">
                <a:solidFill>
                  <a:schemeClr val="tx1"/>
                </a:solidFill>
                <a:latin typeface="Tahoma" panose="020B0604030504040204" pitchFamily="34" charset="0"/>
                <a:ea typeface="ＭＳ Ｐゴシック" panose="020B0600070205080204" pitchFamily="50" charset="-128"/>
              </a:defRPr>
            </a:lvl2pPr>
            <a:lvl3pPr marL="1143000" indent="-228600">
              <a:defRPr sz="2400">
                <a:solidFill>
                  <a:schemeClr val="tx1"/>
                </a:solidFill>
                <a:latin typeface="Tahoma" panose="020B0604030504040204" pitchFamily="34" charset="0"/>
                <a:ea typeface="ＭＳ Ｐゴシック" panose="020B0600070205080204" pitchFamily="50" charset="-128"/>
              </a:defRPr>
            </a:lvl3pPr>
            <a:lvl4pPr marL="1600200" indent="-228600">
              <a:defRPr sz="2400">
                <a:solidFill>
                  <a:schemeClr val="tx1"/>
                </a:solidFill>
                <a:latin typeface="Tahoma" panose="020B0604030504040204" pitchFamily="34" charset="0"/>
                <a:ea typeface="ＭＳ Ｐゴシック" panose="020B0600070205080204" pitchFamily="50" charset="-128"/>
              </a:defRPr>
            </a:lvl4pPr>
            <a:lvl5pPr marL="2057400" indent="-228600">
              <a:defRPr sz="24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74D3D306-B9A4-4997-A7CC-EF15116F4305}" type="slidenum">
              <a:rPr lang="ja-JP" altLang="en-US" sz="1000" smtClean="0">
                <a:latin typeface="Times New Roman" panose="02020603050405020304" pitchFamily="18" charset="0"/>
              </a:rPr>
              <a:pPr/>
              <a:t>38</a:t>
            </a:fld>
            <a:endParaRPr lang="en-US" altLang="ja-JP" sz="1000">
              <a:latin typeface="Times New Roman" panose="02020603050405020304" pitchFamily="18"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統計表の作成例です。</a:t>
            </a:r>
            <a:endParaRPr kumimoji="1" lang="en-US" altLang="zh-TW" dirty="0"/>
          </a:p>
          <a:p>
            <a:r>
              <a:rPr kumimoji="1" lang="ja-JP" altLang="en-US" dirty="0"/>
              <a:t>県農林水産技術センターから提供された</a:t>
            </a:r>
            <a:r>
              <a:rPr kumimoji="1" lang="zh-TW" altLang="en-US" dirty="0"/>
              <a:t>気象</a:t>
            </a:r>
            <a:r>
              <a:rPr kumimoji="1" lang="ja-JP" altLang="en-US" dirty="0"/>
              <a:t>データから観測項目間の相関表です。</a:t>
            </a:r>
            <a:endParaRPr kumimoji="1" lang="en-US" altLang="ja-JP" dirty="0"/>
          </a:p>
          <a:p>
            <a:r>
              <a:rPr kumimoji="1" lang="ja-JP" altLang="en-US" dirty="0"/>
              <a:t>たとえば、日照時間と日射量は強い正の相関関係（相関係数</a:t>
            </a:r>
            <a:r>
              <a:rPr kumimoji="1" lang="en-US" altLang="ja-JP" dirty="0"/>
              <a:t>0.952)</a:t>
            </a:r>
            <a:r>
              <a:rPr kumimoji="1" lang="ja-JP" altLang="en-US" dirty="0"/>
              <a:t>で、平均気温と日照時間は、ほとんど相関</a:t>
            </a:r>
            <a:r>
              <a:rPr kumimoji="1" lang="en-US" altLang="ja-JP" dirty="0"/>
              <a:t>(</a:t>
            </a:r>
            <a:r>
              <a:rPr kumimoji="1" lang="ja-JP" altLang="en-US" dirty="0"/>
              <a:t>相関係数▲</a:t>
            </a:r>
            <a:r>
              <a:rPr kumimoji="1" lang="en-US" altLang="ja-JP" dirty="0"/>
              <a:t>0.008</a:t>
            </a:r>
            <a:r>
              <a:rPr kumimoji="1" lang="ja-JP" altLang="en-US" dirty="0"/>
              <a:t>）はありません。</a:t>
            </a:r>
            <a:endParaRPr kumimoji="1" lang="zh-TW"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39</a:t>
            </a:fld>
            <a:endParaRPr lang="en-US" altLang="ja-JP"/>
          </a:p>
        </p:txBody>
      </p:sp>
    </p:spTree>
    <p:extLst>
      <p:ext uri="{BB962C8B-B14F-4D97-AF65-F5344CB8AC3E}">
        <p14:creationId xmlns:p14="http://schemas.microsoft.com/office/powerpoint/2010/main" val="55385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ヒストグラム作成の特徴を説明します。</a:t>
            </a:r>
            <a:endParaRPr kumimoji="1" lang="en-US" altLang="ja-JP" dirty="0"/>
          </a:p>
          <a:p>
            <a:r>
              <a:rPr kumimoji="1" lang="ja-JP" altLang="en-US" dirty="0"/>
              <a:t>特徴は、度数分布の型を見る棒グラフで、棒の面積が級度数に比例します。</a:t>
            </a:r>
          </a:p>
          <a:p>
            <a:r>
              <a:rPr kumimoji="1" lang="ja-JP" altLang="en-US" dirty="0"/>
              <a:t>用途は、所得等階級幅の違うものを比較します。</a:t>
            </a:r>
          </a:p>
          <a:p>
            <a:r>
              <a:rPr kumimoji="1" lang="ja-JP" altLang="en-US" dirty="0"/>
              <a:t>注意点は、度数分布の型を決めます。作成当たり、級間、級間指数、級間指数１単位当たり級度数や境界幅である階級の上限と下限を設定します。</a:t>
            </a:r>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4</a:t>
            </a:fld>
            <a:endParaRPr lang="en-US" altLang="ja-JP"/>
          </a:p>
        </p:txBody>
      </p:sp>
    </p:spTree>
    <p:extLst>
      <p:ext uri="{BB962C8B-B14F-4D97-AF65-F5344CB8AC3E}">
        <p14:creationId xmlns:p14="http://schemas.microsoft.com/office/powerpoint/2010/main" val="33831384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765DC9A8-40CD-4344-95D5-77AAB3A7C09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2950" indent="-285750">
              <a:defRPr sz="2400">
                <a:solidFill>
                  <a:schemeClr val="tx1"/>
                </a:solidFill>
                <a:latin typeface="Tahoma" panose="020B0604030504040204" pitchFamily="34" charset="0"/>
                <a:ea typeface="ＭＳ Ｐゴシック" panose="020B0600070205080204" pitchFamily="50" charset="-128"/>
              </a:defRPr>
            </a:lvl2pPr>
            <a:lvl3pPr marL="1143000" indent="-228600">
              <a:defRPr sz="2400">
                <a:solidFill>
                  <a:schemeClr val="tx1"/>
                </a:solidFill>
                <a:latin typeface="Tahoma" panose="020B0604030504040204" pitchFamily="34" charset="0"/>
                <a:ea typeface="ＭＳ Ｐゴシック" panose="020B0600070205080204" pitchFamily="50" charset="-128"/>
              </a:defRPr>
            </a:lvl3pPr>
            <a:lvl4pPr marL="1600200" indent="-228600">
              <a:defRPr sz="2400">
                <a:solidFill>
                  <a:schemeClr val="tx1"/>
                </a:solidFill>
                <a:latin typeface="Tahoma" panose="020B0604030504040204" pitchFamily="34" charset="0"/>
                <a:ea typeface="ＭＳ Ｐゴシック" panose="020B0600070205080204" pitchFamily="50" charset="-128"/>
              </a:defRPr>
            </a:lvl4pPr>
            <a:lvl5pPr marL="2057400" indent="-228600">
              <a:defRPr sz="24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51330AD9-5E5F-4EFF-9D9E-D8F1164A07EB}" type="slidenum">
              <a:rPr lang="ja-JP" altLang="en-US" sz="1000" smtClean="0">
                <a:latin typeface="Times New Roman" panose="02020603050405020304" pitchFamily="18" charset="0"/>
              </a:rPr>
              <a:pPr/>
              <a:t>40</a:t>
            </a:fld>
            <a:endParaRPr lang="en-US" altLang="ja-JP" sz="1000">
              <a:latin typeface="Times New Roman" panose="02020603050405020304" pitchFamily="18" charset="0"/>
            </a:endParaRPr>
          </a:p>
        </p:txBody>
      </p:sp>
      <p:sp>
        <p:nvSpPr>
          <p:cNvPr id="83971" name="Rectangle 2">
            <a:extLst>
              <a:ext uri="{FF2B5EF4-FFF2-40B4-BE49-F238E27FC236}">
                <a16:creationId xmlns:a16="http://schemas.microsoft.com/office/drawing/2014/main" id="{49D4F2DB-A2AD-4C79-A9B1-4AD5641DA20A}"/>
              </a:ext>
            </a:extLst>
          </p:cNvPr>
          <p:cNvSpPr>
            <a:spLocks noGrp="1" noRot="1" noChangeAspect="1" noChangeArrowheads="1" noTextEdit="1"/>
          </p:cNvSpPr>
          <p:nvPr>
            <p:ph type="sldImg"/>
          </p:nvPr>
        </p:nvSpPr>
        <p:spPr>
          <a:ln/>
        </p:spPr>
      </p:sp>
      <p:sp>
        <p:nvSpPr>
          <p:cNvPr id="83972" name="Rectangle 3">
            <a:extLst>
              <a:ext uri="{FF2B5EF4-FFF2-40B4-BE49-F238E27FC236}">
                <a16:creationId xmlns:a16="http://schemas.microsoft.com/office/drawing/2014/main" id="{658F9EB3-49F7-4FF8-A67A-5CCDAF7F796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相関関係を分布図で確認します。</a:t>
            </a:r>
            <a:br>
              <a:rPr lang="ja-JP" altLang="en-US" dirty="0"/>
            </a:br>
            <a:r>
              <a:rPr lang="ja-JP" altLang="en-US" dirty="0"/>
              <a:t>左のグラフは、日照時間と日射量で正の相関、右のグラフは、平均気温と降水量で相関関係はほとんどありません。</a:t>
            </a:r>
          </a:p>
          <a:p>
            <a:endParaRPr lang="ja-JP" altLang="en-US" dirty="0"/>
          </a:p>
        </p:txBody>
      </p:sp>
    </p:spTree>
    <p:extLst>
      <p:ext uri="{BB962C8B-B14F-4D97-AF65-F5344CB8AC3E}">
        <p14:creationId xmlns:p14="http://schemas.microsoft.com/office/powerpoint/2010/main" val="72409084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a:extLst>
              <a:ext uri="{FF2B5EF4-FFF2-40B4-BE49-F238E27FC236}">
                <a16:creationId xmlns:a16="http://schemas.microsoft.com/office/drawing/2014/main" id="{2C096065-F691-47C8-B22E-E682FC336FC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9A017973-2F41-4C26-9701-88F3BD4EBA2A}" type="slidenum">
              <a:rPr lang="ja-JP" altLang="en-US" sz="1000" smtClean="0">
                <a:latin typeface="Times New Roman" panose="02020603050405020304" pitchFamily="18" charset="0"/>
              </a:rPr>
              <a:pPr/>
              <a:t>41</a:t>
            </a:fld>
            <a:endParaRPr lang="en-US" altLang="ja-JP" sz="1000">
              <a:latin typeface="Times New Roman" panose="02020603050405020304" pitchFamily="18" charset="0"/>
            </a:endParaRPr>
          </a:p>
        </p:txBody>
      </p:sp>
      <p:sp>
        <p:nvSpPr>
          <p:cNvPr id="157699" name="Rectangle 2">
            <a:extLst>
              <a:ext uri="{FF2B5EF4-FFF2-40B4-BE49-F238E27FC236}">
                <a16:creationId xmlns:a16="http://schemas.microsoft.com/office/drawing/2014/main" id="{B8B2218C-D86B-4FDD-B2F7-94A1071C2671}"/>
              </a:ext>
            </a:extLst>
          </p:cNvPr>
          <p:cNvSpPr>
            <a:spLocks noGrp="1" noRot="1" noChangeAspect="1" noChangeArrowheads="1" noTextEdit="1"/>
          </p:cNvSpPr>
          <p:nvPr>
            <p:ph type="sldImg"/>
          </p:nvPr>
        </p:nvSpPr>
        <p:spPr>
          <a:ln/>
        </p:spPr>
      </p:sp>
      <p:sp>
        <p:nvSpPr>
          <p:cNvPr id="157700" name="Rectangle 3">
            <a:extLst>
              <a:ext uri="{FF2B5EF4-FFF2-40B4-BE49-F238E27FC236}">
                <a16:creationId xmlns:a16="http://schemas.microsoft.com/office/drawing/2014/main" id="{6737FCB7-3F6B-4B2F-8C0A-AB0A7A4401A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sz="1200" dirty="0">
                <a:latin typeface="ＭＳ Ｐゴシック" panose="020B0600070205080204" pitchFamily="50" charset="-128"/>
              </a:rPr>
              <a:t>データ分析の視点は、２つ以上の地域や項目の時点、増減比較です。</a:t>
            </a:r>
            <a:endParaRPr lang="en-US" altLang="ja-JP" dirty="0"/>
          </a:p>
          <a:p>
            <a:pPr eaLnBrk="1" hangingPunct="1"/>
            <a:r>
              <a:rPr lang="ja-JP" altLang="en-US" dirty="0"/>
              <a:t>時系列分析の増減比較、構造分析の構成比比較、増減の要因分析の寄与度比較があります。</a:t>
            </a:r>
          </a:p>
          <a:p>
            <a:pPr eaLnBrk="1" hangingPunct="1"/>
            <a:r>
              <a:rPr lang="ja-JP" altLang="en-US" dirty="0"/>
              <a:t>このほか、平均値、ばらつき（相関係数、変動係数）比較 があります。</a:t>
            </a:r>
          </a:p>
          <a:p>
            <a:pPr eaLnBrk="1" hangingPunct="1"/>
            <a:endParaRPr lang="ja-JP" altLang="en-US" dirty="0"/>
          </a:p>
        </p:txBody>
      </p:sp>
    </p:spTree>
    <p:extLst>
      <p:ext uri="{BB962C8B-B14F-4D97-AF65-F5344CB8AC3E}">
        <p14:creationId xmlns:p14="http://schemas.microsoft.com/office/powerpoint/2010/main" val="26589697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200" dirty="0">
                <a:latin typeface="+mn-ea"/>
              </a:rPr>
              <a:t>集団の表し方の事例を紹介します。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分布の形は、単峰型</a:t>
            </a:r>
            <a:r>
              <a:rPr lang="en-US" altLang="ja-JP" sz="1200" dirty="0">
                <a:latin typeface="+mn-ea"/>
              </a:rPr>
              <a:t>(</a:t>
            </a:r>
            <a:r>
              <a:rPr lang="ja-JP" altLang="en-US" sz="1200" dirty="0">
                <a:latin typeface="+mn-ea"/>
              </a:rPr>
              <a:t>左右対称：正規分布）、双峰型などがあります。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統計量は、平均値と標準偏差</a:t>
            </a:r>
            <a:r>
              <a:rPr lang="en-US" altLang="ja-JP" sz="1200" dirty="0">
                <a:latin typeface="+mn-ea"/>
              </a:rPr>
              <a:t>(</a:t>
            </a:r>
            <a:r>
              <a:rPr lang="ja-JP" altLang="en-US" sz="1200" dirty="0">
                <a:latin typeface="+mn-ea"/>
              </a:rPr>
              <a:t>平均値との偏差）があります。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　このほか、四分位偏差の　</a:t>
            </a:r>
            <a:r>
              <a:rPr lang="en-US" altLang="ja-JP" sz="1200" dirty="0">
                <a:latin typeface="+mn-ea"/>
              </a:rPr>
              <a:t>25</a:t>
            </a:r>
            <a:r>
              <a:rPr lang="ja-JP" altLang="en-US" sz="1200" dirty="0">
                <a:latin typeface="+mn-ea"/>
              </a:rPr>
              <a:t>％点、平均値</a:t>
            </a:r>
            <a:r>
              <a:rPr lang="en-US" altLang="ja-JP" sz="1200" dirty="0">
                <a:latin typeface="+mn-ea"/>
              </a:rPr>
              <a:t>(50</a:t>
            </a:r>
            <a:r>
              <a:rPr lang="ja-JP" altLang="en-US" sz="1200" dirty="0">
                <a:latin typeface="+mn-ea"/>
              </a:rPr>
              <a:t>％）、</a:t>
            </a:r>
            <a:r>
              <a:rPr lang="en-US" altLang="ja-JP" sz="1200" dirty="0">
                <a:latin typeface="+mn-ea"/>
              </a:rPr>
              <a:t>75</a:t>
            </a:r>
            <a:r>
              <a:rPr lang="ja-JP" altLang="en-US" sz="1200" dirty="0">
                <a:latin typeface="+mn-ea"/>
              </a:rPr>
              <a:t>％点です。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また、平均値等（最頻値、中央値）との代表値や範囲（最大値と最小値の差）です。</a:t>
            </a:r>
            <a:endParaRPr lang="ja-JP" altLang="ja-JP" sz="1200" dirty="0">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42</a:t>
            </a:fld>
            <a:endParaRPr lang="en-US" altLang="ja-JP"/>
          </a:p>
        </p:txBody>
      </p:sp>
    </p:spTree>
    <p:extLst>
      <p:ext uri="{BB962C8B-B14F-4D97-AF65-F5344CB8AC3E}">
        <p14:creationId xmlns:p14="http://schemas.microsoft.com/office/powerpoint/2010/main" val="56047500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106CC75C-98B3-4080-B6D6-2531288DC09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2950" indent="-285750" defTabSz="923925">
              <a:defRPr sz="2400">
                <a:solidFill>
                  <a:schemeClr val="tx1"/>
                </a:solidFill>
                <a:latin typeface="Tahoma" panose="020B0604030504040204" pitchFamily="34" charset="0"/>
                <a:ea typeface="ＭＳ Ｐゴシック" panose="020B0600070205080204" pitchFamily="50" charset="-128"/>
              </a:defRPr>
            </a:lvl2pPr>
            <a:lvl3pPr marL="1143000" indent="-228600" defTabSz="923925">
              <a:defRPr sz="2400">
                <a:solidFill>
                  <a:schemeClr val="tx1"/>
                </a:solidFill>
                <a:latin typeface="Tahoma" panose="020B0604030504040204" pitchFamily="34" charset="0"/>
                <a:ea typeface="ＭＳ Ｐゴシック" panose="020B0600070205080204" pitchFamily="50" charset="-128"/>
              </a:defRPr>
            </a:lvl3pPr>
            <a:lvl4pPr marL="1600200" indent="-228600" defTabSz="923925">
              <a:defRPr sz="2400">
                <a:solidFill>
                  <a:schemeClr val="tx1"/>
                </a:solidFill>
                <a:latin typeface="Tahoma" panose="020B0604030504040204" pitchFamily="34" charset="0"/>
                <a:ea typeface="ＭＳ Ｐゴシック" panose="020B0600070205080204" pitchFamily="50" charset="-128"/>
              </a:defRPr>
            </a:lvl4pPr>
            <a:lvl5pPr marL="2057400" indent="-228600" defTabSz="923925">
              <a:defRPr sz="2400">
                <a:solidFill>
                  <a:schemeClr val="tx1"/>
                </a:solidFill>
                <a:latin typeface="Tahoma" panose="020B0604030504040204" pitchFamily="34" charset="0"/>
                <a:ea typeface="ＭＳ Ｐゴシック" panose="020B0600070205080204" pitchFamily="50" charset="-128"/>
              </a:defRPr>
            </a:lvl5pPr>
            <a:lvl6pPr marL="2514600" indent="-228600"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1800" indent="-228600"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9000" indent="-228600"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6200" indent="-228600"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71D12BD6-0B1E-48A1-85F8-974154A7119D}" type="slidenum">
              <a:rPr lang="ja-JP" altLang="en-US" sz="1000" smtClean="0">
                <a:latin typeface="Times New Roman" panose="02020603050405020304" pitchFamily="18" charset="0"/>
              </a:rPr>
              <a:pPr/>
              <a:t>43</a:t>
            </a:fld>
            <a:endParaRPr lang="en-US" altLang="ja-JP" sz="1000">
              <a:latin typeface="Times New Roman" panose="02020603050405020304" pitchFamily="18" charset="0"/>
            </a:endParaRPr>
          </a:p>
        </p:txBody>
      </p:sp>
      <p:sp>
        <p:nvSpPr>
          <p:cNvPr id="69635" name="Rectangle 2">
            <a:extLst>
              <a:ext uri="{FF2B5EF4-FFF2-40B4-BE49-F238E27FC236}">
                <a16:creationId xmlns:a16="http://schemas.microsoft.com/office/drawing/2014/main" id="{9C41E2A5-2045-4BF1-90D2-FBDFFBF1427F}"/>
              </a:ext>
            </a:extLst>
          </p:cNvPr>
          <p:cNvSpPr>
            <a:spLocks noGrp="1" noRot="1" noChangeAspect="1" noChangeArrowheads="1" noTextEdit="1"/>
          </p:cNvSpPr>
          <p:nvPr>
            <p:ph type="sldImg"/>
          </p:nvPr>
        </p:nvSpPr>
        <p:spPr>
          <a:xfrm>
            <a:off x="698500" y="739775"/>
            <a:ext cx="5340350" cy="3698875"/>
          </a:xfrm>
          <a:ln/>
        </p:spPr>
      </p:sp>
      <p:sp>
        <p:nvSpPr>
          <p:cNvPr id="69636" name="Rectangle 3">
            <a:extLst>
              <a:ext uri="{FF2B5EF4-FFF2-40B4-BE49-F238E27FC236}">
                <a16:creationId xmlns:a16="http://schemas.microsoft.com/office/drawing/2014/main" id="{B2F6A7A6-A736-4E33-AB4A-4075F503703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zh-TW" altLang="en-US" dirty="0"/>
              <a:t>正規分布（平均</a:t>
            </a:r>
            <a:r>
              <a:rPr lang="en-US" altLang="zh-TW" dirty="0"/>
              <a:t>μ</a:t>
            </a:r>
            <a:r>
              <a:rPr lang="zh-TW" altLang="en-US" dirty="0"/>
              <a:t>、標準偏差</a:t>
            </a:r>
            <a:r>
              <a:rPr lang="en-US" altLang="zh-TW" dirty="0"/>
              <a:t>σ</a:t>
            </a:r>
            <a:r>
              <a:rPr lang="zh-TW" altLang="en-US" dirty="0"/>
              <a:t>）</a:t>
            </a:r>
            <a:r>
              <a:rPr lang="ja-JP" altLang="en-US" dirty="0"/>
              <a:t>は、</a:t>
            </a:r>
            <a:r>
              <a:rPr lang="ja-JP" altLang="en-US" sz="1400" dirty="0">
                <a:latin typeface="ＭＳ Ｐゴシック" panose="020B0600070205080204" pitchFamily="50" charset="-128"/>
              </a:rPr>
              <a:t>中央に山、左右対称の分布です。</a:t>
            </a:r>
            <a:endParaRPr lang="en-US" altLang="ja-JP" sz="1400" dirty="0">
              <a:latin typeface="ＭＳ Ｐゴシック" panose="020B0600070205080204" pitchFamily="50" charset="-128"/>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ja-JP" dirty="0"/>
              <a:t>±1</a:t>
            </a:r>
            <a:r>
              <a:rPr lang="ja-JP" altLang="en-US" dirty="0"/>
              <a:t>標準偏差　</a:t>
            </a:r>
            <a:r>
              <a:rPr lang="en-US" altLang="ja-JP" dirty="0"/>
              <a:t>68.3</a:t>
            </a:r>
            <a:r>
              <a:rPr lang="ja-JP" altLang="en-US" dirty="0"/>
              <a:t>％、</a:t>
            </a:r>
            <a:r>
              <a:rPr lang="en-US" altLang="ja-JP" dirty="0"/>
              <a:t>±2</a:t>
            </a:r>
            <a:r>
              <a:rPr lang="ja-JP" altLang="en-US" dirty="0"/>
              <a:t>標準偏差　</a:t>
            </a:r>
            <a:r>
              <a:rPr lang="en-US" altLang="ja-JP" dirty="0"/>
              <a:t>95.4</a:t>
            </a:r>
            <a:r>
              <a:rPr lang="ja-JP" altLang="en-US" dirty="0"/>
              <a:t>％、</a:t>
            </a:r>
            <a:r>
              <a:rPr lang="en-US" altLang="ja-JP" dirty="0"/>
              <a:t>±3</a:t>
            </a:r>
            <a:r>
              <a:rPr lang="ja-JP" altLang="en-US" dirty="0"/>
              <a:t>標準偏差　</a:t>
            </a:r>
            <a:r>
              <a:rPr lang="en-US" altLang="ja-JP" dirty="0"/>
              <a:t>99.7</a:t>
            </a:r>
            <a:r>
              <a:rPr lang="ja-JP" altLang="en-US" dirty="0"/>
              <a:t>％の分布をあらわします。　</a:t>
            </a:r>
            <a:endParaRPr lang="en-US" altLang="ja-JP" dirty="0"/>
          </a:p>
          <a:p>
            <a:pPr eaLnBrk="1" hangingPunct="1"/>
            <a:r>
              <a:rPr lang="ja-JP" altLang="en-US" sz="1200" dirty="0">
                <a:latin typeface="ＭＳ Ｐゴシック" panose="020B0600070205080204" pitchFamily="50" charset="-128"/>
              </a:rPr>
              <a:t>なお、偏差値は、平均は</a:t>
            </a:r>
            <a:r>
              <a:rPr lang="en-US" altLang="ja-JP" sz="1200" dirty="0">
                <a:latin typeface="ＭＳ Ｐゴシック" panose="020B0600070205080204" pitchFamily="50" charset="-128"/>
              </a:rPr>
              <a:t>50</a:t>
            </a:r>
            <a:r>
              <a:rPr lang="ja-JP" altLang="en-US" sz="1200" dirty="0">
                <a:latin typeface="ＭＳ Ｐゴシック" panose="020B0600070205080204" pitchFamily="50" charset="-128"/>
              </a:rPr>
              <a:t>、</a:t>
            </a:r>
            <a:r>
              <a:rPr lang="en-US" altLang="ja-JP" sz="1200" dirty="0">
                <a:latin typeface="ＭＳ Ｐゴシック" panose="020B0600070205080204" pitchFamily="50" charset="-128"/>
              </a:rPr>
              <a:t>±1</a:t>
            </a:r>
            <a:r>
              <a:rPr lang="ja-JP" altLang="en-US" sz="1200" dirty="0">
                <a:latin typeface="ＭＳ Ｐゴシック" panose="020B0600070205080204" pitchFamily="50" charset="-128"/>
              </a:rPr>
              <a:t>標準偏差で</a:t>
            </a:r>
            <a:r>
              <a:rPr lang="en-US" altLang="ja-JP" sz="1200" dirty="0">
                <a:latin typeface="ＭＳ Ｐゴシック" panose="020B0600070205080204" pitchFamily="50" charset="-128"/>
              </a:rPr>
              <a:t>±10</a:t>
            </a:r>
            <a:r>
              <a:rPr lang="ja-JP" altLang="en-US" sz="1200" dirty="0">
                <a:latin typeface="ＭＳ Ｐゴシック" panose="020B0600070205080204" pitchFamily="50" charset="-128"/>
              </a:rPr>
              <a:t>で表した指標です。</a:t>
            </a:r>
            <a:endParaRPr lang="en-US" altLang="zh-TW" dirty="0"/>
          </a:p>
          <a:p>
            <a:pPr eaLnBrk="1" hangingPunct="1"/>
            <a:endParaRPr lang="ja-JP"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2DBE1470-C0C0-45A4-ABBE-57C081539F7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A802DDAC-B23C-4106-ACBD-6A6F981E80CD}" type="slidenum">
              <a:rPr lang="ja-JP" altLang="en-US" sz="1000" smtClean="0">
                <a:latin typeface="Times New Roman" panose="02020603050405020304" pitchFamily="18" charset="0"/>
              </a:rPr>
              <a:pPr/>
              <a:t>44</a:t>
            </a:fld>
            <a:endParaRPr lang="en-US" altLang="ja-JP" sz="1000">
              <a:latin typeface="Times New Roman" panose="02020603050405020304" pitchFamily="18" charset="0"/>
            </a:endParaRPr>
          </a:p>
        </p:txBody>
      </p:sp>
      <p:sp>
        <p:nvSpPr>
          <p:cNvPr id="75779" name="Rectangle 2">
            <a:extLst>
              <a:ext uri="{FF2B5EF4-FFF2-40B4-BE49-F238E27FC236}">
                <a16:creationId xmlns:a16="http://schemas.microsoft.com/office/drawing/2014/main" id="{B21CD6E4-FD7A-435C-A082-EEC7EF689798}"/>
              </a:ext>
            </a:extLst>
          </p:cNvPr>
          <p:cNvSpPr>
            <a:spLocks noGrp="1" noRot="1" noChangeAspect="1" noChangeArrowheads="1" noTextEdit="1"/>
          </p:cNvSpPr>
          <p:nvPr>
            <p:ph type="sldImg"/>
          </p:nvPr>
        </p:nvSpPr>
        <p:spPr>
          <a:ln/>
        </p:spPr>
      </p:sp>
      <p:sp>
        <p:nvSpPr>
          <p:cNvPr id="75780" name="Rectangle 3">
            <a:extLst>
              <a:ext uri="{FF2B5EF4-FFF2-40B4-BE49-F238E27FC236}">
                <a16:creationId xmlns:a16="http://schemas.microsoft.com/office/drawing/2014/main" id="{15875277-4BF6-4C16-873D-49BD7975E45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sz="1200" dirty="0">
                <a:latin typeface="ＭＳ Ｐゴシック" panose="020B0600070205080204" pitchFamily="50" charset="-128"/>
              </a:rPr>
              <a:t>データ加工の方法の事例を紹介します。</a:t>
            </a:r>
            <a:endParaRPr lang="en-US" altLang="ja-JP" dirty="0"/>
          </a:p>
          <a:p>
            <a:pPr eaLnBrk="1" hangingPunct="1"/>
            <a:r>
              <a:rPr lang="ja-JP" altLang="en-US" dirty="0"/>
              <a:t>・比率は、</a:t>
            </a:r>
            <a:r>
              <a:rPr lang="en-US" altLang="ja-JP" dirty="0"/>
              <a:t>2</a:t>
            </a:r>
            <a:r>
              <a:rPr lang="ja-JP" altLang="en-US" dirty="0"/>
              <a:t>つの統計値の相互割合を求めた値です。</a:t>
            </a:r>
          </a:p>
          <a:p>
            <a:pPr eaLnBrk="1" hangingPunct="1"/>
            <a:r>
              <a:rPr lang="ja-JP" altLang="en-US" dirty="0"/>
              <a:t>・対立比率は、比率の標準化（</a:t>
            </a:r>
            <a:r>
              <a:rPr lang="en-US" altLang="ja-JP" dirty="0"/>
              <a:t>1</a:t>
            </a:r>
            <a:r>
              <a:rPr lang="ja-JP" altLang="en-US" dirty="0"/>
              <a:t>人当たり県民所得：兵庫県「兵庫県民経済計算」）です。</a:t>
            </a:r>
          </a:p>
          <a:p>
            <a:pPr eaLnBrk="1" hangingPunct="1"/>
            <a:r>
              <a:rPr lang="ja-JP" altLang="en-US" dirty="0"/>
              <a:t>・構成比は、全体に対する内訳の割合です。</a:t>
            </a:r>
          </a:p>
          <a:p>
            <a:pPr eaLnBrk="1" hangingPunct="1"/>
            <a:r>
              <a:rPr lang="ja-JP" altLang="en-US" dirty="0"/>
              <a:t>・特化係数は、県生産額構成比／国生産額構成比　です。</a:t>
            </a:r>
          </a:p>
          <a:p>
            <a:pPr eaLnBrk="1" hangingPunct="1"/>
            <a:r>
              <a:rPr lang="ja-JP" altLang="en-US" dirty="0"/>
              <a:t>・変化率は、基準時点から比較時点までの時間的変動です。</a:t>
            </a:r>
          </a:p>
          <a:p>
            <a:pPr eaLnBrk="1" hangingPunct="1"/>
            <a:r>
              <a:rPr lang="ja-JP" altLang="en-US" dirty="0"/>
              <a:t>・寄与度・寄与率は、項目別変化要因です。</a:t>
            </a:r>
          </a:p>
          <a:p>
            <a:pPr eaLnBrk="1" hangingPunct="1"/>
            <a:endParaRPr lang="ja-JP"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C9A978C1-68EA-43DD-B761-1F615881E5A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6E1A4CA7-0806-4FFA-862A-20B71CE88971}" type="slidenum">
              <a:rPr lang="ja-JP" altLang="en-US" sz="1000" smtClean="0">
                <a:latin typeface="Times New Roman" panose="02020603050405020304" pitchFamily="18" charset="0"/>
              </a:rPr>
              <a:pPr/>
              <a:t>45</a:t>
            </a:fld>
            <a:endParaRPr lang="en-US" altLang="ja-JP" sz="1000">
              <a:latin typeface="Times New Roman" panose="02020603050405020304" pitchFamily="18" charset="0"/>
            </a:endParaRPr>
          </a:p>
        </p:txBody>
      </p:sp>
      <p:sp>
        <p:nvSpPr>
          <p:cNvPr id="79875" name="Rectangle 2">
            <a:extLst>
              <a:ext uri="{FF2B5EF4-FFF2-40B4-BE49-F238E27FC236}">
                <a16:creationId xmlns:a16="http://schemas.microsoft.com/office/drawing/2014/main" id="{9A052776-7FB6-4554-81CE-98A2BBBE9F5B}"/>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8D49C058-6387-433C-95B0-777A7B3B120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sz="1600" dirty="0"/>
              <a:t>データ分析の視点１　</a:t>
            </a:r>
            <a:r>
              <a:rPr lang="ja-JP" altLang="en-US" sz="1200" dirty="0">
                <a:latin typeface="ＭＳ Ｐゴシック" panose="020B0600070205080204" pitchFamily="50" charset="-128"/>
              </a:rPr>
              <a:t>指数化（変化の大きさを見る）を紹介します。</a:t>
            </a:r>
            <a:br>
              <a:rPr lang="en-US" altLang="ja-JP" sz="1200" dirty="0">
                <a:latin typeface="ＭＳ Ｐゴシック" panose="020B0600070205080204" pitchFamily="50" charset="-128"/>
              </a:rPr>
            </a:br>
            <a:r>
              <a:rPr lang="ja-JP" altLang="en-US" sz="1200" dirty="0">
                <a:latin typeface="ＭＳ Ｐゴシック" panose="020B0600070205080204" pitchFamily="50" charset="-128"/>
              </a:rPr>
              <a:t>指数は、</a:t>
            </a:r>
            <a:r>
              <a:rPr lang="ja-JP" altLang="en-US" dirty="0"/>
              <a:t>現データ値の水準の大きさに着目した指標です。</a:t>
            </a:r>
          </a:p>
          <a:p>
            <a:pPr eaLnBrk="1" hangingPunct="1"/>
            <a:r>
              <a:rPr lang="ja-JP" altLang="en-US" dirty="0"/>
              <a:t>基準時点値を</a:t>
            </a:r>
            <a:r>
              <a:rPr lang="en-US" altLang="ja-JP" dirty="0"/>
              <a:t>100</a:t>
            </a:r>
            <a:r>
              <a:rPr lang="ja-JP" altLang="en-US" dirty="0"/>
              <a:t>とし比較時点の値を相対値で表示します。</a:t>
            </a:r>
          </a:p>
          <a:p>
            <a:pPr eaLnBrk="1" hangingPunct="1"/>
            <a:r>
              <a:rPr lang="ja-JP" altLang="en-US" dirty="0"/>
              <a:t>変化率には、前年比（令和</a:t>
            </a:r>
            <a:r>
              <a:rPr lang="en-US" altLang="ja-JP" dirty="0"/>
              <a:t>3</a:t>
            </a:r>
            <a:r>
              <a:rPr lang="ja-JP" altLang="en-US" dirty="0"/>
              <a:t>年／令和</a:t>
            </a:r>
            <a:r>
              <a:rPr lang="en-US" altLang="ja-JP" dirty="0"/>
              <a:t>2</a:t>
            </a:r>
            <a:r>
              <a:rPr lang="ja-JP" altLang="en-US" dirty="0"/>
              <a:t>年）、前月比（令和</a:t>
            </a:r>
            <a:r>
              <a:rPr lang="en-US" altLang="ja-JP" dirty="0"/>
              <a:t>4</a:t>
            </a:r>
            <a:r>
              <a:rPr lang="ja-JP" altLang="en-US" dirty="0"/>
              <a:t>年</a:t>
            </a:r>
            <a:r>
              <a:rPr lang="en-US" altLang="ja-JP" dirty="0"/>
              <a:t>4</a:t>
            </a:r>
            <a:r>
              <a:rPr lang="ja-JP" altLang="en-US" dirty="0"/>
              <a:t>月／令和</a:t>
            </a:r>
            <a:r>
              <a:rPr lang="en-US" altLang="ja-JP" dirty="0"/>
              <a:t>4</a:t>
            </a:r>
            <a:r>
              <a:rPr lang="ja-JP" altLang="en-US" dirty="0"/>
              <a:t>年</a:t>
            </a:r>
            <a:r>
              <a:rPr lang="en-US" altLang="ja-JP" dirty="0"/>
              <a:t>3</a:t>
            </a:r>
            <a:r>
              <a:rPr lang="ja-JP" altLang="en-US" dirty="0"/>
              <a:t>月）は、季節調整済値で比較します。</a:t>
            </a:r>
          </a:p>
          <a:p>
            <a:pPr eaLnBrk="1" hangingPunct="1"/>
            <a:endParaRPr lang="ja-JP" alt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12581193-631B-4FF5-94DB-7A4491F1B21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47A1A458-86E5-4672-B007-88D86D4E7383}" type="slidenum">
              <a:rPr lang="ja-JP" altLang="en-US" sz="1000" smtClean="0">
                <a:latin typeface="Times New Roman" panose="02020603050405020304" pitchFamily="18" charset="0"/>
              </a:rPr>
              <a:pPr/>
              <a:t>46</a:t>
            </a:fld>
            <a:endParaRPr lang="en-US" altLang="ja-JP" sz="1000">
              <a:latin typeface="Times New Roman" panose="02020603050405020304" pitchFamily="18" charset="0"/>
            </a:endParaRPr>
          </a:p>
        </p:txBody>
      </p:sp>
      <p:sp>
        <p:nvSpPr>
          <p:cNvPr id="81923" name="Rectangle 2">
            <a:extLst>
              <a:ext uri="{FF2B5EF4-FFF2-40B4-BE49-F238E27FC236}">
                <a16:creationId xmlns:a16="http://schemas.microsoft.com/office/drawing/2014/main" id="{8E601843-529A-4C87-948A-AE19FC338F3F}"/>
              </a:ext>
            </a:extLst>
          </p:cNvPr>
          <p:cNvSpPr>
            <a:spLocks noGrp="1" noRot="1" noChangeAspect="1" noChangeArrowheads="1" noTextEdit="1"/>
          </p:cNvSpPr>
          <p:nvPr>
            <p:ph type="sldImg"/>
          </p:nvPr>
        </p:nvSpPr>
        <p:spPr>
          <a:ln/>
        </p:spPr>
      </p:sp>
      <p:sp>
        <p:nvSpPr>
          <p:cNvPr id="81924" name="Rectangle 3">
            <a:extLst>
              <a:ext uri="{FF2B5EF4-FFF2-40B4-BE49-F238E27FC236}">
                <a16:creationId xmlns:a16="http://schemas.microsoft.com/office/drawing/2014/main" id="{6B8FAAE7-9588-4A87-BEDB-2F13206BD4B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sz="1200" dirty="0">
                <a:latin typeface="ＭＳ Ｐゴシック" panose="020B0600070205080204" pitchFamily="50" charset="-128"/>
              </a:rPr>
              <a:t>比率は、</a:t>
            </a:r>
            <a:r>
              <a:rPr lang="ja-JP" altLang="en-US" dirty="0"/>
              <a:t>２つの統計値の相互割合を求めた値です。</a:t>
            </a:r>
          </a:p>
          <a:p>
            <a:pPr eaLnBrk="1" hangingPunct="1"/>
            <a:r>
              <a:rPr lang="ja-JP" altLang="en-US" dirty="0"/>
              <a:t>使用例は、性比＝男性人口／女性人口、平均世帯人員＝世帯人員／世帯数、人口密度＝人口／面積などがあります。</a:t>
            </a:r>
          </a:p>
          <a:p>
            <a:pPr eaLnBrk="1" hangingPunct="1"/>
            <a:r>
              <a:rPr lang="ja-JP" altLang="en-US" dirty="0"/>
              <a:t>「人口動態調査」では、男性出生数の女性比は</a:t>
            </a:r>
            <a:r>
              <a:rPr lang="en-US" altLang="ja-JP" dirty="0"/>
              <a:t>105.4</a:t>
            </a:r>
            <a:r>
              <a:rPr lang="ja-JP" altLang="en-US" dirty="0"/>
              <a:t>で男性出生数は女性より多いことがわかります。</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FD28CFE3-C75F-4BAD-BA76-03D41195F66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D0E3EE47-FB61-43B3-A371-4BDF048891C2}" type="slidenum">
              <a:rPr lang="ja-JP" altLang="en-US" sz="1000" smtClean="0">
                <a:latin typeface="Times New Roman" panose="02020603050405020304" pitchFamily="18" charset="0"/>
              </a:rPr>
              <a:pPr/>
              <a:t>47</a:t>
            </a:fld>
            <a:endParaRPr lang="en-US" altLang="ja-JP" sz="1000">
              <a:latin typeface="Times New Roman" panose="02020603050405020304" pitchFamily="18" charset="0"/>
            </a:endParaRPr>
          </a:p>
        </p:txBody>
      </p:sp>
      <p:sp>
        <p:nvSpPr>
          <p:cNvPr id="86019" name="Rectangle 2">
            <a:extLst>
              <a:ext uri="{FF2B5EF4-FFF2-40B4-BE49-F238E27FC236}">
                <a16:creationId xmlns:a16="http://schemas.microsoft.com/office/drawing/2014/main" id="{3AA43E29-212A-4E51-A4D6-21E569EAA2AA}"/>
              </a:ext>
            </a:extLst>
          </p:cNvPr>
          <p:cNvSpPr>
            <a:spLocks noGrp="1" noRot="1" noChangeAspect="1" noChangeArrowheads="1" noTextEdit="1"/>
          </p:cNvSpPr>
          <p:nvPr>
            <p:ph type="sldImg"/>
          </p:nvPr>
        </p:nvSpPr>
        <p:spPr>
          <a:ln/>
        </p:spPr>
      </p:sp>
      <p:sp>
        <p:nvSpPr>
          <p:cNvPr id="86020" name="Rectangle 3">
            <a:extLst>
              <a:ext uri="{FF2B5EF4-FFF2-40B4-BE49-F238E27FC236}">
                <a16:creationId xmlns:a16="http://schemas.microsoft.com/office/drawing/2014/main" id="{42814BDD-50C8-465F-90DC-2B903BFAFD5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sz="1600" dirty="0">
                <a:latin typeface="ＭＳ Ｐゴシック" panose="020B0600070205080204" pitchFamily="50" charset="-128"/>
              </a:rPr>
              <a:t>増減率は、</a:t>
            </a:r>
            <a:r>
              <a:rPr lang="ja-JP" altLang="en-US" sz="1200" dirty="0">
                <a:latin typeface="ＭＳ Ｐゴシック" panose="020B0600070205080204" pitchFamily="50" charset="-128"/>
              </a:rPr>
              <a:t>変化の大きさを比率で見る指標です。</a:t>
            </a:r>
            <a:br>
              <a:rPr lang="ja-JP" altLang="en-US" sz="1200" dirty="0">
                <a:latin typeface="ＭＳ Ｐゴシック" panose="020B0600070205080204" pitchFamily="50" charset="-128"/>
              </a:rPr>
            </a:br>
            <a:r>
              <a:rPr lang="ja-JP" altLang="en-US" dirty="0"/>
              <a:t>比較時点のデータ値が基準時点に比べて何％伸びたか変化の大きさを比率で見た指標です。</a:t>
            </a:r>
          </a:p>
          <a:p>
            <a:pPr eaLnBrk="1" hangingPunct="1"/>
            <a:r>
              <a:rPr lang="ja-JP" altLang="en-US" dirty="0"/>
              <a:t>増減率＝（当年計数－前年計数）／前年計数</a:t>
            </a:r>
            <a:r>
              <a:rPr lang="en-US" altLang="ja-JP" dirty="0"/>
              <a:t>(</a:t>
            </a:r>
            <a:r>
              <a:rPr lang="ja-JP" altLang="en-US" dirty="0"/>
              <a:t>絶対値）</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23C86F15-9B9A-40F5-BA2C-87CCBAC0FEF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DC804861-29DC-4698-8F56-5C89F9879EF9}" type="slidenum">
              <a:rPr lang="ja-JP" altLang="en-US" sz="1000" smtClean="0">
                <a:latin typeface="Times New Roman" panose="02020603050405020304" pitchFamily="18" charset="0"/>
              </a:rPr>
              <a:pPr/>
              <a:t>48</a:t>
            </a:fld>
            <a:endParaRPr lang="en-US" altLang="ja-JP" sz="1000">
              <a:latin typeface="Times New Roman" panose="02020603050405020304" pitchFamily="18" charset="0"/>
            </a:endParaRPr>
          </a:p>
        </p:txBody>
      </p:sp>
      <p:sp>
        <p:nvSpPr>
          <p:cNvPr id="88067" name="Rectangle 2">
            <a:extLst>
              <a:ext uri="{FF2B5EF4-FFF2-40B4-BE49-F238E27FC236}">
                <a16:creationId xmlns:a16="http://schemas.microsoft.com/office/drawing/2014/main" id="{EF5E9AF2-B0DA-47BB-96E5-0E9A2815BC65}"/>
              </a:ext>
            </a:extLst>
          </p:cNvPr>
          <p:cNvSpPr>
            <a:spLocks noGrp="1" noRot="1" noChangeAspect="1" noChangeArrowheads="1" noTextEdit="1"/>
          </p:cNvSpPr>
          <p:nvPr>
            <p:ph type="sldImg"/>
          </p:nvPr>
        </p:nvSpPr>
        <p:spPr>
          <a:ln/>
        </p:spPr>
      </p:sp>
      <p:sp>
        <p:nvSpPr>
          <p:cNvPr id="88068" name="Rectangle 3">
            <a:extLst>
              <a:ext uri="{FF2B5EF4-FFF2-40B4-BE49-F238E27FC236}">
                <a16:creationId xmlns:a16="http://schemas.microsoft.com/office/drawing/2014/main" id="{F48A4C76-304D-406F-B2F4-6F1DAA39DCA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sz="1600" dirty="0">
                <a:latin typeface="ＭＳ Ｐゴシック" panose="020B0600070205080204" pitchFamily="50" charset="-128"/>
              </a:rPr>
              <a:t>寄与度・寄与率は</a:t>
            </a:r>
            <a:r>
              <a:rPr lang="ja-JP" altLang="en-US" sz="1200" dirty="0">
                <a:latin typeface="ＭＳ Ｐゴシック" panose="020B0600070205080204" pitchFamily="50" charset="-128"/>
              </a:rPr>
              <a:t>成長の要因を見る指標です。</a:t>
            </a:r>
            <a:br>
              <a:rPr lang="ja-JP" altLang="en-US" sz="1200" dirty="0">
                <a:latin typeface="ＭＳ Ｐゴシック" panose="020B0600070205080204" pitchFamily="50" charset="-128"/>
              </a:rPr>
            </a:br>
            <a:r>
              <a:rPr lang="ja-JP" altLang="en-US" dirty="0"/>
              <a:t>寄与度は、全体系列の増減率を各部分系列の寄与に応じて分解した指標です。</a:t>
            </a:r>
            <a:endParaRPr lang="en-US" altLang="ja-JP" dirty="0"/>
          </a:p>
          <a:p>
            <a:pPr eaLnBrk="1" hangingPunct="1"/>
            <a:r>
              <a:rPr lang="ja-JP" altLang="en-US" dirty="0"/>
              <a:t>寄与度＝（当年計数－前年計数）／前年総数</a:t>
            </a:r>
            <a:r>
              <a:rPr lang="en-US" altLang="ja-JP" dirty="0"/>
              <a:t>×100</a:t>
            </a:r>
            <a:r>
              <a:rPr lang="ja-JP" altLang="en-US" dirty="0"/>
              <a:t>　</a:t>
            </a:r>
            <a:endParaRPr lang="en-US" altLang="ja-JP" dirty="0"/>
          </a:p>
          <a:p>
            <a:pPr eaLnBrk="1" hangingPunct="1"/>
            <a:r>
              <a:rPr lang="ja-JP" altLang="en-US" dirty="0"/>
              <a:t>経済統計では、小数点第１位までの表章が多いが、寄与度は、細かい比較が多いため、小数点第２位まで表章することが多い。</a:t>
            </a:r>
          </a:p>
          <a:p>
            <a:pPr eaLnBrk="1" hangingPunct="1"/>
            <a:r>
              <a:rPr lang="ja-JP" altLang="en-US" dirty="0"/>
              <a:t>寄与率は、寄与度が全体系列の伸び率に占める割合です。</a:t>
            </a:r>
          </a:p>
          <a:p>
            <a:pPr eaLnBrk="1" hangingPunct="1"/>
            <a:endParaRPr lang="ja-JP" alt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BF752C73-1B32-4C90-954D-52E1854C960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B32A075A-8007-44FA-A8BC-4CF2FA7472E7}" type="slidenum">
              <a:rPr lang="ja-JP" altLang="en-US" sz="1000" smtClean="0">
                <a:latin typeface="Times New Roman" panose="02020603050405020304" pitchFamily="18" charset="0"/>
              </a:rPr>
              <a:pPr/>
              <a:t>49</a:t>
            </a:fld>
            <a:endParaRPr lang="en-US" altLang="ja-JP" sz="1000">
              <a:latin typeface="Times New Roman" panose="02020603050405020304" pitchFamily="18" charset="0"/>
            </a:endParaRPr>
          </a:p>
        </p:txBody>
      </p:sp>
      <p:sp>
        <p:nvSpPr>
          <p:cNvPr id="90115" name="Rectangle 2">
            <a:extLst>
              <a:ext uri="{FF2B5EF4-FFF2-40B4-BE49-F238E27FC236}">
                <a16:creationId xmlns:a16="http://schemas.microsoft.com/office/drawing/2014/main" id="{0C3EC102-700D-497C-B44A-707BCAF75D11}"/>
              </a:ext>
            </a:extLst>
          </p:cNvPr>
          <p:cNvSpPr>
            <a:spLocks noGrp="1" noRot="1" noChangeAspect="1" noChangeArrowheads="1" noTextEdit="1"/>
          </p:cNvSpPr>
          <p:nvPr>
            <p:ph type="sldImg"/>
          </p:nvPr>
        </p:nvSpPr>
        <p:spPr>
          <a:ln/>
        </p:spPr>
      </p:sp>
      <p:sp>
        <p:nvSpPr>
          <p:cNvPr id="90116" name="Rectangle 3">
            <a:extLst>
              <a:ext uri="{FF2B5EF4-FFF2-40B4-BE49-F238E27FC236}">
                <a16:creationId xmlns:a16="http://schemas.microsoft.com/office/drawing/2014/main" id="{03A61EC2-195B-40ED-9E8C-C5197386DCA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データ分析の事例１（規模分析　全体の比率、順位で比較）を紹介します。</a:t>
            </a:r>
            <a:endParaRPr lang="en-US" altLang="ja-JP" dirty="0"/>
          </a:p>
          <a:p>
            <a:pPr marL="0" indent="0" eaLnBrk="1" hangingPunct="1">
              <a:buNone/>
            </a:pPr>
            <a:r>
              <a:rPr lang="ja-JP" altLang="en-US" dirty="0">
                <a:latin typeface="ＭＳ Ｐゴシック" panose="020B0600070205080204" pitchFamily="50" charset="-128"/>
              </a:rPr>
              <a:t>地域経済の規模に関するデータ（総人口、従業者数等）を各種統計から地域を評価した統計表です。</a:t>
            </a:r>
            <a:endParaRPr lang="en-US" altLang="ja-JP" dirty="0">
              <a:latin typeface="ＭＳ Ｐゴシック" panose="020B0600070205080204" pitchFamily="50" charset="-128"/>
            </a:endParaRPr>
          </a:p>
          <a:p>
            <a:pPr eaLnBrk="1" hangingPunct="1"/>
            <a:r>
              <a:rPr lang="ja-JP" altLang="en-US" dirty="0">
                <a:latin typeface="ＭＳ Ｐゴシック" panose="020B0600070205080204" pitchFamily="50" charset="-128"/>
              </a:rPr>
              <a:t>地域経済の規模に関するデータ（総人口、従業者数等）を各種統計から全国シェアや都道府県順位を整理した統計表です。</a:t>
            </a:r>
            <a:endParaRPr lang="ja-JP" altLang="en-US" dirty="0"/>
          </a:p>
        </p:txBody>
      </p:sp>
    </p:spTree>
    <p:extLst>
      <p:ext uri="{BB962C8B-B14F-4D97-AF65-F5344CB8AC3E}">
        <p14:creationId xmlns:p14="http://schemas.microsoft.com/office/powerpoint/2010/main" val="2544640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200" dirty="0">
                <a:latin typeface="+mn-ea"/>
                <a:ea typeface="+mn-ea"/>
              </a:rPr>
              <a:t>ヒストグラムは</a:t>
            </a:r>
            <a:r>
              <a:rPr lang="ja-JP" altLang="en-US" sz="1200" dirty="0">
                <a:latin typeface="+mn-ea"/>
              </a:rPr>
              <a:t>グラフの形状、たとえば、単峰性（左右対称）、多峰性（峰が複数）を見ます。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次に分布の中心や裾野の広がりを見ます。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左または右に裾が長い（非左右対称）形状もあります。</a:t>
            </a:r>
            <a:endParaRPr lang="en-US" altLang="ja-JP" sz="1200" dirty="0">
              <a:latin typeface="+mn-ea"/>
            </a:endParaRPr>
          </a:p>
          <a:p>
            <a:pPr marL="0" marR="0" lvl="0" indent="0" algn="l" defTabSz="914400" rtl="0" eaLnBrk="1" fontAlgn="base" latinLnBrk="0" hangingPunct="1">
              <a:lnSpc>
                <a:spcPct val="90000"/>
              </a:lnSpc>
              <a:spcBef>
                <a:spcPct val="30000"/>
              </a:spcBef>
              <a:spcAft>
                <a:spcPct val="0"/>
              </a:spcAft>
              <a:buClrTx/>
              <a:buSzTx/>
              <a:buFont typeface="Wingdings" panose="05000000000000000000" pitchFamily="2" charset="2"/>
              <a:buNone/>
              <a:tabLst/>
              <a:defRPr/>
            </a:pPr>
            <a:r>
              <a:rPr lang="ja-JP" altLang="en-US" sz="1200" dirty="0">
                <a:latin typeface="+mn-ea"/>
              </a:rPr>
              <a:t>極端に大きい、小さいなど異質なデータ、入力ミス等による外れ値が存在は、データの整理時に注意が必要です。</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5</a:t>
            </a:fld>
            <a:endParaRPr lang="en-US" altLang="ja-JP"/>
          </a:p>
        </p:txBody>
      </p:sp>
    </p:spTree>
    <p:extLst>
      <p:ext uri="{BB962C8B-B14F-4D97-AF65-F5344CB8AC3E}">
        <p14:creationId xmlns:p14="http://schemas.microsoft.com/office/powerpoint/2010/main" val="27613082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BF752C73-1B32-4C90-954D-52E1854C960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B32A075A-8007-44FA-A8BC-4CF2FA7472E7}" type="slidenum">
              <a:rPr lang="ja-JP" altLang="en-US" sz="1000" smtClean="0">
                <a:latin typeface="Times New Roman" panose="02020603050405020304" pitchFamily="18" charset="0"/>
              </a:rPr>
              <a:pPr/>
              <a:t>50</a:t>
            </a:fld>
            <a:endParaRPr lang="en-US" altLang="ja-JP" sz="1000">
              <a:latin typeface="Times New Roman" panose="02020603050405020304" pitchFamily="18" charset="0"/>
            </a:endParaRPr>
          </a:p>
        </p:txBody>
      </p:sp>
      <p:sp>
        <p:nvSpPr>
          <p:cNvPr id="90115" name="Rectangle 2">
            <a:extLst>
              <a:ext uri="{FF2B5EF4-FFF2-40B4-BE49-F238E27FC236}">
                <a16:creationId xmlns:a16="http://schemas.microsoft.com/office/drawing/2014/main" id="{0C3EC102-700D-497C-B44A-707BCAF75D11}"/>
              </a:ext>
            </a:extLst>
          </p:cNvPr>
          <p:cNvSpPr>
            <a:spLocks noGrp="1" noRot="1" noChangeAspect="1" noChangeArrowheads="1" noTextEdit="1"/>
          </p:cNvSpPr>
          <p:nvPr>
            <p:ph type="sldImg"/>
          </p:nvPr>
        </p:nvSpPr>
        <p:spPr>
          <a:ln/>
        </p:spPr>
      </p:sp>
      <p:sp>
        <p:nvSpPr>
          <p:cNvPr id="90116" name="Rectangle 3">
            <a:extLst>
              <a:ext uri="{FF2B5EF4-FFF2-40B4-BE49-F238E27FC236}">
                <a16:creationId xmlns:a16="http://schemas.microsoft.com/office/drawing/2014/main" id="{03A61EC2-195B-40ED-9E8C-C5197386DCA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sz="1200" dirty="0"/>
              <a:t>データ分析の方法２（質的分析）を紹介します。　</a:t>
            </a:r>
            <a:endParaRPr lang="en-US" altLang="ja-JP" dirty="0"/>
          </a:p>
          <a:p>
            <a:pPr eaLnBrk="1" hangingPunct="1"/>
            <a:r>
              <a:rPr lang="ja-JP" altLang="en-US" dirty="0"/>
              <a:t>分析対象地域の規模に関する複数のデータを加工し、そのデータの分析、評価する方法です。</a:t>
            </a:r>
          </a:p>
          <a:p>
            <a:pPr eaLnBrk="1" hangingPunct="1"/>
            <a:r>
              <a:rPr lang="ja-JP" altLang="en-US" dirty="0"/>
              <a:t>内閣府「国民経済計算」、兵庫県「兵庫県民経済計算」から作成した人口一人当たり県民所得＝県民所得／総人口のグラフです。</a:t>
            </a:r>
          </a:p>
          <a:p>
            <a:pPr eaLnBrk="1" hangingPunct="1"/>
            <a:endParaRPr lang="ja-JP" altLang="en-US" dirty="0"/>
          </a:p>
        </p:txBody>
      </p:sp>
    </p:spTree>
    <p:extLst>
      <p:ext uri="{BB962C8B-B14F-4D97-AF65-F5344CB8AC3E}">
        <p14:creationId xmlns:p14="http://schemas.microsoft.com/office/powerpoint/2010/main" val="295835143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BF752C73-1B32-4C90-954D-52E1854C960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B32A075A-8007-44FA-A8BC-4CF2FA7472E7}" type="slidenum">
              <a:rPr lang="ja-JP" altLang="en-US" sz="1000" smtClean="0">
                <a:latin typeface="Times New Roman" panose="02020603050405020304" pitchFamily="18" charset="0"/>
              </a:rPr>
              <a:pPr/>
              <a:t>51</a:t>
            </a:fld>
            <a:endParaRPr lang="en-US" altLang="ja-JP" sz="1000">
              <a:latin typeface="Times New Roman" panose="02020603050405020304" pitchFamily="18" charset="0"/>
            </a:endParaRPr>
          </a:p>
        </p:txBody>
      </p:sp>
      <p:sp>
        <p:nvSpPr>
          <p:cNvPr id="90115" name="Rectangle 2">
            <a:extLst>
              <a:ext uri="{FF2B5EF4-FFF2-40B4-BE49-F238E27FC236}">
                <a16:creationId xmlns:a16="http://schemas.microsoft.com/office/drawing/2014/main" id="{0C3EC102-700D-497C-B44A-707BCAF75D11}"/>
              </a:ext>
            </a:extLst>
          </p:cNvPr>
          <p:cNvSpPr>
            <a:spLocks noGrp="1" noRot="1" noChangeAspect="1" noChangeArrowheads="1" noTextEdit="1"/>
          </p:cNvSpPr>
          <p:nvPr>
            <p:ph type="sldImg"/>
          </p:nvPr>
        </p:nvSpPr>
        <p:spPr>
          <a:ln/>
        </p:spPr>
      </p:sp>
      <p:sp>
        <p:nvSpPr>
          <p:cNvPr id="90116" name="Rectangle 3">
            <a:extLst>
              <a:ext uri="{FF2B5EF4-FFF2-40B4-BE49-F238E27FC236}">
                <a16:creationId xmlns:a16="http://schemas.microsoft.com/office/drawing/2014/main" id="{03A61EC2-195B-40ED-9E8C-C5197386DCA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sz="1400" dirty="0"/>
              <a:t>データ分析の方法３（水準分析　代表地域で水準を見る）を紹介します。</a:t>
            </a:r>
            <a:br>
              <a:rPr lang="en-US" altLang="ja-JP" sz="1400" dirty="0"/>
            </a:br>
            <a:r>
              <a:rPr lang="ja-JP" altLang="en-US" dirty="0"/>
              <a:t>分析・評価対象の地域の規模や質の水準をみるもの　 指数（国県等</a:t>
            </a:r>
            <a:r>
              <a:rPr lang="en-US" altLang="ja-JP" dirty="0"/>
              <a:t>=100)</a:t>
            </a:r>
            <a:r>
              <a:rPr lang="ja-JP" altLang="en-US" dirty="0"/>
              <a:t>で地域水準を見ます。</a:t>
            </a:r>
            <a:endParaRPr lang="en-US" altLang="ja-JP" dirty="0"/>
          </a:p>
          <a:p>
            <a:pPr eaLnBrk="1" hangingPunct="1"/>
            <a:r>
              <a:rPr lang="ja-JP" altLang="en-US" dirty="0"/>
              <a:t>この統計表は、兵庫県「兵庫県市町民経済計算」から作成した地域別</a:t>
            </a:r>
            <a:r>
              <a:rPr lang="en-US" altLang="ja-JP" dirty="0"/>
              <a:t>1</a:t>
            </a:r>
            <a:r>
              <a:rPr lang="ja-JP" altLang="en-US" dirty="0"/>
              <a:t>人当たり市町民所得で、神戸市と阪神南地域の水準は県平均</a:t>
            </a:r>
            <a:r>
              <a:rPr lang="en-US" altLang="ja-JP" dirty="0"/>
              <a:t>100</a:t>
            </a:r>
            <a:r>
              <a:rPr lang="ja-JP" altLang="en-US" dirty="0"/>
              <a:t>を超えています。</a:t>
            </a:r>
          </a:p>
        </p:txBody>
      </p:sp>
    </p:spTree>
    <p:extLst>
      <p:ext uri="{BB962C8B-B14F-4D97-AF65-F5344CB8AC3E}">
        <p14:creationId xmlns:p14="http://schemas.microsoft.com/office/powerpoint/2010/main" val="180153378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BF752C73-1B32-4C90-954D-52E1854C960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B32A075A-8007-44FA-A8BC-4CF2FA7472E7}" type="slidenum">
              <a:rPr lang="ja-JP" altLang="en-US" sz="1000" smtClean="0">
                <a:latin typeface="Times New Roman" panose="02020603050405020304" pitchFamily="18" charset="0"/>
              </a:rPr>
              <a:pPr/>
              <a:t>52</a:t>
            </a:fld>
            <a:endParaRPr lang="en-US" altLang="ja-JP" sz="1000">
              <a:latin typeface="Times New Roman" panose="02020603050405020304" pitchFamily="18" charset="0"/>
            </a:endParaRPr>
          </a:p>
        </p:txBody>
      </p:sp>
      <p:sp>
        <p:nvSpPr>
          <p:cNvPr id="90115" name="Rectangle 2">
            <a:extLst>
              <a:ext uri="{FF2B5EF4-FFF2-40B4-BE49-F238E27FC236}">
                <a16:creationId xmlns:a16="http://schemas.microsoft.com/office/drawing/2014/main" id="{0C3EC102-700D-497C-B44A-707BCAF75D11}"/>
              </a:ext>
            </a:extLst>
          </p:cNvPr>
          <p:cNvSpPr>
            <a:spLocks noGrp="1" noRot="1" noChangeAspect="1" noChangeArrowheads="1" noTextEdit="1"/>
          </p:cNvSpPr>
          <p:nvPr>
            <p:ph type="sldImg"/>
          </p:nvPr>
        </p:nvSpPr>
        <p:spPr>
          <a:ln/>
        </p:spPr>
      </p:sp>
      <p:sp>
        <p:nvSpPr>
          <p:cNvPr id="90116" name="Rectangle 3">
            <a:extLst>
              <a:ext uri="{FF2B5EF4-FFF2-40B4-BE49-F238E27FC236}">
                <a16:creationId xmlns:a16="http://schemas.microsoft.com/office/drawing/2014/main" id="{03A61EC2-195B-40ED-9E8C-C5197386DCA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sz="1400" dirty="0"/>
              <a:t>データ分析の方法４（構造分析　統計データを項目別に見る）の事例を紹介します。</a:t>
            </a:r>
            <a:br>
              <a:rPr lang="en-US" altLang="ja-JP" sz="1400" dirty="0"/>
            </a:br>
            <a:r>
              <a:rPr lang="ja-JP" altLang="en-US" sz="1400" dirty="0"/>
              <a:t>総務省「国勢調査」、厚生労働省「人口動態調査」等のデータから</a:t>
            </a:r>
            <a:r>
              <a:rPr lang="ja-JP" altLang="en-US" sz="1200" dirty="0"/>
              <a:t>分析対象の地域構造のデータを項目別に整理した特化係数のグラフです。</a:t>
            </a:r>
            <a:endParaRPr lang="en-US" altLang="ja-JP" sz="1200" dirty="0"/>
          </a:p>
          <a:p>
            <a:pPr eaLnBrk="1" hangingPunct="1"/>
            <a:r>
              <a:rPr lang="ja-JP" altLang="en-US" sz="1200" dirty="0"/>
              <a:t>兵庫県は、特化係数は</a:t>
            </a:r>
            <a:r>
              <a:rPr lang="en-US" altLang="ja-JP" sz="1200" dirty="0"/>
              <a:t>1</a:t>
            </a:r>
            <a:r>
              <a:rPr lang="ja-JP" altLang="en-US" sz="1200" dirty="0"/>
              <a:t>付近にあり、全国と縮図ともいわれますが、神戸市（県庁所在地）と豊岡市（地方都市）地域の特化係数は異なっており、地域性があることが確認できます。</a:t>
            </a:r>
            <a:endParaRPr lang="ja-JP" altLang="en-US" dirty="0"/>
          </a:p>
          <a:p>
            <a:pPr eaLnBrk="1" hangingPunct="1"/>
            <a:r>
              <a:rPr lang="ja-JP" altLang="en-US" dirty="0"/>
              <a:t>　　特化係数＝地域構成比／国構成比　係数＞</a:t>
            </a:r>
            <a:r>
              <a:rPr lang="en-US" altLang="ja-JP" dirty="0"/>
              <a:t>1</a:t>
            </a:r>
            <a:endParaRPr lang="ja-JP" altLang="en-US" dirty="0"/>
          </a:p>
        </p:txBody>
      </p:sp>
    </p:spTree>
    <p:extLst>
      <p:ext uri="{BB962C8B-B14F-4D97-AF65-F5344CB8AC3E}">
        <p14:creationId xmlns:p14="http://schemas.microsoft.com/office/powerpoint/2010/main" val="924355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国税庁「民間給与実態調査」データから作成したヒストグラムです。</a:t>
            </a:r>
            <a:endParaRPr kumimoji="1" lang="en-US" altLang="zh-TW" dirty="0"/>
          </a:p>
          <a:p>
            <a:r>
              <a:rPr kumimoji="1" lang="zh-TW" altLang="en-US" dirty="0"/>
              <a:t>給与所得階級別給与所得者数</a:t>
            </a:r>
            <a:r>
              <a:rPr kumimoji="1" lang="ja-JP" altLang="en-US" dirty="0"/>
              <a:t>で、</a:t>
            </a:r>
            <a:r>
              <a:rPr kumimoji="1" lang="en-US" altLang="ja-JP" dirty="0"/>
              <a:t>300</a:t>
            </a:r>
            <a:r>
              <a:rPr kumimoji="1" lang="ja-JP" altLang="en-US" dirty="0"/>
              <a:t>～</a:t>
            </a:r>
            <a:r>
              <a:rPr kumimoji="1" lang="en-US" altLang="ja-JP" dirty="0"/>
              <a:t>400</a:t>
            </a:r>
            <a:r>
              <a:rPr kumimoji="1" lang="ja-JP" altLang="en-US" dirty="0"/>
              <a:t>万円が最頻値で、左右非対称の分布のグラフです。</a:t>
            </a:r>
            <a:endParaRPr kumimoji="1" lang="en-US" altLang="ja-JP" dirty="0"/>
          </a:p>
          <a:p>
            <a:r>
              <a:rPr kumimoji="1" lang="ja-JP" altLang="en-US" dirty="0"/>
              <a:t>なお、</a:t>
            </a:r>
            <a:r>
              <a:rPr kumimoji="1" lang="en-US" altLang="ja-JP" dirty="0"/>
              <a:t>1000</a:t>
            </a:r>
            <a:r>
              <a:rPr kumimoji="1" lang="ja-JP" altLang="en-US" dirty="0"/>
              <a:t>万円以上の階級は、階級幅を合せるため、便宜的に均等に配分したデータで作成しました。</a:t>
            </a:r>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6</a:t>
            </a:fld>
            <a:endParaRPr lang="en-US" altLang="ja-JP"/>
          </a:p>
        </p:txBody>
      </p:sp>
    </p:spTree>
    <p:extLst>
      <p:ext uri="{BB962C8B-B14F-4D97-AF65-F5344CB8AC3E}">
        <p14:creationId xmlns:p14="http://schemas.microsoft.com/office/powerpoint/2010/main" val="1098450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地図グラフ作成の特徴を説明します。</a:t>
            </a:r>
            <a:endParaRPr kumimoji="1" lang="en-US" altLang="ja-JP" dirty="0"/>
          </a:p>
          <a:p>
            <a:r>
              <a:rPr kumimoji="1" lang="ja-JP" altLang="en-US" dirty="0"/>
              <a:t>特徴は地域別統計数量を階級区分し、各階級をハッチング（塗りつぶし、網掛けなど）で表示します。</a:t>
            </a:r>
          </a:p>
          <a:p>
            <a:r>
              <a:rPr kumimoji="1" lang="ja-JP" altLang="en-US" dirty="0"/>
              <a:t>用途は、全地域を通観して地域傾向を把握できます。</a:t>
            </a:r>
          </a:p>
          <a:p>
            <a:r>
              <a:rPr kumimoji="1" lang="ja-JP" altLang="en-US" dirty="0"/>
              <a:t>注意点は、白地図（海岸線と境界線だけの地図）から作成します。</a:t>
            </a:r>
          </a:p>
          <a:p>
            <a:r>
              <a:rPr kumimoji="1" lang="ja-JP" altLang="en-US" dirty="0"/>
              <a:t>　・階級は、</a:t>
            </a:r>
            <a:r>
              <a:rPr kumimoji="1" lang="en-US" altLang="ja-JP" dirty="0"/>
              <a:t>3</a:t>
            </a:r>
            <a:r>
              <a:rPr kumimoji="1" lang="ja-JP" altLang="en-US" dirty="0"/>
              <a:t>、</a:t>
            </a:r>
            <a:r>
              <a:rPr kumimoji="1" lang="en-US" altLang="ja-JP" dirty="0"/>
              <a:t>5</a:t>
            </a:r>
            <a:r>
              <a:rPr kumimoji="1" lang="ja-JP" altLang="en-US" dirty="0"/>
              <a:t>、</a:t>
            </a:r>
            <a:r>
              <a:rPr kumimoji="1" lang="en-US" altLang="ja-JP" dirty="0"/>
              <a:t>7</a:t>
            </a:r>
            <a:r>
              <a:rPr kumimoji="1" lang="ja-JP" altLang="en-US" dirty="0"/>
              <a:t>階級で、奇数にし、まん中の階級があり見やすい。</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　・特別の場合として白色（</a:t>
            </a:r>
            <a:r>
              <a:rPr kumimoji="1" lang="en-US" altLang="ja-JP" dirty="0"/>
              <a:t>0</a:t>
            </a:r>
            <a:r>
              <a:rPr kumimoji="1" lang="ja-JP" altLang="en-US" dirty="0"/>
              <a:t>％）、黒色</a:t>
            </a:r>
            <a:r>
              <a:rPr kumimoji="1" lang="en-US" altLang="ja-JP" dirty="0"/>
              <a:t>(100</a:t>
            </a:r>
            <a:r>
              <a:rPr kumimoji="1" lang="ja-JP" altLang="en-US" dirty="0"/>
              <a:t>％）が用いられます。</a:t>
            </a:r>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7</a:t>
            </a:fld>
            <a:endParaRPr lang="en-US" altLang="ja-JP"/>
          </a:p>
        </p:txBody>
      </p:sp>
    </p:spTree>
    <p:extLst>
      <p:ext uri="{BB962C8B-B14F-4D97-AF65-F5344CB8AC3E}">
        <p14:creationId xmlns:p14="http://schemas.microsoft.com/office/powerpoint/2010/main" val="1393342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mn-ea"/>
                <a:ea typeface="+mn-ea"/>
              </a:rPr>
              <a:t>総務省「国勢調査」から作成した人口増減</a:t>
            </a:r>
            <a:r>
              <a:rPr lang="en-US" altLang="ja-JP" dirty="0">
                <a:latin typeface="+mn-ea"/>
                <a:ea typeface="+mn-ea"/>
              </a:rPr>
              <a:t>(2015</a:t>
            </a:r>
            <a:r>
              <a:rPr lang="ja-JP" altLang="en-US" dirty="0">
                <a:latin typeface="+mn-ea"/>
                <a:ea typeface="+mn-ea"/>
              </a:rPr>
              <a:t>年～</a:t>
            </a:r>
            <a:r>
              <a:rPr lang="en-US" altLang="ja-JP" dirty="0">
                <a:latin typeface="+mn-ea"/>
                <a:ea typeface="+mn-ea"/>
              </a:rPr>
              <a:t>2020</a:t>
            </a:r>
            <a:r>
              <a:rPr lang="ja-JP" altLang="en-US" dirty="0">
                <a:latin typeface="+mn-ea"/>
                <a:ea typeface="+mn-ea"/>
              </a:rPr>
              <a:t>年）</a:t>
            </a:r>
            <a:r>
              <a:rPr lang="en-US" altLang="ja-JP" sz="1200" dirty="0">
                <a:latin typeface="+mn-ea"/>
                <a:ea typeface="+mn-ea"/>
              </a:rPr>
              <a:t>MAP</a:t>
            </a:r>
            <a:r>
              <a:rPr lang="ja-JP" altLang="en-US" sz="1200" dirty="0">
                <a:latin typeface="+mn-ea"/>
                <a:ea typeface="+mn-ea"/>
              </a:rPr>
              <a:t>で兵庫県内</a:t>
            </a:r>
            <a:r>
              <a:rPr lang="en-US" altLang="ja-JP" sz="1200" dirty="0">
                <a:latin typeface="+mn-ea"/>
                <a:ea typeface="+mn-ea"/>
              </a:rPr>
              <a:t>41</a:t>
            </a:r>
            <a:r>
              <a:rPr lang="ja-JP" altLang="en-US" sz="1200" dirty="0">
                <a:latin typeface="+mn-ea"/>
                <a:ea typeface="+mn-ea"/>
              </a:rPr>
              <a:t>市町の地図から作成しました。</a:t>
            </a:r>
            <a:endParaRPr lang="en-US" altLang="ja-JP" sz="1200" dirty="0">
              <a:latin typeface="+mn-ea"/>
              <a:ea typeface="+mn-ea"/>
            </a:endParaRPr>
          </a:p>
          <a:p>
            <a:pPr>
              <a:spcBef>
                <a:spcPct val="0"/>
              </a:spcBef>
              <a:buClrTx/>
              <a:buSzTx/>
              <a:buFontTx/>
              <a:buNone/>
              <a:defRPr/>
            </a:pPr>
            <a:r>
              <a:rPr lang="ja-JP" altLang="en-US" dirty="0">
                <a:latin typeface="+mn-ea"/>
                <a:ea typeface="+mn-ea"/>
              </a:rPr>
              <a:t>人口増加市町は、暖色系の色で、人口減少市町は寒色系の色で作成しました。都市部周辺市が増加、都市部から離れた市町の減少率が拡大しました。</a:t>
            </a:r>
            <a:endParaRPr lang="en-US" altLang="ja-JP" dirty="0">
              <a:latin typeface="+mn-ea"/>
              <a:ea typeface="+mn-ea"/>
            </a:endParaRPr>
          </a:p>
          <a:p>
            <a:pPr>
              <a:spcBef>
                <a:spcPct val="0"/>
              </a:spcBef>
              <a:buClrTx/>
              <a:buSzTx/>
              <a:buFontTx/>
              <a:buNone/>
              <a:defRPr/>
            </a:pPr>
            <a:r>
              <a:rPr lang="en-US" altLang="ja-JP" dirty="0">
                <a:latin typeface="+mn-ea"/>
                <a:ea typeface="+mn-ea"/>
              </a:rPr>
              <a:t>2015</a:t>
            </a:r>
            <a:r>
              <a:rPr lang="ja-JP" altLang="en-US" dirty="0">
                <a:latin typeface="+mn-ea"/>
                <a:ea typeface="+mn-ea"/>
              </a:rPr>
              <a:t>年～</a:t>
            </a:r>
            <a:r>
              <a:rPr lang="en-US" altLang="ja-JP" dirty="0">
                <a:latin typeface="+mn-ea"/>
                <a:ea typeface="+mn-ea"/>
              </a:rPr>
              <a:t>2020</a:t>
            </a:r>
            <a:r>
              <a:rPr lang="ja-JP" altLang="en-US" dirty="0">
                <a:latin typeface="+mn-ea"/>
                <a:ea typeface="+mn-ea"/>
              </a:rPr>
              <a:t>年の</a:t>
            </a:r>
            <a:r>
              <a:rPr lang="en-US" altLang="ja-JP" dirty="0">
                <a:latin typeface="+mn-ea"/>
                <a:ea typeface="+mn-ea"/>
              </a:rPr>
              <a:t>5</a:t>
            </a:r>
            <a:r>
              <a:rPr lang="ja-JP" altLang="en-US" dirty="0">
                <a:latin typeface="+mn-ea"/>
                <a:ea typeface="+mn-ea"/>
              </a:rPr>
              <a:t>年間で兵庫県総人口は、</a:t>
            </a:r>
            <a:r>
              <a:rPr lang="en-US" altLang="ja-JP" dirty="0">
                <a:latin typeface="+mn-ea"/>
                <a:ea typeface="+mn-ea"/>
              </a:rPr>
              <a:t>69,798</a:t>
            </a:r>
            <a:r>
              <a:rPr lang="ja-JP" altLang="en-US" dirty="0">
                <a:latin typeface="+mn-ea"/>
                <a:ea typeface="+mn-ea"/>
              </a:rPr>
              <a:t>人減少しました。増加は、</a:t>
            </a:r>
            <a:r>
              <a:rPr lang="en-US" altLang="ja-JP" dirty="0">
                <a:latin typeface="+mn-ea"/>
                <a:ea typeface="+mn-ea"/>
              </a:rPr>
              <a:t>5</a:t>
            </a:r>
            <a:r>
              <a:rPr lang="ja-JP" altLang="en-US" dirty="0">
                <a:latin typeface="+mn-ea"/>
                <a:ea typeface="+mn-ea"/>
              </a:rPr>
              <a:t>市で、減少は</a:t>
            </a:r>
            <a:r>
              <a:rPr lang="en-US" altLang="ja-JP" dirty="0">
                <a:latin typeface="+mn-ea"/>
                <a:ea typeface="+mn-ea"/>
              </a:rPr>
              <a:t>36</a:t>
            </a:r>
            <a:r>
              <a:rPr lang="ja-JP" altLang="en-US" dirty="0">
                <a:latin typeface="+mn-ea"/>
                <a:ea typeface="+mn-ea"/>
              </a:rPr>
              <a:t>市町で、統計地図により位置関係がわかります。</a:t>
            </a:r>
            <a:endParaRPr lang="en-US" altLang="ja-JP" dirty="0">
              <a:latin typeface="+mn-ea"/>
              <a:ea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8</a:t>
            </a:fld>
            <a:endParaRPr lang="en-US" altLang="ja-JP"/>
          </a:p>
        </p:txBody>
      </p:sp>
    </p:spTree>
    <p:extLst>
      <p:ext uri="{BB962C8B-B14F-4D97-AF65-F5344CB8AC3E}">
        <p14:creationId xmlns:p14="http://schemas.microsoft.com/office/powerpoint/2010/main" val="845691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相関グラフ作成の特徴</a:t>
            </a:r>
            <a:r>
              <a:rPr lang="ja-JP" altLang="en-US" dirty="0">
                <a:latin typeface="ＭＳ Ｐゴシック" panose="020B0600070205080204" pitchFamily="50" charset="-128"/>
              </a:rPr>
              <a:t>は、点の分布で関連性を表示します。</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用途は、２つの統計量の相関関係を観察します。</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注意点は、対応する２つの統計数量を１組として平面上にプロットし、異なった系列の統計内容の比較や相互関連をあらわします。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9</a:t>
            </a:fld>
            <a:endParaRPr lang="en-US" altLang="ja-JP"/>
          </a:p>
        </p:txBody>
      </p:sp>
    </p:spTree>
    <p:extLst>
      <p:ext uri="{BB962C8B-B14F-4D97-AF65-F5344CB8AC3E}">
        <p14:creationId xmlns:p14="http://schemas.microsoft.com/office/powerpoint/2010/main" val="1805283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9FC39EC9-2437-4DFD-8211-50C19A0AC7A9}"/>
              </a:ext>
            </a:extLst>
          </p:cNvPr>
          <p:cNvGrpSpPr>
            <a:grpSpLocks/>
          </p:cNvGrpSpPr>
          <p:nvPr/>
        </p:nvGrpSpPr>
        <p:grpSpPr bwMode="auto">
          <a:xfrm>
            <a:off x="0" y="2438400"/>
            <a:ext cx="9759950" cy="1052513"/>
            <a:chOff x="0" y="1536"/>
            <a:chExt cx="5675" cy="663"/>
          </a:xfrm>
        </p:grpSpPr>
        <p:grpSp>
          <p:nvGrpSpPr>
            <p:cNvPr id="5" name="Group 3">
              <a:extLst>
                <a:ext uri="{FF2B5EF4-FFF2-40B4-BE49-F238E27FC236}">
                  <a16:creationId xmlns:a16="http://schemas.microsoft.com/office/drawing/2014/main" id="{73EB0BED-5C72-4A0E-8B54-67559275F8A8}"/>
                </a:ext>
              </a:extLst>
            </p:cNvPr>
            <p:cNvGrpSpPr>
              <a:grpSpLocks/>
            </p:cNvGrpSpPr>
            <p:nvPr/>
          </p:nvGrpSpPr>
          <p:grpSpPr bwMode="auto">
            <a:xfrm>
              <a:off x="183" y="1604"/>
              <a:ext cx="448" cy="299"/>
              <a:chOff x="720" y="336"/>
              <a:chExt cx="624" cy="432"/>
            </a:xfrm>
          </p:grpSpPr>
          <p:sp>
            <p:nvSpPr>
              <p:cNvPr id="12" name="Rectangle 4">
                <a:extLst>
                  <a:ext uri="{FF2B5EF4-FFF2-40B4-BE49-F238E27FC236}">
                    <a16:creationId xmlns:a16="http://schemas.microsoft.com/office/drawing/2014/main" id="{43654DC0-2D01-46C9-B99A-942E0EDBCC34}"/>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13" name="Rectangle 5">
                <a:extLst>
                  <a:ext uri="{FF2B5EF4-FFF2-40B4-BE49-F238E27FC236}">
                    <a16:creationId xmlns:a16="http://schemas.microsoft.com/office/drawing/2014/main" id="{EFB3227C-623D-4D1B-97D0-25CA0DB720EE}"/>
                  </a:ext>
                </a:extLst>
              </p:cNvPr>
              <p:cNvSpPr>
                <a:spLocks noChangeArrowheads="1"/>
              </p:cNvSpPr>
              <p:nvPr/>
            </p:nvSpPr>
            <p:spPr bwMode="auto">
              <a:xfrm>
                <a:off x="1057" y="336"/>
                <a:ext cx="294"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grpSp>
        <p:grpSp>
          <p:nvGrpSpPr>
            <p:cNvPr id="6" name="Group 6">
              <a:extLst>
                <a:ext uri="{FF2B5EF4-FFF2-40B4-BE49-F238E27FC236}">
                  <a16:creationId xmlns:a16="http://schemas.microsoft.com/office/drawing/2014/main" id="{C56C51C8-BB65-45FB-AA0C-93DF4F0841AF}"/>
                </a:ext>
              </a:extLst>
            </p:cNvPr>
            <p:cNvGrpSpPr>
              <a:grpSpLocks/>
            </p:cNvGrpSpPr>
            <p:nvPr/>
          </p:nvGrpSpPr>
          <p:grpSpPr bwMode="auto">
            <a:xfrm>
              <a:off x="261" y="1870"/>
              <a:ext cx="465" cy="299"/>
              <a:chOff x="912" y="2640"/>
              <a:chExt cx="672" cy="432"/>
            </a:xfrm>
          </p:grpSpPr>
          <p:sp>
            <p:nvSpPr>
              <p:cNvPr id="10" name="Rectangle 7">
                <a:extLst>
                  <a:ext uri="{FF2B5EF4-FFF2-40B4-BE49-F238E27FC236}">
                    <a16:creationId xmlns:a16="http://schemas.microsoft.com/office/drawing/2014/main" id="{2A1F978E-18D4-48C2-BF82-0395623B8216}"/>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11" name="Rectangle 8">
                <a:extLst>
                  <a:ext uri="{FF2B5EF4-FFF2-40B4-BE49-F238E27FC236}">
                    <a16:creationId xmlns:a16="http://schemas.microsoft.com/office/drawing/2014/main" id="{E07A8A3C-EA99-47D3-9D44-FAA36201637C}"/>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grpSp>
        <p:sp>
          <p:nvSpPr>
            <p:cNvPr id="7" name="Rectangle 9">
              <a:extLst>
                <a:ext uri="{FF2B5EF4-FFF2-40B4-BE49-F238E27FC236}">
                  <a16:creationId xmlns:a16="http://schemas.microsoft.com/office/drawing/2014/main" id="{C806E646-3B80-4B81-8AC6-CE365F13EC0F}"/>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8" name="Rectangle 10">
              <a:extLst>
                <a:ext uri="{FF2B5EF4-FFF2-40B4-BE49-F238E27FC236}">
                  <a16:creationId xmlns:a16="http://schemas.microsoft.com/office/drawing/2014/main" id="{8CBCB627-E9B1-45FA-8A5D-C64FDE9B4370}"/>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9" name="Rectangle 11">
              <a:extLst>
                <a:ext uri="{FF2B5EF4-FFF2-40B4-BE49-F238E27FC236}">
                  <a16:creationId xmlns:a16="http://schemas.microsoft.com/office/drawing/2014/main" id="{60FB305B-C438-49D0-8D06-00BEBC713D58}"/>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grpSp>
      <p:sp>
        <p:nvSpPr>
          <p:cNvPr id="120844" name="Rectangle 12"/>
          <p:cNvSpPr>
            <a:spLocks noGrp="1" noChangeArrowheads="1"/>
          </p:cNvSpPr>
          <p:nvPr>
            <p:ph type="ctrTitle"/>
          </p:nvPr>
        </p:nvSpPr>
        <p:spPr>
          <a:xfrm>
            <a:off x="1073150" y="1828800"/>
            <a:ext cx="8420100" cy="1143000"/>
          </a:xfrm>
        </p:spPr>
        <p:txBody>
          <a:bodyPr/>
          <a:lstStyle>
            <a:lvl1pPr>
              <a:defRPr/>
            </a:lvl1pPr>
          </a:lstStyle>
          <a:p>
            <a:pPr lvl="0"/>
            <a:r>
              <a:rPr lang="ja-JP" altLang="en-US" noProof="0"/>
              <a:t>マスタ タイトルの書式設定</a:t>
            </a:r>
          </a:p>
        </p:txBody>
      </p:sp>
      <p:sp>
        <p:nvSpPr>
          <p:cNvPr id="120845" name="Rectangle 13"/>
          <p:cNvSpPr>
            <a:spLocks noGrp="1" noChangeArrowheads="1"/>
          </p:cNvSpPr>
          <p:nvPr>
            <p:ph type="subTitle" idx="1"/>
          </p:nvPr>
        </p:nvSpPr>
        <p:spPr>
          <a:xfrm>
            <a:off x="1485900" y="3886200"/>
            <a:ext cx="6934200" cy="1752600"/>
          </a:xfrm>
        </p:spPr>
        <p:txBody>
          <a:bodyPr/>
          <a:lstStyle>
            <a:lvl1pPr marL="0" indent="0" algn="ctr">
              <a:buFont typeface="Wingdings" pitchFamily="2" charset="2"/>
              <a:buNone/>
              <a:defRPr/>
            </a:lvl1pPr>
          </a:lstStyle>
          <a:p>
            <a:pPr lvl="0"/>
            <a:r>
              <a:rPr lang="ja-JP" altLang="en-US" noProof="0"/>
              <a:t>マスタ サブタイトルの書式設定</a:t>
            </a:r>
          </a:p>
        </p:txBody>
      </p:sp>
      <p:sp>
        <p:nvSpPr>
          <p:cNvPr id="14" name="Rectangle 14">
            <a:extLst>
              <a:ext uri="{FF2B5EF4-FFF2-40B4-BE49-F238E27FC236}">
                <a16:creationId xmlns:a16="http://schemas.microsoft.com/office/drawing/2014/main" id="{928F9F48-AF19-4F43-B81A-37D7924F23CC}"/>
              </a:ext>
            </a:extLst>
          </p:cNvPr>
          <p:cNvSpPr>
            <a:spLocks noGrp="1" noChangeArrowheads="1"/>
          </p:cNvSpPr>
          <p:nvPr>
            <p:ph type="dt" sz="half" idx="10"/>
          </p:nvPr>
        </p:nvSpPr>
        <p:spPr>
          <a:xfrm>
            <a:off x="1073150" y="6248400"/>
            <a:ext cx="2063750" cy="457200"/>
          </a:xfrm>
        </p:spPr>
        <p:txBody>
          <a:bodyPr/>
          <a:lstStyle>
            <a:lvl1pPr>
              <a:defRPr>
                <a:solidFill>
                  <a:schemeClr val="bg2"/>
                </a:solidFill>
              </a:defRPr>
            </a:lvl1pPr>
          </a:lstStyle>
          <a:p>
            <a:pPr>
              <a:defRPr/>
            </a:pPr>
            <a:fld id="{CB949175-381A-4668-B5AE-B4669132F979}" type="datetime1">
              <a:rPr lang="ja-JP" altLang="en-US" smtClean="0"/>
              <a:t>2024/9/2</a:t>
            </a:fld>
            <a:endParaRPr lang="en-US" altLang="ja-JP"/>
          </a:p>
        </p:txBody>
      </p:sp>
      <p:sp>
        <p:nvSpPr>
          <p:cNvPr id="15" name="Rectangle 15">
            <a:extLst>
              <a:ext uri="{FF2B5EF4-FFF2-40B4-BE49-F238E27FC236}">
                <a16:creationId xmlns:a16="http://schemas.microsoft.com/office/drawing/2014/main" id="{DFEFFFDE-314B-43A7-8EB9-A1E957F2EEA2}"/>
              </a:ext>
            </a:extLst>
          </p:cNvPr>
          <p:cNvSpPr>
            <a:spLocks noGrp="1" noChangeArrowheads="1"/>
          </p:cNvSpPr>
          <p:nvPr>
            <p:ph type="ftr" sz="quarter" idx="11"/>
          </p:nvPr>
        </p:nvSpPr>
        <p:spPr>
          <a:xfrm>
            <a:off x="3714750" y="6248400"/>
            <a:ext cx="3136900" cy="457200"/>
          </a:xfrm>
        </p:spPr>
        <p:txBody>
          <a:bodyPr/>
          <a:lstStyle>
            <a:lvl1pPr>
              <a:defRPr>
                <a:solidFill>
                  <a:schemeClr val="bg2"/>
                </a:solidFill>
              </a:defRPr>
            </a:lvl1pPr>
          </a:lstStyle>
          <a:p>
            <a:pPr>
              <a:defRPr/>
            </a:pPr>
            <a:endParaRPr lang="en-US" altLang="ja-JP"/>
          </a:p>
        </p:txBody>
      </p:sp>
      <p:sp>
        <p:nvSpPr>
          <p:cNvPr id="16" name="Rectangle 16">
            <a:extLst>
              <a:ext uri="{FF2B5EF4-FFF2-40B4-BE49-F238E27FC236}">
                <a16:creationId xmlns:a16="http://schemas.microsoft.com/office/drawing/2014/main" id="{453080EB-53C5-4B5D-B281-14881A3575C5}"/>
              </a:ext>
            </a:extLst>
          </p:cNvPr>
          <p:cNvSpPr>
            <a:spLocks noGrp="1" noChangeArrowheads="1"/>
          </p:cNvSpPr>
          <p:nvPr>
            <p:ph type="sldNum" sz="quarter" idx="12"/>
          </p:nvPr>
        </p:nvSpPr>
        <p:spPr>
          <a:xfrm>
            <a:off x="7429500" y="6248400"/>
            <a:ext cx="2063750" cy="457200"/>
          </a:xfrm>
        </p:spPr>
        <p:txBody>
          <a:bodyPr/>
          <a:lstStyle>
            <a:lvl1pPr>
              <a:defRPr smtClean="0">
                <a:solidFill>
                  <a:schemeClr val="bg2"/>
                </a:solidFill>
              </a:defRPr>
            </a:lvl1pPr>
          </a:lstStyle>
          <a:p>
            <a:pPr>
              <a:defRPr/>
            </a:pPr>
            <a:fld id="{11291728-BE91-49EB-85E1-FB508C55BB2C}" type="slidenum">
              <a:rPr lang="ja-JP" altLang="en-US"/>
              <a:pPr>
                <a:defRPr/>
              </a:pPr>
              <a:t>‹#›</a:t>
            </a:fld>
            <a:endParaRPr lang="en-US" altLang="ja-JP"/>
          </a:p>
        </p:txBody>
      </p:sp>
    </p:spTree>
    <p:extLst>
      <p:ext uri="{BB962C8B-B14F-4D97-AF65-F5344CB8AC3E}">
        <p14:creationId xmlns:p14="http://schemas.microsoft.com/office/powerpoint/2010/main" val="4199057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598BC2C5-0342-4D70-BC94-FBEB2118FC00}"/>
              </a:ext>
            </a:extLst>
          </p:cNvPr>
          <p:cNvSpPr>
            <a:spLocks noGrp="1" noChangeArrowheads="1"/>
          </p:cNvSpPr>
          <p:nvPr>
            <p:ph type="dt" sz="half" idx="10"/>
          </p:nvPr>
        </p:nvSpPr>
        <p:spPr>
          <a:ln/>
        </p:spPr>
        <p:txBody>
          <a:bodyPr/>
          <a:lstStyle>
            <a:lvl1pPr>
              <a:defRPr/>
            </a:lvl1pPr>
          </a:lstStyle>
          <a:p>
            <a:pPr>
              <a:defRPr/>
            </a:pPr>
            <a:fld id="{5289A493-1A67-4156-8904-F09DCFA58F10}" type="datetime1">
              <a:rPr lang="ja-JP" altLang="en-US" smtClean="0"/>
              <a:t>2024/9/2</a:t>
            </a:fld>
            <a:endParaRPr lang="en-US" altLang="ja-JP"/>
          </a:p>
        </p:txBody>
      </p:sp>
      <p:sp>
        <p:nvSpPr>
          <p:cNvPr id="5" name="Rectangle 12">
            <a:extLst>
              <a:ext uri="{FF2B5EF4-FFF2-40B4-BE49-F238E27FC236}">
                <a16:creationId xmlns:a16="http://schemas.microsoft.com/office/drawing/2014/main" id="{9A71EEFB-A57F-431A-9C06-8517D9DA50D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70B0AB79-BA28-4D91-9AA6-1BADD67A6E7A}"/>
              </a:ext>
            </a:extLst>
          </p:cNvPr>
          <p:cNvSpPr>
            <a:spLocks noGrp="1" noChangeArrowheads="1"/>
          </p:cNvSpPr>
          <p:nvPr>
            <p:ph type="sldNum" sz="quarter" idx="12"/>
          </p:nvPr>
        </p:nvSpPr>
        <p:spPr>
          <a:ln/>
        </p:spPr>
        <p:txBody>
          <a:bodyPr/>
          <a:lstStyle>
            <a:lvl1pPr>
              <a:defRPr/>
            </a:lvl1pPr>
          </a:lstStyle>
          <a:p>
            <a:pPr>
              <a:defRPr/>
            </a:pPr>
            <a:fld id="{327361E9-7AFB-473A-8B07-D5D2473BD2ED}" type="slidenum">
              <a:rPr lang="ja-JP" altLang="en-US"/>
              <a:pPr>
                <a:defRPr/>
              </a:pPr>
              <a:t>‹#›</a:t>
            </a:fld>
            <a:endParaRPr lang="en-US" altLang="ja-JP"/>
          </a:p>
        </p:txBody>
      </p:sp>
    </p:spTree>
    <p:extLst>
      <p:ext uri="{BB962C8B-B14F-4D97-AF65-F5344CB8AC3E}">
        <p14:creationId xmlns:p14="http://schemas.microsoft.com/office/powerpoint/2010/main" val="1440356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88250" y="617538"/>
            <a:ext cx="2112963" cy="55149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1244600" y="617538"/>
            <a:ext cx="6191250" cy="55149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4BFF7B75-6850-4CD6-B969-D22C6ABC933F}"/>
              </a:ext>
            </a:extLst>
          </p:cNvPr>
          <p:cNvSpPr>
            <a:spLocks noGrp="1" noChangeArrowheads="1"/>
          </p:cNvSpPr>
          <p:nvPr>
            <p:ph type="dt" sz="half" idx="10"/>
          </p:nvPr>
        </p:nvSpPr>
        <p:spPr>
          <a:ln/>
        </p:spPr>
        <p:txBody>
          <a:bodyPr/>
          <a:lstStyle>
            <a:lvl1pPr>
              <a:defRPr/>
            </a:lvl1pPr>
          </a:lstStyle>
          <a:p>
            <a:pPr>
              <a:defRPr/>
            </a:pPr>
            <a:fld id="{1CF4F9AC-EC8E-4696-B5B7-BF12E28A17B8}" type="datetime1">
              <a:rPr lang="ja-JP" altLang="en-US" smtClean="0"/>
              <a:t>2024/9/2</a:t>
            </a:fld>
            <a:endParaRPr lang="en-US" altLang="ja-JP"/>
          </a:p>
        </p:txBody>
      </p:sp>
      <p:sp>
        <p:nvSpPr>
          <p:cNvPr id="5" name="Rectangle 12">
            <a:extLst>
              <a:ext uri="{FF2B5EF4-FFF2-40B4-BE49-F238E27FC236}">
                <a16:creationId xmlns:a16="http://schemas.microsoft.com/office/drawing/2014/main" id="{71F0C866-48C5-4BB9-B050-ACFD307D63E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7F3EBEC5-7C60-4A39-825B-228DF3012D41}"/>
              </a:ext>
            </a:extLst>
          </p:cNvPr>
          <p:cNvSpPr>
            <a:spLocks noGrp="1" noChangeArrowheads="1"/>
          </p:cNvSpPr>
          <p:nvPr>
            <p:ph type="sldNum" sz="quarter" idx="12"/>
          </p:nvPr>
        </p:nvSpPr>
        <p:spPr>
          <a:ln/>
        </p:spPr>
        <p:txBody>
          <a:bodyPr/>
          <a:lstStyle>
            <a:lvl1pPr>
              <a:defRPr/>
            </a:lvl1pPr>
          </a:lstStyle>
          <a:p>
            <a:pPr>
              <a:defRPr/>
            </a:pPr>
            <a:fld id="{FD88114A-C8B6-4097-B885-68299B6D013C}" type="slidenum">
              <a:rPr lang="ja-JP" altLang="en-US"/>
              <a:pPr>
                <a:defRPr/>
              </a:pPr>
              <a:t>‹#›</a:t>
            </a:fld>
            <a:endParaRPr lang="en-US" altLang="ja-JP"/>
          </a:p>
        </p:txBody>
      </p:sp>
    </p:spTree>
    <p:extLst>
      <p:ext uri="{BB962C8B-B14F-4D97-AF65-F5344CB8AC3E}">
        <p14:creationId xmlns:p14="http://schemas.microsoft.com/office/powerpoint/2010/main" val="1933083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44600" y="617538"/>
            <a:ext cx="84455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1281113" y="2017713"/>
            <a:ext cx="413385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567363" y="2017713"/>
            <a:ext cx="413385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6E0E4440-0B33-40B5-88F1-C23062B9B0AC}"/>
              </a:ext>
            </a:extLst>
          </p:cNvPr>
          <p:cNvSpPr>
            <a:spLocks noGrp="1" noChangeArrowheads="1"/>
          </p:cNvSpPr>
          <p:nvPr>
            <p:ph type="dt" sz="half" idx="10"/>
          </p:nvPr>
        </p:nvSpPr>
        <p:spPr>
          <a:ln/>
        </p:spPr>
        <p:txBody>
          <a:bodyPr/>
          <a:lstStyle>
            <a:lvl1pPr>
              <a:defRPr/>
            </a:lvl1pPr>
          </a:lstStyle>
          <a:p>
            <a:pPr>
              <a:defRPr/>
            </a:pPr>
            <a:fld id="{CEB76288-6666-4916-A770-1948CFA1DD52}" type="datetime1">
              <a:rPr lang="ja-JP" altLang="en-US" smtClean="0"/>
              <a:t>2024/9/2</a:t>
            </a:fld>
            <a:endParaRPr lang="en-US" altLang="ja-JP"/>
          </a:p>
        </p:txBody>
      </p:sp>
      <p:sp>
        <p:nvSpPr>
          <p:cNvPr id="6" name="Rectangle 12">
            <a:extLst>
              <a:ext uri="{FF2B5EF4-FFF2-40B4-BE49-F238E27FC236}">
                <a16:creationId xmlns:a16="http://schemas.microsoft.com/office/drawing/2014/main" id="{06245704-3903-43AA-8CD9-662E3E61390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752CA1ED-E571-4FB5-B4A0-07AD2B3C0E47}"/>
              </a:ext>
            </a:extLst>
          </p:cNvPr>
          <p:cNvSpPr>
            <a:spLocks noGrp="1" noChangeArrowheads="1"/>
          </p:cNvSpPr>
          <p:nvPr>
            <p:ph type="sldNum" sz="quarter" idx="12"/>
          </p:nvPr>
        </p:nvSpPr>
        <p:spPr>
          <a:ln/>
        </p:spPr>
        <p:txBody>
          <a:bodyPr/>
          <a:lstStyle>
            <a:lvl1pPr>
              <a:defRPr/>
            </a:lvl1pPr>
          </a:lstStyle>
          <a:p>
            <a:pPr>
              <a:defRPr/>
            </a:pPr>
            <a:fld id="{346A79FB-1931-4C96-A742-4978FC6D6E25}" type="slidenum">
              <a:rPr lang="ja-JP" altLang="en-US"/>
              <a:pPr>
                <a:defRPr/>
              </a:pPr>
              <a:t>‹#›</a:t>
            </a:fld>
            <a:endParaRPr lang="en-US" altLang="ja-JP"/>
          </a:p>
        </p:txBody>
      </p:sp>
    </p:spTree>
    <p:extLst>
      <p:ext uri="{BB962C8B-B14F-4D97-AF65-F5344CB8AC3E}">
        <p14:creationId xmlns:p14="http://schemas.microsoft.com/office/powerpoint/2010/main" val="2747777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44600" y="617538"/>
            <a:ext cx="84455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1281113" y="2017713"/>
            <a:ext cx="413385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5567363" y="2017713"/>
            <a:ext cx="4133850" cy="1981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5567363" y="4151313"/>
            <a:ext cx="4133850" cy="1981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1">
            <a:extLst>
              <a:ext uri="{FF2B5EF4-FFF2-40B4-BE49-F238E27FC236}">
                <a16:creationId xmlns:a16="http://schemas.microsoft.com/office/drawing/2014/main" id="{1360AF89-894E-491C-8CD4-A3739C7265C0}"/>
              </a:ext>
            </a:extLst>
          </p:cNvPr>
          <p:cNvSpPr>
            <a:spLocks noGrp="1" noChangeArrowheads="1"/>
          </p:cNvSpPr>
          <p:nvPr>
            <p:ph type="dt" sz="half" idx="10"/>
          </p:nvPr>
        </p:nvSpPr>
        <p:spPr>
          <a:ln/>
        </p:spPr>
        <p:txBody>
          <a:bodyPr/>
          <a:lstStyle>
            <a:lvl1pPr>
              <a:defRPr/>
            </a:lvl1pPr>
          </a:lstStyle>
          <a:p>
            <a:pPr>
              <a:defRPr/>
            </a:pPr>
            <a:fld id="{E7438683-2E11-4CDC-B8B9-3EE64A928F71}" type="datetime1">
              <a:rPr lang="ja-JP" altLang="en-US" smtClean="0"/>
              <a:t>2024/9/2</a:t>
            </a:fld>
            <a:endParaRPr lang="en-US" altLang="ja-JP"/>
          </a:p>
        </p:txBody>
      </p:sp>
      <p:sp>
        <p:nvSpPr>
          <p:cNvPr id="7" name="Rectangle 12">
            <a:extLst>
              <a:ext uri="{FF2B5EF4-FFF2-40B4-BE49-F238E27FC236}">
                <a16:creationId xmlns:a16="http://schemas.microsoft.com/office/drawing/2014/main" id="{6ADE22A5-5AF0-4BA0-A747-EB48274A718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13">
            <a:extLst>
              <a:ext uri="{FF2B5EF4-FFF2-40B4-BE49-F238E27FC236}">
                <a16:creationId xmlns:a16="http://schemas.microsoft.com/office/drawing/2014/main" id="{8B3AFFE5-D3D0-4595-8949-7FAB0FB11BF1}"/>
              </a:ext>
            </a:extLst>
          </p:cNvPr>
          <p:cNvSpPr>
            <a:spLocks noGrp="1" noChangeArrowheads="1"/>
          </p:cNvSpPr>
          <p:nvPr>
            <p:ph type="sldNum" sz="quarter" idx="12"/>
          </p:nvPr>
        </p:nvSpPr>
        <p:spPr>
          <a:ln/>
        </p:spPr>
        <p:txBody>
          <a:bodyPr/>
          <a:lstStyle>
            <a:lvl1pPr>
              <a:defRPr/>
            </a:lvl1pPr>
          </a:lstStyle>
          <a:p>
            <a:pPr>
              <a:defRPr/>
            </a:pPr>
            <a:fld id="{085EACA0-658F-4F2A-98B3-C6205BEE0F93}" type="slidenum">
              <a:rPr lang="ja-JP" altLang="en-US"/>
              <a:pPr>
                <a:defRPr/>
              </a:pPr>
              <a:t>‹#›</a:t>
            </a:fld>
            <a:endParaRPr lang="en-US" altLang="ja-JP"/>
          </a:p>
        </p:txBody>
      </p:sp>
    </p:spTree>
    <p:extLst>
      <p:ext uri="{BB962C8B-B14F-4D97-AF65-F5344CB8AC3E}">
        <p14:creationId xmlns:p14="http://schemas.microsoft.com/office/powerpoint/2010/main" val="334462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9E3FA286-191F-4B30-8C69-81AB03CC5E70}"/>
              </a:ext>
            </a:extLst>
          </p:cNvPr>
          <p:cNvSpPr>
            <a:spLocks noGrp="1" noChangeArrowheads="1"/>
          </p:cNvSpPr>
          <p:nvPr>
            <p:ph type="dt" sz="half" idx="10"/>
          </p:nvPr>
        </p:nvSpPr>
        <p:spPr>
          <a:ln/>
        </p:spPr>
        <p:txBody>
          <a:bodyPr/>
          <a:lstStyle>
            <a:lvl1pPr>
              <a:defRPr/>
            </a:lvl1pPr>
          </a:lstStyle>
          <a:p>
            <a:pPr>
              <a:defRPr/>
            </a:pPr>
            <a:fld id="{DA1253C0-9245-4E49-AB0C-C568A5A46855}" type="datetime1">
              <a:rPr lang="ja-JP" altLang="en-US" smtClean="0"/>
              <a:t>2024/9/2</a:t>
            </a:fld>
            <a:endParaRPr lang="en-US" altLang="ja-JP"/>
          </a:p>
        </p:txBody>
      </p:sp>
      <p:sp>
        <p:nvSpPr>
          <p:cNvPr id="5" name="Rectangle 12">
            <a:extLst>
              <a:ext uri="{FF2B5EF4-FFF2-40B4-BE49-F238E27FC236}">
                <a16:creationId xmlns:a16="http://schemas.microsoft.com/office/drawing/2014/main" id="{B754A074-7FDE-4498-82A2-ECEC88C7DDD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B07D51F0-2F78-4D79-B3B5-A31E3731E90B}"/>
              </a:ext>
            </a:extLst>
          </p:cNvPr>
          <p:cNvSpPr>
            <a:spLocks noGrp="1" noChangeArrowheads="1"/>
          </p:cNvSpPr>
          <p:nvPr>
            <p:ph type="sldNum" sz="quarter" idx="12"/>
          </p:nvPr>
        </p:nvSpPr>
        <p:spPr>
          <a:ln/>
        </p:spPr>
        <p:txBody>
          <a:bodyPr/>
          <a:lstStyle>
            <a:lvl1pPr>
              <a:defRPr/>
            </a:lvl1pPr>
          </a:lstStyle>
          <a:p>
            <a:pPr>
              <a:defRPr/>
            </a:pPr>
            <a:fld id="{6F2008A6-72A8-4D36-9122-EF11DB488EBC}" type="slidenum">
              <a:rPr lang="ja-JP" altLang="en-US"/>
              <a:pPr>
                <a:defRPr/>
              </a:pPr>
              <a:t>‹#›</a:t>
            </a:fld>
            <a:endParaRPr lang="en-US" altLang="ja-JP"/>
          </a:p>
        </p:txBody>
      </p:sp>
    </p:spTree>
    <p:extLst>
      <p:ext uri="{BB962C8B-B14F-4D97-AF65-F5344CB8AC3E}">
        <p14:creationId xmlns:p14="http://schemas.microsoft.com/office/powerpoint/2010/main" val="3316894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1">
            <a:extLst>
              <a:ext uri="{FF2B5EF4-FFF2-40B4-BE49-F238E27FC236}">
                <a16:creationId xmlns:a16="http://schemas.microsoft.com/office/drawing/2014/main" id="{84B20B1B-83B7-4698-BF60-09A4D737DDCD}"/>
              </a:ext>
            </a:extLst>
          </p:cNvPr>
          <p:cNvSpPr>
            <a:spLocks noGrp="1" noChangeArrowheads="1"/>
          </p:cNvSpPr>
          <p:nvPr>
            <p:ph type="dt" sz="half" idx="10"/>
          </p:nvPr>
        </p:nvSpPr>
        <p:spPr>
          <a:ln/>
        </p:spPr>
        <p:txBody>
          <a:bodyPr/>
          <a:lstStyle>
            <a:lvl1pPr>
              <a:defRPr/>
            </a:lvl1pPr>
          </a:lstStyle>
          <a:p>
            <a:pPr>
              <a:defRPr/>
            </a:pPr>
            <a:fld id="{D4FD2093-679E-4559-87EC-EB24E859A60F}" type="datetime1">
              <a:rPr lang="ja-JP" altLang="en-US" smtClean="0"/>
              <a:t>2024/9/2</a:t>
            </a:fld>
            <a:endParaRPr lang="en-US" altLang="ja-JP"/>
          </a:p>
        </p:txBody>
      </p:sp>
      <p:sp>
        <p:nvSpPr>
          <p:cNvPr id="5" name="Rectangle 12">
            <a:extLst>
              <a:ext uri="{FF2B5EF4-FFF2-40B4-BE49-F238E27FC236}">
                <a16:creationId xmlns:a16="http://schemas.microsoft.com/office/drawing/2014/main" id="{C3C931E7-616A-4B84-9F31-32D635CF076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B77DC5FE-8B94-49B6-B685-0888C7D669F3}"/>
              </a:ext>
            </a:extLst>
          </p:cNvPr>
          <p:cNvSpPr>
            <a:spLocks noGrp="1" noChangeArrowheads="1"/>
          </p:cNvSpPr>
          <p:nvPr>
            <p:ph type="sldNum" sz="quarter" idx="12"/>
          </p:nvPr>
        </p:nvSpPr>
        <p:spPr>
          <a:ln/>
        </p:spPr>
        <p:txBody>
          <a:bodyPr/>
          <a:lstStyle>
            <a:lvl1pPr>
              <a:defRPr/>
            </a:lvl1pPr>
          </a:lstStyle>
          <a:p>
            <a:pPr>
              <a:defRPr/>
            </a:pPr>
            <a:fld id="{18E58ADA-00D1-4DA2-9F46-4BFE28520C48}" type="slidenum">
              <a:rPr lang="ja-JP" altLang="en-US"/>
              <a:pPr>
                <a:defRPr/>
              </a:pPr>
              <a:t>‹#›</a:t>
            </a:fld>
            <a:endParaRPr lang="en-US" altLang="ja-JP"/>
          </a:p>
        </p:txBody>
      </p:sp>
    </p:spTree>
    <p:extLst>
      <p:ext uri="{BB962C8B-B14F-4D97-AF65-F5344CB8AC3E}">
        <p14:creationId xmlns:p14="http://schemas.microsoft.com/office/powerpoint/2010/main" val="2345662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1281113" y="2017713"/>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567363" y="2017713"/>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EE7E06F2-5A14-4936-981C-3C9622096700}"/>
              </a:ext>
            </a:extLst>
          </p:cNvPr>
          <p:cNvSpPr>
            <a:spLocks noGrp="1" noChangeArrowheads="1"/>
          </p:cNvSpPr>
          <p:nvPr>
            <p:ph type="dt" sz="half" idx="10"/>
          </p:nvPr>
        </p:nvSpPr>
        <p:spPr>
          <a:ln/>
        </p:spPr>
        <p:txBody>
          <a:bodyPr/>
          <a:lstStyle>
            <a:lvl1pPr>
              <a:defRPr/>
            </a:lvl1pPr>
          </a:lstStyle>
          <a:p>
            <a:pPr>
              <a:defRPr/>
            </a:pPr>
            <a:fld id="{16F486A7-32F4-4C91-AF34-46E08240A3A8}" type="datetime1">
              <a:rPr lang="ja-JP" altLang="en-US" smtClean="0"/>
              <a:t>2024/9/2</a:t>
            </a:fld>
            <a:endParaRPr lang="en-US" altLang="ja-JP"/>
          </a:p>
        </p:txBody>
      </p:sp>
      <p:sp>
        <p:nvSpPr>
          <p:cNvPr id="6" name="Rectangle 12">
            <a:extLst>
              <a:ext uri="{FF2B5EF4-FFF2-40B4-BE49-F238E27FC236}">
                <a16:creationId xmlns:a16="http://schemas.microsoft.com/office/drawing/2014/main" id="{7362769C-650A-46A3-BE27-38EA80068A3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7EA0F469-3114-4CC1-BDD8-199021E0B56E}"/>
              </a:ext>
            </a:extLst>
          </p:cNvPr>
          <p:cNvSpPr>
            <a:spLocks noGrp="1" noChangeArrowheads="1"/>
          </p:cNvSpPr>
          <p:nvPr>
            <p:ph type="sldNum" sz="quarter" idx="12"/>
          </p:nvPr>
        </p:nvSpPr>
        <p:spPr>
          <a:ln/>
        </p:spPr>
        <p:txBody>
          <a:bodyPr/>
          <a:lstStyle>
            <a:lvl1pPr>
              <a:defRPr/>
            </a:lvl1pPr>
          </a:lstStyle>
          <a:p>
            <a:pPr>
              <a:defRPr/>
            </a:pPr>
            <a:fld id="{D0F6266D-7A17-4153-BE32-56A15D9B9316}" type="slidenum">
              <a:rPr lang="ja-JP" altLang="en-US"/>
              <a:pPr>
                <a:defRPr/>
              </a:pPr>
              <a:t>‹#›</a:t>
            </a:fld>
            <a:endParaRPr lang="en-US" altLang="ja-JP"/>
          </a:p>
        </p:txBody>
      </p:sp>
    </p:spTree>
    <p:extLst>
      <p:ext uri="{BB962C8B-B14F-4D97-AF65-F5344CB8AC3E}">
        <p14:creationId xmlns:p14="http://schemas.microsoft.com/office/powerpoint/2010/main" val="2519536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1">
            <a:extLst>
              <a:ext uri="{FF2B5EF4-FFF2-40B4-BE49-F238E27FC236}">
                <a16:creationId xmlns:a16="http://schemas.microsoft.com/office/drawing/2014/main" id="{7B67C0D7-2471-4C63-BE47-D62D402D3306}"/>
              </a:ext>
            </a:extLst>
          </p:cNvPr>
          <p:cNvSpPr>
            <a:spLocks noGrp="1" noChangeArrowheads="1"/>
          </p:cNvSpPr>
          <p:nvPr>
            <p:ph type="dt" sz="half" idx="10"/>
          </p:nvPr>
        </p:nvSpPr>
        <p:spPr>
          <a:ln/>
        </p:spPr>
        <p:txBody>
          <a:bodyPr/>
          <a:lstStyle>
            <a:lvl1pPr>
              <a:defRPr/>
            </a:lvl1pPr>
          </a:lstStyle>
          <a:p>
            <a:pPr>
              <a:defRPr/>
            </a:pPr>
            <a:fld id="{BCEF665D-62CE-41DF-9969-B8F3EA17B7F9}" type="datetime1">
              <a:rPr lang="ja-JP" altLang="en-US" smtClean="0"/>
              <a:t>2024/9/2</a:t>
            </a:fld>
            <a:endParaRPr lang="en-US" altLang="ja-JP"/>
          </a:p>
        </p:txBody>
      </p:sp>
      <p:sp>
        <p:nvSpPr>
          <p:cNvPr id="8" name="Rectangle 12">
            <a:extLst>
              <a:ext uri="{FF2B5EF4-FFF2-40B4-BE49-F238E27FC236}">
                <a16:creationId xmlns:a16="http://schemas.microsoft.com/office/drawing/2014/main" id="{6AAE9392-D83C-4BE9-BE12-A413FDC271A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3">
            <a:extLst>
              <a:ext uri="{FF2B5EF4-FFF2-40B4-BE49-F238E27FC236}">
                <a16:creationId xmlns:a16="http://schemas.microsoft.com/office/drawing/2014/main" id="{A1968260-FBAA-41AC-A79C-51004018E1D8}"/>
              </a:ext>
            </a:extLst>
          </p:cNvPr>
          <p:cNvSpPr>
            <a:spLocks noGrp="1" noChangeArrowheads="1"/>
          </p:cNvSpPr>
          <p:nvPr>
            <p:ph type="sldNum" sz="quarter" idx="12"/>
          </p:nvPr>
        </p:nvSpPr>
        <p:spPr>
          <a:ln/>
        </p:spPr>
        <p:txBody>
          <a:bodyPr/>
          <a:lstStyle>
            <a:lvl1pPr>
              <a:defRPr/>
            </a:lvl1pPr>
          </a:lstStyle>
          <a:p>
            <a:pPr>
              <a:defRPr/>
            </a:pPr>
            <a:fld id="{57F38210-FF71-4B65-AE31-ECB43566BB11}" type="slidenum">
              <a:rPr lang="ja-JP" altLang="en-US"/>
              <a:pPr>
                <a:defRPr/>
              </a:pPr>
              <a:t>‹#›</a:t>
            </a:fld>
            <a:endParaRPr lang="en-US" altLang="ja-JP"/>
          </a:p>
        </p:txBody>
      </p:sp>
    </p:spTree>
    <p:extLst>
      <p:ext uri="{BB962C8B-B14F-4D97-AF65-F5344CB8AC3E}">
        <p14:creationId xmlns:p14="http://schemas.microsoft.com/office/powerpoint/2010/main" val="3070994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11">
            <a:extLst>
              <a:ext uri="{FF2B5EF4-FFF2-40B4-BE49-F238E27FC236}">
                <a16:creationId xmlns:a16="http://schemas.microsoft.com/office/drawing/2014/main" id="{D8739876-3980-40BE-ACBD-C05708DFEA47}"/>
              </a:ext>
            </a:extLst>
          </p:cNvPr>
          <p:cNvSpPr>
            <a:spLocks noGrp="1" noChangeArrowheads="1"/>
          </p:cNvSpPr>
          <p:nvPr>
            <p:ph type="dt" sz="half" idx="10"/>
          </p:nvPr>
        </p:nvSpPr>
        <p:spPr>
          <a:ln/>
        </p:spPr>
        <p:txBody>
          <a:bodyPr/>
          <a:lstStyle>
            <a:lvl1pPr>
              <a:defRPr/>
            </a:lvl1pPr>
          </a:lstStyle>
          <a:p>
            <a:pPr>
              <a:defRPr/>
            </a:pPr>
            <a:fld id="{03F0ACEE-223B-49B8-8E2B-474878B9A668}" type="datetime1">
              <a:rPr lang="ja-JP" altLang="en-US" smtClean="0"/>
              <a:t>2024/9/2</a:t>
            </a:fld>
            <a:endParaRPr lang="en-US" altLang="ja-JP"/>
          </a:p>
        </p:txBody>
      </p:sp>
      <p:sp>
        <p:nvSpPr>
          <p:cNvPr id="4" name="Rectangle 12">
            <a:extLst>
              <a:ext uri="{FF2B5EF4-FFF2-40B4-BE49-F238E27FC236}">
                <a16:creationId xmlns:a16="http://schemas.microsoft.com/office/drawing/2014/main" id="{611DD238-5AA8-49BB-8027-3DE0A8F1564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a:extLst>
              <a:ext uri="{FF2B5EF4-FFF2-40B4-BE49-F238E27FC236}">
                <a16:creationId xmlns:a16="http://schemas.microsoft.com/office/drawing/2014/main" id="{81354D1B-EBF0-4EE9-BD24-D8A0FF00DD6E}"/>
              </a:ext>
            </a:extLst>
          </p:cNvPr>
          <p:cNvSpPr>
            <a:spLocks noGrp="1" noChangeArrowheads="1"/>
          </p:cNvSpPr>
          <p:nvPr>
            <p:ph type="sldNum" sz="quarter" idx="12"/>
          </p:nvPr>
        </p:nvSpPr>
        <p:spPr>
          <a:ln/>
        </p:spPr>
        <p:txBody>
          <a:bodyPr/>
          <a:lstStyle>
            <a:lvl1pPr>
              <a:defRPr/>
            </a:lvl1pPr>
          </a:lstStyle>
          <a:p>
            <a:pPr>
              <a:defRPr/>
            </a:pPr>
            <a:fld id="{C2078DB2-9090-4EAE-8039-2CC3C16E9279}" type="slidenum">
              <a:rPr lang="ja-JP" altLang="en-US"/>
              <a:pPr>
                <a:defRPr/>
              </a:pPr>
              <a:t>‹#›</a:t>
            </a:fld>
            <a:endParaRPr lang="en-US" altLang="ja-JP"/>
          </a:p>
        </p:txBody>
      </p:sp>
    </p:spTree>
    <p:extLst>
      <p:ext uri="{BB962C8B-B14F-4D97-AF65-F5344CB8AC3E}">
        <p14:creationId xmlns:p14="http://schemas.microsoft.com/office/powerpoint/2010/main" val="2453965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2E8CF073-D169-460C-A992-56C5EC2884CD}"/>
              </a:ext>
            </a:extLst>
          </p:cNvPr>
          <p:cNvSpPr>
            <a:spLocks noGrp="1" noChangeArrowheads="1"/>
          </p:cNvSpPr>
          <p:nvPr>
            <p:ph type="dt" sz="half" idx="10"/>
          </p:nvPr>
        </p:nvSpPr>
        <p:spPr>
          <a:ln/>
        </p:spPr>
        <p:txBody>
          <a:bodyPr/>
          <a:lstStyle>
            <a:lvl1pPr>
              <a:defRPr/>
            </a:lvl1pPr>
          </a:lstStyle>
          <a:p>
            <a:pPr>
              <a:defRPr/>
            </a:pPr>
            <a:fld id="{7EBA483F-08A7-4F65-9A1E-5F66F710D9A1}" type="datetime1">
              <a:rPr lang="ja-JP" altLang="en-US" smtClean="0"/>
              <a:t>2024/9/2</a:t>
            </a:fld>
            <a:endParaRPr lang="en-US" altLang="ja-JP"/>
          </a:p>
        </p:txBody>
      </p:sp>
      <p:sp>
        <p:nvSpPr>
          <p:cNvPr id="3" name="Rectangle 12">
            <a:extLst>
              <a:ext uri="{FF2B5EF4-FFF2-40B4-BE49-F238E27FC236}">
                <a16:creationId xmlns:a16="http://schemas.microsoft.com/office/drawing/2014/main" id="{1B9C875F-8F72-4CFD-BF39-1FEECB780C3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3">
            <a:extLst>
              <a:ext uri="{FF2B5EF4-FFF2-40B4-BE49-F238E27FC236}">
                <a16:creationId xmlns:a16="http://schemas.microsoft.com/office/drawing/2014/main" id="{8C8210AB-B16B-4AED-A2C0-2DF2AB946357}"/>
              </a:ext>
            </a:extLst>
          </p:cNvPr>
          <p:cNvSpPr>
            <a:spLocks noGrp="1" noChangeArrowheads="1"/>
          </p:cNvSpPr>
          <p:nvPr>
            <p:ph type="sldNum" sz="quarter" idx="12"/>
          </p:nvPr>
        </p:nvSpPr>
        <p:spPr>
          <a:ln/>
        </p:spPr>
        <p:txBody>
          <a:bodyPr/>
          <a:lstStyle>
            <a:lvl1pPr>
              <a:defRPr/>
            </a:lvl1pPr>
          </a:lstStyle>
          <a:p>
            <a:pPr>
              <a:defRPr/>
            </a:pPr>
            <a:fld id="{9869D710-0DDB-456C-9C87-5EFD77CF9989}" type="slidenum">
              <a:rPr lang="ja-JP" altLang="en-US"/>
              <a:pPr>
                <a:defRPr/>
              </a:pPr>
              <a:t>‹#›</a:t>
            </a:fld>
            <a:endParaRPr lang="en-US" altLang="ja-JP"/>
          </a:p>
        </p:txBody>
      </p:sp>
    </p:spTree>
    <p:extLst>
      <p:ext uri="{BB962C8B-B14F-4D97-AF65-F5344CB8AC3E}">
        <p14:creationId xmlns:p14="http://schemas.microsoft.com/office/powerpoint/2010/main" val="363133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1">
            <a:extLst>
              <a:ext uri="{FF2B5EF4-FFF2-40B4-BE49-F238E27FC236}">
                <a16:creationId xmlns:a16="http://schemas.microsoft.com/office/drawing/2014/main" id="{21256F02-D84C-4593-B8D2-A6609816202E}"/>
              </a:ext>
            </a:extLst>
          </p:cNvPr>
          <p:cNvSpPr>
            <a:spLocks noGrp="1" noChangeArrowheads="1"/>
          </p:cNvSpPr>
          <p:nvPr>
            <p:ph type="dt" sz="half" idx="10"/>
          </p:nvPr>
        </p:nvSpPr>
        <p:spPr>
          <a:ln/>
        </p:spPr>
        <p:txBody>
          <a:bodyPr/>
          <a:lstStyle>
            <a:lvl1pPr>
              <a:defRPr/>
            </a:lvl1pPr>
          </a:lstStyle>
          <a:p>
            <a:pPr>
              <a:defRPr/>
            </a:pPr>
            <a:fld id="{E3EB3DE3-303A-4A08-94D2-627BB8380435}" type="datetime1">
              <a:rPr lang="ja-JP" altLang="en-US" smtClean="0"/>
              <a:t>2024/9/2</a:t>
            </a:fld>
            <a:endParaRPr lang="en-US" altLang="ja-JP"/>
          </a:p>
        </p:txBody>
      </p:sp>
      <p:sp>
        <p:nvSpPr>
          <p:cNvPr id="6" name="Rectangle 12">
            <a:extLst>
              <a:ext uri="{FF2B5EF4-FFF2-40B4-BE49-F238E27FC236}">
                <a16:creationId xmlns:a16="http://schemas.microsoft.com/office/drawing/2014/main" id="{EBF1DDAE-63A2-4ECE-9952-5CFCADB479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5A2EEC92-CF0C-4A7E-939A-0F33962B2161}"/>
              </a:ext>
            </a:extLst>
          </p:cNvPr>
          <p:cNvSpPr>
            <a:spLocks noGrp="1" noChangeArrowheads="1"/>
          </p:cNvSpPr>
          <p:nvPr>
            <p:ph type="sldNum" sz="quarter" idx="12"/>
          </p:nvPr>
        </p:nvSpPr>
        <p:spPr>
          <a:ln/>
        </p:spPr>
        <p:txBody>
          <a:bodyPr/>
          <a:lstStyle>
            <a:lvl1pPr>
              <a:defRPr/>
            </a:lvl1pPr>
          </a:lstStyle>
          <a:p>
            <a:pPr>
              <a:defRPr/>
            </a:pPr>
            <a:fld id="{D7AE15D9-0DFC-439B-AFF1-803062685E95}" type="slidenum">
              <a:rPr lang="ja-JP" altLang="en-US"/>
              <a:pPr>
                <a:defRPr/>
              </a:pPr>
              <a:t>‹#›</a:t>
            </a:fld>
            <a:endParaRPr lang="en-US" altLang="ja-JP"/>
          </a:p>
        </p:txBody>
      </p:sp>
    </p:spTree>
    <p:extLst>
      <p:ext uri="{BB962C8B-B14F-4D97-AF65-F5344CB8AC3E}">
        <p14:creationId xmlns:p14="http://schemas.microsoft.com/office/powerpoint/2010/main" val="334755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1">
            <a:extLst>
              <a:ext uri="{FF2B5EF4-FFF2-40B4-BE49-F238E27FC236}">
                <a16:creationId xmlns:a16="http://schemas.microsoft.com/office/drawing/2014/main" id="{C33C78EE-15B0-4763-A99B-87483E1A5F54}"/>
              </a:ext>
            </a:extLst>
          </p:cNvPr>
          <p:cNvSpPr>
            <a:spLocks noGrp="1" noChangeArrowheads="1"/>
          </p:cNvSpPr>
          <p:nvPr>
            <p:ph type="dt" sz="half" idx="10"/>
          </p:nvPr>
        </p:nvSpPr>
        <p:spPr>
          <a:ln/>
        </p:spPr>
        <p:txBody>
          <a:bodyPr/>
          <a:lstStyle>
            <a:lvl1pPr>
              <a:defRPr/>
            </a:lvl1pPr>
          </a:lstStyle>
          <a:p>
            <a:pPr>
              <a:defRPr/>
            </a:pPr>
            <a:fld id="{4B888C50-678B-4CD1-B630-3570AD2C71D7}" type="datetime1">
              <a:rPr lang="ja-JP" altLang="en-US" smtClean="0"/>
              <a:t>2024/9/2</a:t>
            </a:fld>
            <a:endParaRPr lang="en-US" altLang="ja-JP"/>
          </a:p>
        </p:txBody>
      </p:sp>
      <p:sp>
        <p:nvSpPr>
          <p:cNvPr id="6" name="Rectangle 12">
            <a:extLst>
              <a:ext uri="{FF2B5EF4-FFF2-40B4-BE49-F238E27FC236}">
                <a16:creationId xmlns:a16="http://schemas.microsoft.com/office/drawing/2014/main" id="{17A02EAB-CC57-4DD4-B18C-228EFAEFC23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509ED823-F64A-4121-92C3-02D92A381088}"/>
              </a:ext>
            </a:extLst>
          </p:cNvPr>
          <p:cNvSpPr>
            <a:spLocks noGrp="1" noChangeArrowheads="1"/>
          </p:cNvSpPr>
          <p:nvPr>
            <p:ph type="sldNum" sz="quarter" idx="12"/>
          </p:nvPr>
        </p:nvSpPr>
        <p:spPr>
          <a:ln/>
        </p:spPr>
        <p:txBody>
          <a:bodyPr/>
          <a:lstStyle>
            <a:lvl1pPr>
              <a:defRPr/>
            </a:lvl1pPr>
          </a:lstStyle>
          <a:p>
            <a:pPr>
              <a:defRPr/>
            </a:pPr>
            <a:fld id="{C8A246FB-2F18-49CC-B8F7-A9D349CACEFB}" type="slidenum">
              <a:rPr lang="ja-JP" altLang="en-US"/>
              <a:pPr>
                <a:defRPr/>
              </a:pPr>
              <a:t>‹#›</a:t>
            </a:fld>
            <a:endParaRPr lang="en-US" altLang="ja-JP"/>
          </a:p>
        </p:txBody>
      </p:sp>
    </p:spTree>
    <p:extLst>
      <p:ext uri="{BB962C8B-B14F-4D97-AF65-F5344CB8AC3E}">
        <p14:creationId xmlns:p14="http://schemas.microsoft.com/office/powerpoint/2010/main" val="1697742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51B067F-5F97-4940-82F2-48BC9FEB2B64}"/>
              </a:ext>
            </a:extLst>
          </p:cNvPr>
          <p:cNvSpPr>
            <a:spLocks noChangeArrowheads="1"/>
          </p:cNvSpPr>
          <p:nvPr/>
        </p:nvSpPr>
        <p:spPr bwMode="ltGray">
          <a:xfrm>
            <a:off x="452438" y="1098550"/>
            <a:ext cx="474662"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27" name="Rectangle 3">
            <a:extLst>
              <a:ext uri="{FF2B5EF4-FFF2-40B4-BE49-F238E27FC236}">
                <a16:creationId xmlns:a16="http://schemas.microsoft.com/office/drawing/2014/main" id="{C37805F7-45A3-4210-B40B-44375F784328}"/>
              </a:ext>
            </a:extLst>
          </p:cNvPr>
          <p:cNvSpPr>
            <a:spLocks noChangeArrowheads="1"/>
          </p:cNvSpPr>
          <p:nvPr/>
        </p:nvSpPr>
        <p:spPr bwMode="ltGray">
          <a:xfrm>
            <a:off x="866775" y="1098550"/>
            <a:ext cx="355600"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28" name="Rectangle 4">
            <a:extLst>
              <a:ext uri="{FF2B5EF4-FFF2-40B4-BE49-F238E27FC236}">
                <a16:creationId xmlns:a16="http://schemas.microsoft.com/office/drawing/2014/main" id="{1A322E32-DB41-4E72-8200-C557343A1DCD}"/>
              </a:ext>
            </a:extLst>
          </p:cNvPr>
          <p:cNvSpPr>
            <a:spLocks noChangeArrowheads="1"/>
          </p:cNvSpPr>
          <p:nvPr/>
        </p:nvSpPr>
        <p:spPr bwMode="ltGray">
          <a:xfrm>
            <a:off x="584200" y="1520825"/>
            <a:ext cx="461963"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29" name="Rectangle 5">
            <a:extLst>
              <a:ext uri="{FF2B5EF4-FFF2-40B4-BE49-F238E27FC236}">
                <a16:creationId xmlns:a16="http://schemas.microsoft.com/office/drawing/2014/main" id="{71C661B8-62EE-41C8-80F7-4BCE8C71AAF1}"/>
              </a:ext>
            </a:extLst>
          </p:cNvPr>
          <p:cNvSpPr>
            <a:spLocks noChangeArrowheads="1"/>
          </p:cNvSpPr>
          <p:nvPr/>
        </p:nvSpPr>
        <p:spPr bwMode="ltGray">
          <a:xfrm>
            <a:off x="989013" y="1520825"/>
            <a:ext cx="395287"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0" name="Rectangle 6">
            <a:extLst>
              <a:ext uri="{FF2B5EF4-FFF2-40B4-BE49-F238E27FC236}">
                <a16:creationId xmlns:a16="http://schemas.microsoft.com/office/drawing/2014/main" id="{6399D83D-6480-4CF4-BDB6-5A348C55FAF7}"/>
              </a:ext>
            </a:extLst>
          </p:cNvPr>
          <p:cNvSpPr>
            <a:spLocks noChangeArrowheads="1"/>
          </p:cNvSpPr>
          <p:nvPr/>
        </p:nvSpPr>
        <p:spPr bwMode="ltGray">
          <a:xfrm>
            <a:off x="138113" y="1447800"/>
            <a:ext cx="606425"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1" name="Rectangle 7">
            <a:extLst>
              <a:ext uri="{FF2B5EF4-FFF2-40B4-BE49-F238E27FC236}">
                <a16:creationId xmlns:a16="http://schemas.microsoft.com/office/drawing/2014/main" id="{F5D30A36-3933-49F7-AA58-54C438228978}"/>
              </a:ext>
            </a:extLst>
          </p:cNvPr>
          <p:cNvSpPr>
            <a:spLocks noChangeArrowheads="1"/>
          </p:cNvSpPr>
          <p:nvPr/>
        </p:nvSpPr>
        <p:spPr bwMode="gray">
          <a:xfrm>
            <a:off x="825500" y="990600"/>
            <a:ext cx="34925"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2" name="Rectangle 8">
            <a:extLst>
              <a:ext uri="{FF2B5EF4-FFF2-40B4-BE49-F238E27FC236}">
                <a16:creationId xmlns:a16="http://schemas.microsoft.com/office/drawing/2014/main" id="{D79DCEC3-2777-402C-8EA8-D3305C27BA23}"/>
              </a:ext>
            </a:extLst>
          </p:cNvPr>
          <p:cNvSpPr>
            <a:spLocks noChangeArrowheads="1"/>
          </p:cNvSpPr>
          <p:nvPr/>
        </p:nvSpPr>
        <p:spPr bwMode="gray">
          <a:xfrm>
            <a:off x="479425" y="1781175"/>
            <a:ext cx="89122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3" name="Rectangle 9">
            <a:extLst>
              <a:ext uri="{FF2B5EF4-FFF2-40B4-BE49-F238E27FC236}">
                <a16:creationId xmlns:a16="http://schemas.microsoft.com/office/drawing/2014/main" id="{CF0F5176-1D75-4A58-B55E-7FCF3BCBBF11}"/>
              </a:ext>
            </a:extLst>
          </p:cNvPr>
          <p:cNvSpPr>
            <a:spLocks noGrp="1" noChangeArrowheads="1"/>
          </p:cNvSpPr>
          <p:nvPr>
            <p:ph type="title"/>
          </p:nvPr>
        </p:nvSpPr>
        <p:spPr bwMode="auto">
          <a:xfrm>
            <a:off x="1244600" y="617538"/>
            <a:ext cx="84455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34" name="Rectangle 10">
            <a:extLst>
              <a:ext uri="{FF2B5EF4-FFF2-40B4-BE49-F238E27FC236}">
                <a16:creationId xmlns:a16="http://schemas.microsoft.com/office/drawing/2014/main" id="{012F5648-3E4C-4318-8F3A-0739032A2050}"/>
              </a:ext>
            </a:extLst>
          </p:cNvPr>
          <p:cNvSpPr>
            <a:spLocks noGrp="1" noChangeArrowheads="1"/>
          </p:cNvSpPr>
          <p:nvPr>
            <p:ph type="body" idx="1"/>
          </p:nvPr>
        </p:nvSpPr>
        <p:spPr bwMode="auto">
          <a:xfrm>
            <a:off x="1281113" y="2017713"/>
            <a:ext cx="84201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119819" name="Rectangle 11">
            <a:extLst>
              <a:ext uri="{FF2B5EF4-FFF2-40B4-BE49-F238E27FC236}">
                <a16:creationId xmlns:a16="http://schemas.microsoft.com/office/drawing/2014/main" id="{74F3E58D-616D-4DE2-8112-E87AD17EB9DF}"/>
              </a:ext>
            </a:extLst>
          </p:cNvPr>
          <p:cNvSpPr>
            <a:spLocks noGrp="1" noChangeArrowheads="1"/>
          </p:cNvSpPr>
          <p:nvPr>
            <p:ph type="dt" sz="half" idx="2"/>
          </p:nvPr>
        </p:nvSpPr>
        <p:spPr bwMode="auto">
          <a:xfrm>
            <a:off x="990600" y="63246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a typeface="ＭＳ Ｐゴシック" panose="020B0600070205080204" pitchFamily="50" charset="-128"/>
              </a:defRPr>
            </a:lvl1pPr>
          </a:lstStyle>
          <a:p>
            <a:pPr>
              <a:defRPr/>
            </a:pPr>
            <a:fld id="{87FF50A8-F9C4-4B15-9E78-B5762A3512CC}" type="datetime1">
              <a:rPr lang="ja-JP" altLang="en-US" smtClean="0"/>
              <a:t>2024/9/2</a:t>
            </a:fld>
            <a:endParaRPr lang="en-US" altLang="ja-JP"/>
          </a:p>
        </p:txBody>
      </p:sp>
      <p:sp>
        <p:nvSpPr>
          <p:cNvPr id="119820" name="Rectangle 12">
            <a:extLst>
              <a:ext uri="{FF2B5EF4-FFF2-40B4-BE49-F238E27FC236}">
                <a16:creationId xmlns:a16="http://schemas.microsoft.com/office/drawing/2014/main" id="{D85548DB-5223-4852-905A-FE80456798A2}"/>
              </a:ext>
            </a:extLst>
          </p:cNvPr>
          <p:cNvSpPr>
            <a:spLocks noGrp="1" noChangeArrowheads="1"/>
          </p:cNvSpPr>
          <p:nvPr>
            <p:ph type="ftr" sz="quarter" idx="3"/>
          </p:nvPr>
        </p:nvSpPr>
        <p:spPr bwMode="auto">
          <a:xfrm>
            <a:off x="3632200" y="6324600"/>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a typeface="ＭＳ Ｐゴシック" panose="020B0600070205080204" pitchFamily="50" charset="-128"/>
              </a:defRPr>
            </a:lvl1pPr>
          </a:lstStyle>
          <a:p>
            <a:pPr>
              <a:defRPr/>
            </a:pPr>
            <a:endParaRPr lang="en-US" altLang="ja-JP"/>
          </a:p>
        </p:txBody>
      </p:sp>
      <p:sp>
        <p:nvSpPr>
          <p:cNvPr id="119821" name="Rectangle 13">
            <a:extLst>
              <a:ext uri="{FF2B5EF4-FFF2-40B4-BE49-F238E27FC236}">
                <a16:creationId xmlns:a16="http://schemas.microsoft.com/office/drawing/2014/main" id="{2F67119E-A927-4903-A3C1-68A29F1552D0}"/>
              </a:ext>
            </a:extLst>
          </p:cNvPr>
          <p:cNvSpPr>
            <a:spLocks noGrp="1" noChangeArrowheads="1"/>
          </p:cNvSpPr>
          <p:nvPr>
            <p:ph type="sldNum" sz="quarter" idx="4"/>
          </p:nvPr>
        </p:nvSpPr>
        <p:spPr bwMode="auto">
          <a:xfrm>
            <a:off x="7346950" y="63246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fld id="{152D1BDC-E337-4AD8-A4AD-D737371299D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5266" r:id="rId1"/>
    <p:sldLayoutId id="2147485254" r:id="rId2"/>
    <p:sldLayoutId id="2147485255" r:id="rId3"/>
    <p:sldLayoutId id="2147485256" r:id="rId4"/>
    <p:sldLayoutId id="2147485257" r:id="rId5"/>
    <p:sldLayoutId id="2147485258" r:id="rId6"/>
    <p:sldLayoutId id="2147485259" r:id="rId7"/>
    <p:sldLayoutId id="2147485260" r:id="rId8"/>
    <p:sldLayoutId id="2147485261" r:id="rId9"/>
    <p:sldLayoutId id="2147485262" r:id="rId10"/>
    <p:sldLayoutId id="2147485263" r:id="rId11"/>
    <p:sldLayoutId id="2147485264" r:id="rId12"/>
    <p:sldLayoutId id="2147485265" r:id="rId13"/>
  </p:sldLayoutIdLst>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4400">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4400">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4400">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4400">
          <a:solidFill>
            <a:schemeClr val="tx2"/>
          </a:solidFill>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ashboard.e-stat.go.jp/"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e-stat.go.j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e-stat.go.jp/"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hyperlink" Target="https://www.e-stat.go.jp/"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eb.pref.hyogo.lg.jp/stat/index.html"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3" Type="http://schemas.openxmlformats.org/officeDocument/2006/relationships/hyperlink" Target="https://www.stat.go.jp/naruhodo/" TargetMode="External"/><Relationship Id="rId7"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www.stat.go.jp/naruhodo/sanko.html" TargetMode="External"/><Relationship Id="rId5" Type="http://schemas.openxmlformats.org/officeDocument/2006/relationships/hyperlink" Target="https://www.stat.go.jp/naruhodo/jyokyu.html" TargetMode="External"/><Relationship Id="rId4" Type="http://schemas.openxmlformats.org/officeDocument/2006/relationships/hyperlink" Target="https://www.stat.go.jp/naruhodo/shokyu.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stat.go.jp/info/link/index.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33.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25.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40.xml"/><Relationship Id="rId1" Type="http://schemas.openxmlformats.org/officeDocument/2006/relationships/slideLayout" Target="../slideLayouts/slideLayout7.xml"/><Relationship Id="rId5" Type="http://schemas.openxmlformats.org/officeDocument/2006/relationships/image" Target="../media/image28.emf"/><Relationship Id="rId4" Type="http://schemas.openxmlformats.org/officeDocument/2006/relationships/image" Target="../media/image27.emf"/></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notesSlide" Target="../notesSlides/notesSlide47.xml"/><Relationship Id="rId1" Type="http://schemas.openxmlformats.org/officeDocument/2006/relationships/slideLayout" Target="../slideLayouts/slideLayout12.xml"/><Relationship Id="rId4" Type="http://schemas.openxmlformats.org/officeDocument/2006/relationships/image" Target="../media/image33.emf"/></Relationships>
</file>

<file path=ppt/slides/_rels/slide48.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notesSlide" Target="../notesSlides/notesSlide48.xml"/><Relationship Id="rId1" Type="http://schemas.openxmlformats.org/officeDocument/2006/relationships/slideLayout" Target="../slideLayouts/slideLayout12.xml"/><Relationship Id="rId4" Type="http://schemas.openxmlformats.org/officeDocument/2006/relationships/image" Target="../media/image35.emf"/></Relationships>
</file>

<file path=ppt/slides/_rels/slide49.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id="{6D13E012-33E9-48F6-99CF-DEE0E3B9369C}"/>
              </a:ext>
            </a:extLst>
          </p:cNvPr>
          <p:cNvSpPr>
            <a:spLocks noGrp="1" noChangeArrowheads="1"/>
          </p:cNvSpPr>
          <p:nvPr>
            <p:ph type="ctrTitle"/>
          </p:nvPr>
        </p:nvSpPr>
        <p:spPr>
          <a:xfrm>
            <a:off x="1492449" y="784225"/>
            <a:ext cx="8932862" cy="1143000"/>
          </a:xfrm>
          <a:noFill/>
        </p:spPr>
        <p:txBody>
          <a:bodyPr lIns="92075" tIns="46038" rIns="92075" bIns="46038"/>
          <a:lstStyle/>
          <a:p>
            <a:pPr eaLnBrk="1" hangingPunct="1"/>
            <a:r>
              <a:rPr lang="ja-JP" altLang="ja-JP" sz="4000" dirty="0"/>
              <a:t>統計</a:t>
            </a:r>
            <a:r>
              <a:rPr lang="ja-JP" altLang="en-US" sz="4000" dirty="0"/>
              <a:t>データ</a:t>
            </a:r>
            <a:r>
              <a:rPr lang="ja-JP" altLang="ja-JP" sz="4000" dirty="0"/>
              <a:t>の</a:t>
            </a:r>
            <a:r>
              <a:rPr lang="ja-JP" altLang="en-US" sz="4000" dirty="0"/>
              <a:t>見方・使い方</a:t>
            </a:r>
            <a:endParaRPr lang="ja-JP" altLang="ja-JP" sz="3200" b="1" dirty="0">
              <a:latin typeface="+mn-ea"/>
              <a:ea typeface="+mn-ea"/>
            </a:endParaRPr>
          </a:p>
        </p:txBody>
      </p:sp>
      <p:sp>
        <p:nvSpPr>
          <p:cNvPr id="157699" name="Rectangle 3">
            <a:extLst>
              <a:ext uri="{FF2B5EF4-FFF2-40B4-BE49-F238E27FC236}">
                <a16:creationId xmlns:a16="http://schemas.microsoft.com/office/drawing/2014/main" id="{45AFF5DC-63D9-439E-989F-DBDFFFA6A70D}"/>
              </a:ext>
            </a:extLst>
          </p:cNvPr>
          <p:cNvSpPr>
            <a:spLocks noGrp="1" noChangeArrowheads="1"/>
          </p:cNvSpPr>
          <p:nvPr>
            <p:ph type="subTitle" idx="1"/>
          </p:nvPr>
        </p:nvSpPr>
        <p:spPr>
          <a:xfrm>
            <a:off x="-249691" y="3306761"/>
            <a:ext cx="8712398" cy="1752600"/>
          </a:xfrm>
        </p:spPr>
        <p:txBody>
          <a:bodyPr lIns="92075" tIns="46038" rIns="92075" bIns="46038"/>
          <a:lstStyle/>
          <a:p>
            <a:pPr eaLnBrk="1" hangingPunct="1">
              <a:defRPr/>
            </a:pPr>
            <a:r>
              <a:rPr lang="ja-JP" altLang="en-US" sz="3600" dirty="0">
                <a:latin typeface="+mn-ea"/>
              </a:rPr>
              <a:t>兵庫県 企画部統計課</a:t>
            </a:r>
            <a:endParaRPr lang="en-US" altLang="ja-JP" sz="3600" dirty="0">
              <a:latin typeface="+mn-ea"/>
            </a:endParaRPr>
          </a:p>
          <a:p>
            <a:pPr eaLnBrk="1" hangingPunct="1">
              <a:defRPr/>
            </a:pPr>
            <a:r>
              <a:rPr lang="ja-JP" altLang="en-US" sz="3600" dirty="0">
                <a:latin typeface="+mn-ea"/>
              </a:rPr>
              <a:t>兵庫県立大学 社会価値創造機構</a:t>
            </a:r>
            <a:endParaRPr lang="en-US" altLang="ja-JP" sz="3600" dirty="0">
              <a:latin typeface="+mn-ea"/>
            </a:endParaRPr>
          </a:p>
          <a:p>
            <a:pPr eaLnBrk="1" hangingPunct="1">
              <a:defRPr/>
            </a:pPr>
            <a:r>
              <a:rPr lang="ja-JP" altLang="en-US" sz="3600" dirty="0">
                <a:latin typeface="+mn-ea"/>
              </a:rPr>
              <a:t>（公財）ひょうご震災記念</a:t>
            </a:r>
            <a:r>
              <a:rPr lang="en-US" altLang="ja-JP" sz="3600" dirty="0">
                <a:latin typeface="+mn-ea"/>
              </a:rPr>
              <a:t>21</a:t>
            </a:r>
            <a:r>
              <a:rPr lang="ja-JP" altLang="en-US" sz="3600" dirty="0">
                <a:latin typeface="+mn-ea"/>
              </a:rPr>
              <a:t>世紀研究機構　</a:t>
            </a:r>
          </a:p>
          <a:p>
            <a:pPr eaLnBrk="1" hangingPunct="1">
              <a:defRPr/>
            </a:pPr>
            <a:r>
              <a:rPr lang="ja-JP" altLang="en-US" sz="3600" dirty="0"/>
              <a:t>　　　芦　谷　恒　憲</a:t>
            </a:r>
          </a:p>
        </p:txBody>
      </p:sp>
      <p:graphicFrame>
        <p:nvGraphicFramePr>
          <p:cNvPr id="5124" name="Object 4">
            <a:extLst>
              <a:ext uri="{FF2B5EF4-FFF2-40B4-BE49-F238E27FC236}">
                <a16:creationId xmlns:a16="http://schemas.microsoft.com/office/drawing/2014/main" id="{C0A2E7AB-8A8A-4BB4-9B45-D7EE78F30309}"/>
              </a:ext>
            </a:extLst>
          </p:cNvPr>
          <p:cNvGraphicFramePr>
            <a:graphicFrameLocks noChangeAspect="1"/>
          </p:cNvGraphicFramePr>
          <p:nvPr>
            <p:extLst>
              <p:ext uri="{D42A27DB-BD31-4B8C-83A1-F6EECF244321}">
                <p14:modId xmlns:p14="http://schemas.microsoft.com/office/powerpoint/2010/main" val="367987108"/>
              </p:ext>
            </p:extLst>
          </p:nvPr>
        </p:nvGraphicFramePr>
        <p:xfrm>
          <a:off x="7977336" y="5059361"/>
          <a:ext cx="1651000" cy="1560513"/>
        </p:xfrm>
        <a:graphic>
          <a:graphicData uri="http://schemas.openxmlformats.org/presentationml/2006/ole">
            <mc:AlternateContent xmlns:mc="http://schemas.openxmlformats.org/markup-compatibility/2006">
              <mc:Choice xmlns:v="urn:schemas-microsoft-com:vml" Requires="v">
                <p:oleObj spid="_x0000_s1040" name="Clip" r:id="rId4" imgW="1720901" imgH="1712671" progId="MS_ClipArt_Gallery.5">
                  <p:embed/>
                </p:oleObj>
              </mc:Choice>
              <mc:Fallback>
                <p:oleObj name="Clip" r:id="rId4" imgW="1720901" imgH="1712671" progId="MS_ClipArt_Gallery.5">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77336" y="5059361"/>
                        <a:ext cx="1651000" cy="1560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スライド番号プレースホルダー 2">
            <a:extLst>
              <a:ext uri="{FF2B5EF4-FFF2-40B4-BE49-F238E27FC236}">
                <a16:creationId xmlns:a16="http://schemas.microsoft.com/office/drawing/2014/main" id="{A6C83A7E-A48E-CBB3-9675-B2C5759E5A67}"/>
              </a:ext>
            </a:extLst>
          </p:cNvPr>
          <p:cNvSpPr>
            <a:spLocks noGrp="1"/>
          </p:cNvSpPr>
          <p:nvPr>
            <p:ph type="sldNum" sz="quarter" idx="12"/>
          </p:nvPr>
        </p:nvSpPr>
        <p:spPr/>
        <p:txBody>
          <a:bodyPr/>
          <a:lstStyle/>
          <a:p>
            <a:pPr>
              <a:defRPr/>
            </a:pPr>
            <a:fld id="{11291728-BE91-49EB-85E1-FB508C55BB2C}" type="slidenum">
              <a:rPr lang="ja-JP" altLang="en-US" smtClean="0"/>
              <a:pPr>
                <a:defRPr/>
              </a:pPr>
              <a:t>1</a:t>
            </a:fld>
            <a:endParaRPr lang="en-US" altLang="ja-JP"/>
          </a:p>
        </p:txBody>
      </p:sp>
      <p:sp>
        <p:nvSpPr>
          <p:cNvPr id="2" name="テキスト ボックス 1">
            <a:extLst>
              <a:ext uri="{FF2B5EF4-FFF2-40B4-BE49-F238E27FC236}">
                <a16:creationId xmlns:a16="http://schemas.microsoft.com/office/drawing/2014/main" id="{21B2D67A-F219-4A93-9504-66A1DD159AD8}"/>
              </a:ext>
            </a:extLst>
          </p:cNvPr>
          <p:cNvSpPr txBox="1"/>
          <p:nvPr/>
        </p:nvSpPr>
        <p:spPr>
          <a:xfrm>
            <a:off x="7977336" y="324717"/>
            <a:ext cx="1338828" cy="400110"/>
          </a:xfrm>
          <a:prstGeom prst="rect">
            <a:avLst/>
          </a:prstGeom>
          <a:noFill/>
        </p:spPr>
        <p:txBody>
          <a:bodyPr wrap="none" rtlCol="0">
            <a:spAutoFit/>
          </a:bodyPr>
          <a:lstStyle/>
          <a:p>
            <a:r>
              <a:rPr kumimoji="1" lang="en-US" altLang="ja-JP" sz="2000" dirty="0">
                <a:latin typeface="+mn-ea"/>
                <a:ea typeface="+mn-ea"/>
              </a:rPr>
              <a:t>2024/8/31</a:t>
            </a:r>
            <a:endParaRPr kumimoji="1" lang="ja-JP" altLang="en-US" sz="2000" dirty="0">
              <a:latin typeface="+mn-ea"/>
              <a:ea typeface="+mn-ea"/>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7698"/>
                                        </p:tgtEl>
                                        <p:attrNameLst>
                                          <p:attrName>style.visibility</p:attrName>
                                        </p:attrNameLst>
                                      </p:cBhvr>
                                      <p:to>
                                        <p:strVal val="visible"/>
                                      </p:to>
                                    </p:set>
                                    <p:animEffect transition="in" filter="wipe(left)">
                                      <p:cBhvr>
                                        <p:cTn id="7" dur="500"/>
                                        <p:tgtEl>
                                          <p:spTgt spid="157698"/>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57699"/>
                                        </p:tgtEl>
                                        <p:attrNameLst>
                                          <p:attrName>style.visibility</p:attrName>
                                        </p:attrNameLst>
                                      </p:cBhvr>
                                      <p:to>
                                        <p:strVal val="visible"/>
                                      </p:to>
                                    </p:set>
                                    <p:animEffect transition="in" filter="wipe(left)">
                                      <p:cBhvr>
                                        <p:cTn id="11" dur="500"/>
                                        <p:tgtEl>
                                          <p:spTgt spid="157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8" grpId="0" autoUpdateAnimBg="0"/>
      <p:bldP spid="157699"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9B9A981-1C8D-44FE-930B-E2ABDC4CBBCF}"/>
              </a:ext>
            </a:extLst>
          </p:cNvPr>
          <p:cNvSpPr>
            <a:spLocks noChangeArrowheads="1"/>
          </p:cNvSpPr>
          <p:nvPr/>
        </p:nvSpPr>
        <p:spPr bwMode="auto">
          <a:xfrm>
            <a:off x="1568624" y="1785581"/>
            <a:ext cx="577832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lgn="just">
              <a:spcBef>
                <a:spcPct val="0"/>
              </a:spcBef>
              <a:buClrTx/>
              <a:buSzTx/>
              <a:buFontTx/>
              <a:buNone/>
            </a:pPr>
            <a:r>
              <a:rPr kumimoji="0" lang="ja-JP" altLang="en-US" sz="2000" dirty="0">
                <a:latin typeface="+mn-ea"/>
                <a:ea typeface="+mn-ea"/>
              </a:rPr>
              <a:t>男性の方が正の相関度が高い（男</a:t>
            </a:r>
            <a:r>
              <a:rPr kumimoji="0" lang="en-US" altLang="ja-JP" sz="2000" dirty="0">
                <a:latin typeface="+mn-ea"/>
                <a:ea typeface="+mn-ea"/>
              </a:rPr>
              <a:t>0.884</a:t>
            </a:r>
            <a:r>
              <a:rPr kumimoji="0" lang="ja-JP" altLang="en-US" sz="2000" dirty="0">
                <a:latin typeface="+mn-ea"/>
                <a:ea typeface="+mn-ea"/>
              </a:rPr>
              <a:t>、女</a:t>
            </a:r>
            <a:r>
              <a:rPr kumimoji="0" lang="en-US" altLang="ja-JP" sz="2000" dirty="0">
                <a:latin typeface="+mn-ea"/>
                <a:ea typeface="+mn-ea"/>
              </a:rPr>
              <a:t>0.451)</a:t>
            </a:r>
            <a:endParaRPr kumimoji="0" lang="ja-JP" altLang="en-US" sz="2000" dirty="0">
              <a:latin typeface="+mn-ea"/>
              <a:ea typeface="+mn-ea"/>
            </a:endParaRPr>
          </a:p>
        </p:txBody>
      </p:sp>
      <p:sp>
        <p:nvSpPr>
          <p:cNvPr id="11267" name="Rectangle 3">
            <a:extLst>
              <a:ext uri="{FF2B5EF4-FFF2-40B4-BE49-F238E27FC236}">
                <a16:creationId xmlns:a16="http://schemas.microsoft.com/office/drawing/2014/main" id="{5F42A8D5-36A6-4E38-8F47-62893F1B46AB}"/>
              </a:ext>
            </a:extLst>
          </p:cNvPr>
          <p:cNvSpPr>
            <a:spLocks noGrp="1" noChangeArrowheads="1"/>
          </p:cNvSpPr>
          <p:nvPr>
            <p:ph type="title" idx="4294967295"/>
          </p:nvPr>
        </p:nvSpPr>
        <p:spPr/>
        <p:txBody>
          <a:bodyPr/>
          <a:lstStyle/>
          <a:p>
            <a:r>
              <a:rPr lang="ja-JP" altLang="en-US" sz="4000" dirty="0">
                <a:latin typeface="ＭＳ ゴシック" panose="020B0609070205080204" pitchFamily="49" charset="-128"/>
                <a:ea typeface="ＭＳ ゴシック" panose="020B0609070205080204" pitchFamily="49" charset="-128"/>
              </a:rPr>
              <a:t>相関関係グラフ例</a:t>
            </a:r>
            <a:br>
              <a:rPr lang="en-US" altLang="ja-JP" sz="4000" dirty="0">
                <a:latin typeface="ＭＳ ゴシック" panose="020B0609070205080204" pitchFamily="49" charset="-128"/>
                <a:ea typeface="ＭＳ ゴシック" panose="020B0609070205080204" pitchFamily="49" charset="-128"/>
              </a:rPr>
            </a:br>
            <a:r>
              <a:rPr lang="ja-JP" altLang="en-US" sz="3600" dirty="0">
                <a:latin typeface="ＭＳ ゴシック" panose="020B0609070205080204" pitchFamily="49" charset="-128"/>
                <a:ea typeface="ＭＳ ゴシック" panose="020B0609070205080204" pitchFamily="49" charset="-128"/>
              </a:rPr>
              <a:t>平均余命・健康余命</a:t>
            </a:r>
            <a:endParaRPr lang="en-US" altLang="ja-JP" sz="3600" dirty="0">
              <a:latin typeface="ＭＳ ゴシック" panose="020B0609070205080204" pitchFamily="49" charset="-128"/>
              <a:ea typeface="ＭＳ ゴシック" panose="020B0609070205080204" pitchFamily="49" charset="-128"/>
            </a:endParaRPr>
          </a:p>
        </p:txBody>
      </p:sp>
      <p:sp>
        <p:nvSpPr>
          <p:cNvPr id="11268" name="Rectangle 5">
            <a:extLst>
              <a:ext uri="{FF2B5EF4-FFF2-40B4-BE49-F238E27FC236}">
                <a16:creationId xmlns:a16="http://schemas.microsoft.com/office/drawing/2014/main" id="{3D0BE3E6-2C8B-4237-A6B3-0B0C7EB4098F}"/>
              </a:ext>
            </a:extLst>
          </p:cNvPr>
          <p:cNvSpPr>
            <a:spLocks noGrp="1" noChangeArrowheads="1"/>
          </p:cNvSpPr>
          <p:nvPr>
            <p:ph type="body" idx="4294967295"/>
          </p:nvPr>
        </p:nvSpPr>
        <p:spPr/>
        <p:txBody>
          <a:bodyPr/>
          <a:lstStyle/>
          <a:p>
            <a:endParaRPr lang="ja-JP" altLang="en-US" b="1">
              <a:latin typeface="ＭＳ ゴシック" panose="020B0609070205080204" pitchFamily="49" charset="-128"/>
              <a:ea typeface="ＭＳ ゴシック" panose="020B0609070205080204" pitchFamily="49" charset="-128"/>
            </a:endParaRPr>
          </a:p>
          <a:p>
            <a:pPr lvl="2"/>
            <a:endParaRPr lang="ja-JP" altLang="en-US">
              <a:latin typeface="ＭＳ Ｐゴシック" panose="020B0600070205080204" pitchFamily="50" charset="-128"/>
            </a:endParaRPr>
          </a:p>
          <a:p>
            <a:endParaRPr lang="ja-JP" altLang="en-US">
              <a:latin typeface="ＭＳ Ｐゴシック" panose="020B0600070205080204" pitchFamily="50" charset="-128"/>
            </a:endParaRPr>
          </a:p>
          <a:p>
            <a:endParaRPr lang="ja-JP" altLang="en-US">
              <a:latin typeface="ＭＳ Ｐゴシック" panose="020B0600070205080204" pitchFamily="50" charset="-128"/>
            </a:endParaRPr>
          </a:p>
        </p:txBody>
      </p:sp>
      <p:pic>
        <p:nvPicPr>
          <p:cNvPr id="11269" name="Picture 7">
            <a:extLst>
              <a:ext uri="{FF2B5EF4-FFF2-40B4-BE49-F238E27FC236}">
                <a16:creationId xmlns:a16="http://schemas.microsoft.com/office/drawing/2014/main" id="{41C4F41E-7026-4BFE-B4F4-F84FB4425D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850" y="2468087"/>
            <a:ext cx="4319587" cy="3687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70" name="Picture 8">
            <a:extLst>
              <a:ext uri="{FF2B5EF4-FFF2-40B4-BE49-F238E27FC236}">
                <a16:creationId xmlns:a16="http://schemas.microsoft.com/office/drawing/2014/main" id="{CCE6836B-0F52-4480-8A95-F4BE3CB83C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69024" y="2626837"/>
            <a:ext cx="3903662"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a:extLst>
              <a:ext uri="{FF2B5EF4-FFF2-40B4-BE49-F238E27FC236}">
                <a16:creationId xmlns:a16="http://schemas.microsoft.com/office/drawing/2014/main" id="{6DE10F5F-570B-1F6A-F5B9-6193D63F0FC6}"/>
              </a:ext>
            </a:extLst>
          </p:cNvPr>
          <p:cNvSpPr>
            <a:spLocks noGrp="1"/>
          </p:cNvSpPr>
          <p:nvPr>
            <p:ph type="sldNum" sz="quarter" idx="12"/>
          </p:nvPr>
        </p:nvSpPr>
        <p:spPr/>
        <p:txBody>
          <a:bodyPr/>
          <a:lstStyle/>
          <a:p>
            <a:pPr>
              <a:defRPr/>
            </a:pPr>
            <a:fld id="{9869D710-0DDB-456C-9C87-5EFD77CF9989}" type="slidenum">
              <a:rPr lang="ja-JP" altLang="en-US" smtClean="0"/>
              <a:pPr>
                <a:defRPr/>
              </a:pPr>
              <a:t>10</a:t>
            </a:fld>
            <a:endParaRPr lang="en-US" altLang="ja-JP"/>
          </a:p>
        </p:txBody>
      </p:sp>
    </p:spTree>
    <p:extLst>
      <p:ext uri="{BB962C8B-B14F-4D97-AF65-F5344CB8AC3E}">
        <p14:creationId xmlns:p14="http://schemas.microsoft.com/office/powerpoint/2010/main" val="2257567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1424608" y="893805"/>
            <a:ext cx="7704856" cy="811623"/>
          </a:xfrm>
        </p:spPr>
        <p:txBody>
          <a:bodyPr vert="horz" wrap="square" lIns="92075" tIns="46038" rIns="92075" bIns="46038" numCol="1" anchor="b" anchorCtr="0" compatLnSpc="1">
            <a:prstTxWarp prst="textNoShape">
              <a:avLst/>
            </a:prstTxWarp>
          </a:bodyPr>
          <a:lstStyle/>
          <a:p>
            <a:pPr eaLnBrk="1" hangingPunct="1">
              <a:defRPr/>
            </a:pP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複合グラフ例 </a:t>
            </a:r>
            <a:r>
              <a:rPr lang="ja-JP" altLang="en-US" sz="3600" dirty="0">
                <a:latin typeface="ＭＳ Ｐゴシック" panose="020B0600070205080204" pitchFamily="50" charset="-128"/>
              </a:rPr>
              <a:t>棒グラフ・折れ線グラフ</a:t>
            </a:r>
            <a:br>
              <a:rPr lang="en-US" altLang="ja-JP" sz="3600" dirty="0">
                <a:latin typeface="ＭＳ Ｐゴシック" panose="020B0600070205080204" pitchFamily="50" charset="-128"/>
              </a:rPr>
            </a:br>
            <a:r>
              <a:rPr lang="ja-JP" altLang="en-US" sz="3600" dirty="0">
                <a:latin typeface="ＭＳ Ｐゴシック" panose="020B0600070205080204" pitchFamily="50" charset="-128"/>
              </a:rPr>
              <a:t>左軸：気温、右軸：降水量</a:t>
            </a:r>
            <a:endParaRPr lang="ja-JP" altLang="ja-JP" sz="3600" dirty="0">
              <a:latin typeface="ＭＳ Ｐゴシック" panose="020B0600070205080204" pitchFamily="50" charset="-128"/>
            </a:endParaRPr>
          </a:p>
        </p:txBody>
      </p:sp>
      <p:pic>
        <p:nvPicPr>
          <p:cNvPr id="6" name="図 5">
            <a:extLst>
              <a:ext uri="{FF2B5EF4-FFF2-40B4-BE49-F238E27FC236}">
                <a16:creationId xmlns:a16="http://schemas.microsoft.com/office/drawing/2014/main" id="{E69C2E44-0D73-9E7C-F012-460DDABBF028}"/>
              </a:ext>
            </a:extLst>
          </p:cNvPr>
          <p:cNvPicPr>
            <a:picLocks noChangeAspect="1"/>
          </p:cNvPicPr>
          <p:nvPr/>
        </p:nvPicPr>
        <p:blipFill>
          <a:blip r:embed="rId3"/>
          <a:stretch>
            <a:fillRect/>
          </a:stretch>
        </p:blipFill>
        <p:spPr>
          <a:xfrm>
            <a:off x="4289376" y="1738075"/>
            <a:ext cx="5616624" cy="5120038"/>
          </a:xfrm>
          <a:prstGeom prst="rect">
            <a:avLst/>
          </a:prstGeom>
        </p:spPr>
      </p:pic>
      <p:sp>
        <p:nvSpPr>
          <p:cNvPr id="3" name="スライド番号プレースホルダー 2">
            <a:extLst>
              <a:ext uri="{FF2B5EF4-FFF2-40B4-BE49-F238E27FC236}">
                <a16:creationId xmlns:a16="http://schemas.microsoft.com/office/drawing/2014/main" id="{1A325A05-AEA6-F5EA-D4D4-B78AB58DD440}"/>
              </a:ext>
            </a:extLst>
          </p:cNvPr>
          <p:cNvSpPr>
            <a:spLocks noGrp="1"/>
          </p:cNvSpPr>
          <p:nvPr>
            <p:ph type="sldNum" sz="quarter" idx="12"/>
          </p:nvPr>
        </p:nvSpPr>
        <p:spPr/>
        <p:txBody>
          <a:bodyPr/>
          <a:lstStyle/>
          <a:p>
            <a:pPr>
              <a:defRPr/>
            </a:pPr>
            <a:fld id="{6F2008A6-72A8-4D36-9122-EF11DB488EBC}" type="slidenum">
              <a:rPr lang="ja-JP" altLang="en-US" smtClean="0"/>
              <a:pPr>
                <a:defRPr/>
              </a:pPr>
              <a:t>11</a:t>
            </a:fld>
            <a:endParaRPr lang="en-US" altLang="ja-JP"/>
          </a:p>
        </p:txBody>
      </p:sp>
      <p:pic>
        <p:nvPicPr>
          <p:cNvPr id="2" name="図 1">
            <a:extLst>
              <a:ext uri="{FF2B5EF4-FFF2-40B4-BE49-F238E27FC236}">
                <a16:creationId xmlns:a16="http://schemas.microsoft.com/office/drawing/2014/main" id="{402AADF1-98BD-A3C4-6DBC-5B526BA41356}"/>
              </a:ext>
            </a:extLst>
          </p:cNvPr>
          <p:cNvPicPr>
            <a:picLocks noChangeAspect="1"/>
          </p:cNvPicPr>
          <p:nvPr/>
        </p:nvPicPr>
        <p:blipFill>
          <a:blip r:embed="rId4"/>
          <a:stretch>
            <a:fillRect/>
          </a:stretch>
        </p:blipFill>
        <p:spPr>
          <a:xfrm>
            <a:off x="445223" y="2929235"/>
            <a:ext cx="3844153" cy="2737718"/>
          </a:xfrm>
          <a:prstGeom prst="rect">
            <a:avLst/>
          </a:prstGeom>
        </p:spPr>
      </p:pic>
    </p:spTree>
    <p:extLst>
      <p:ext uri="{BB962C8B-B14F-4D97-AF65-F5344CB8AC3E}">
        <p14:creationId xmlns:p14="http://schemas.microsoft.com/office/powerpoint/2010/main" val="2994690806"/>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53D3B78-8C62-4F4D-B5D9-12A015F7C243}"/>
              </a:ext>
            </a:extLst>
          </p:cNvPr>
          <p:cNvSpPr>
            <a:spLocks noGrp="1" noChangeArrowheads="1"/>
          </p:cNvSpPr>
          <p:nvPr>
            <p:ph type="title"/>
          </p:nvPr>
        </p:nvSpPr>
        <p:spPr/>
        <p:txBody>
          <a:bodyPr vert="horz" wrap="square" lIns="92075" tIns="46038" rIns="92075" bIns="46038" numCol="1" anchor="b" anchorCtr="0" compatLnSpc="1">
            <a:prstTxWarp prst="textNoShape">
              <a:avLst/>
            </a:prstTxWarp>
          </a:bodyPr>
          <a:lstStyle/>
          <a:p>
            <a:pPr eaLnBrk="1" hangingPunct="1">
              <a:defRPr/>
            </a:pPr>
            <a:r>
              <a:rPr lang="ja-JP" altLang="en-US" sz="4000" dirty="0">
                <a:latin typeface="+mn-ea"/>
                <a:ea typeface="+mn-ea"/>
              </a:rPr>
              <a:t>パレート図</a:t>
            </a:r>
            <a:endParaRPr lang="ja-JP" altLang="ja-JP" sz="4000" dirty="0">
              <a:latin typeface="+mn-ea"/>
              <a:ea typeface="+mn-ea"/>
            </a:endParaRPr>
          </a:p>
        </p:txBody>
      </p:sp>
      <p:sp>
        <p:nvSpPr>
          <p:cNvPr id="11267" name="Rectangle 3">
            <a:extLst>
              <a:ext uri="{FF2B5EF4-FFF2-40B4-BE49-F238E27FC236}">
                <a16:creationId xmlns:a16="http://schemas.microsoft.com/office/drawing/2014/main" id="{5F34052F-683F-4217-9B3C-862BE00AAAF1}"/>
              </a:ext>
            </a:extLst>
          </p:cNvPr>
          <p:cNvSpPr>
            <a:spLocks noGrp="1" noChangeArrowheads="1"/>
          </p:cNvSpPr>
          <p:nvPr>
            <p:ph type="body" idx="1"/>
          </p:nvPr>
        </p:nvSpPr>
        <p:spPr>
          <a:xfrm>
            <a:off x="416496" y="1945570"/>
            <a:ext cx="8640762" cy="4114800"/>
          </a:xfrm>
        </p:spPr>
        <p:txBody>
          <a:bodyPr vert="horz" wrap="square" lIns="92075" tIns="46038" rIns="92075" bIns="46038" numCol="1" anchor="t" anchorCtr="0" compatLnSpc="1">
            <a:prstTxWarp prst="textNoShape">
              <a:avLst/>
            </a:prstTxWarp>
          </a:bodyPr>
          <a:lstStyle/>
          <a:p>
            <a:pPr eaLnBrk="1" hangingPunct="1">
              <a:lnSpc>
                <a:spcPct val="90000"/>
              </a:lnSpc>
              <a:buFont typeface="Wingdings" panose="05000000000000000000" pitchFamily="2" charset="2"/>
              <a:buNone/>
              <a:defRPr/>
            </a:pPr>
            <a:r>
              <a:rPr lang="ja-JP" altLang="en-US" dirty="0">
                <a:latin typeface="+mn-ea"/>
              </a:rPr>
              <a:t>・棒グラフと線グラフを組み合わせたグラフ</a:t>
            </a:r>
            <a:endParaRPr lang="en-US" altLang="ja-JP" dirty="0">
              <a:latin typeface="+mn-ea"/>
            </a:endParaRPr>
          </a:p>
          <a:p>
            <a:pPr eaLnBrk="1" hangingPunct="1">
              <a:lnSpc>
                <a:spcPct val="90000"/>
              </a:lnSpc>
              <a:buNone/>
              <a:defRPr/>
            </a:pPr>
            <a:r>
              <a:rPr lang="ja-JP" altLang="en-US" dirty="0">
                <a:latin typeface="+mn-ea"/>
              </a:rPr>
              <a:t>　全体の中で大きな影響を占めるものを特定するための方法</a:t>
            </a:r>
          </a:p>
        </p:txBody>
      </p:sp>
      <p:sp>
        <p:nvSpPr>
          <p:cNvPr id="19460" name="Text Box 4">
            <a:extLst>
              <a:ext uri="{FF2B5EF4-FFF2-40B4-BE49-F238E27FC236}">
                <a16:creationId xmlns:a16="http://schemas.microsoft.com/office/drawing/2014/main" id="{878D4A15-44DA-48BF-90DF-AC00774E42C8}"/>
              </a:ext>
            </a:extLst>
          </p:cNvPr>
          <p:cNvSpPr txBox="1">
            <a:spLocks noChangeArrowheads="1"/>
          </p:cNvSpPr>
          <p:nvPr/>
        </p:nvSpPr>
        <p:spPr bwMode="auto">
          <a:xfrm>
            <a:off x="8686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1860FBDA-CCFF-77FF-7D70-A4B8370EF418}"/>
              </a:ext>
            </a:extLst>
          </p:cNvPr>
          <p:cNvSpPr>
            <a:spLocks noGrp="1"/>
          </p:cNvSpPr>
          <p:nvPr>
            <p:ph type="sldNum" sz="quarter" idx="12"/>
          </p:nvPr>
        </p:nvSpPr>
        <p:spPr/>
        <p:txBody>
          <a:bodyPr/>
          <a:lstStyle/>
          <a:p>
            <a:pPr>
              <a:defRPr/>
            </a:pPr>
            <a:fld id="{D51CDF6C-AC34-43BF-BD3F-4750FE7427DC}" type="slidenum">
              <a:rPr lang="ja-JP" altLang="en-US" smtClean="0"/>
              <a:pPr>
                <a:defRPr/>
              </a:pPr>
              <a:t>12</a:t>
            </a:fld>
            <a:endParaRPr lang="en-US" altLang="ja-JP"/>
          </a:p>
        </p:txBody>
      </p:sp>
      <p:pic>
        <p:nvPicPr>
          <p:cNvPr id="4" name="図 3">
            <a:extLst>
              <a:ext uri="{FF2B5EF4-FFF2-40B4-BE49-F238E27FC236}">
                <a16:creationId xmlns:a16="http://schemas.microsoft.com/office/drawing/2014/main" id="{F619232B-ED46-248C-F73D-04BC8B26007F}"/>
              </a:ext>
            </a:extLst>
          </p:cNvPr>
          <p:cNvPicPr>
            <a:picLocks noChangeAspect="1"/>
          </p:cNvPicPr>
          <p:nvPr/>
        </p:nvPicPr>
        <p:blipFill>
          <a:blip r:embed="rId3"/>
          <a:stretch>
            <a:fillRect/>
          </a:stretch>
        </p:blipFill>
        <p:spPr>
          <a:xfrm>
            <a:off x="3130557" y="3166518"/>
            <a:ext cx="5635724" cy="3386682"/>
          </a:xfrm>
          <a:prstGeom prst="rect">
            <a:avLst/>
          </a:prstGeom>
        </p:spPr>
      </p:pic>
    </p:spTree>
    <p:extLst>
      <p:ext uri="{BB962C8B-B14F-4D97-AF65-F5344CB8AC3E}">
        <p14:creationId xmlns:p14="http://schemas.microsoft.com/office/powerpoint/2010/main" val="1561214486"/>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7E0C4DCF-D9F5-4866-8B21-9B6825C6D0E9}"/>
              </a:ext>
            </a:extLst>
          </p:cNvPr>
          <p:cNvSpPr>
            <a:spLocks noGrp="1" noChangeArrowheads="1"/>
          </p:cNvSpPr>
          <p:nvPr>
            <p:ph type="title"/>
          </p:nvPr>
        </p:nvSpPr>
        <p:spPr>
          <a:xfrm>
            <a:off x="1136576" y="630238"/>
            <a:ext cx="9340850" cy="1285875"/>
          </a:xfrm>
          <a:noFill/>
        </p:spPr>
        <p:txBody>
          <a:bodyPr lIns="92075" tIns="46038" rIns="92075" bIns="46038"/>
          <a:lstStyle/>
          <a:p>
            <a:pPr eaLnBrk="1" hangingPunct="1"/>
            <a:r>
              <a:rPr lang="ja-JP" altLang="en-US" sz="4000" dirty="0"/>
              <a:t>統計グラフ</a:t>
            </a:r>
            <a:r>
              <a:rPr lang="ja-JP" altLang="ja-JP" sz="4000" dirty="0"/>
              <a:t>見せ方の工夫</a:t>
            </a:r>
            <a:br>
              <a:rPr lang="ja-JP" altLang="ja-JP" dirty="0"/>
            </a:br>
            <a:r>
              <a:rPr lang="ja-JP" altLang="en-US" sz="4000" dirty="0">
                <a:latin typeface="ＭＳ Ｐゴシック" panose="020B0600070205080204" pitchFamily="50" charset="-128"/>
              </a:rPr>
              <a:t>　</a:t>
            </a:r>
            <a:endParaRPr lang="ja-JP" altLang="ja-JP" sz="4000" dirty="0">
              <a:latin typeface="ＭＳ Ｐゴシック" panose="020B0600070205080204" pitchFamily="50" charset="-128"/>
            </a:endParaRPr>
          </a:p>
        </p:txBody>
      </p:sp>
      <p:sp>
        <p:nvSpPr>
          <p:cNvPr id="49155" name="Rectangle 3">
            <a:extLst>
              <a:ext uri="{FF2B5EF4-FFF2-40B4-BE49-F238E27FC236}">
                <a16:creationId xmlns:a16="http://schemas.microsoft.com/office/drawing/2014/main" id="{9E1E7556-4031-41C4-BDEB-A0C55C385A54}"/>
              </a:ext>
            </a:extLst>
          </p:cNvPr>
          <p:cNvSpPr>
            <a:spLocks noGrp="1" noChangeArrowheads="1"/>
          </p:cNvSpPr>
          <p:nvPr>
            <p:ph type="body" idx="1"/>
          </p:nvPr>
        </p:nvSpPr>
        <p:spPr>
          <a:xfrm>
            <a:off x="350838" y="1916113"/>
            <a:ext cx="9361487" cy="4216400"/>
          </a:xfrm>
        </p:spPr>
        <p:txBody>
          <a:bodyPr lIns="92075" tIns="46038" rIns="92075" bIns="46038"/>
          <a:lstStyle/>
          <a:p>
            <a:pPr marL="0" indent="0">
              <a:buFont typeface="Wingdings" panose="05000000000000000000" pitchFamily="2" charset="2"/>
              <a:buNone/>
            </a:pPr>
            <a:r>
              <a:rPr lang="ja-JP" altLang="en-US" dirty="0">
                <a:latin typeface="ＭＳ Ｐゴシック" panose="020B0600070205080204" pitchFamily="50" charset="-128"/>
              </a:rPr>
              <a:t>・</a:t>
            </a:r>
            <a:r>
              <a:rPr lang="ja-JP" altLang="ja-JP" dirty="0"/>
              <a:t>データをグラフ化すると、全体のばらつき</a:t>
            </a:r>
            <a:r>
              <a:rPr lang="ja-JP" altLang="en-US" dirty="0"/>
              <a:t>がわかる</a:t>
            </a:r>
            <a:endParaRPr lang="en-US" altLang="ja-JP" dirty="0"/>
          </a:p>
          <a:p>
            <a:pPr marL="0" indent="0">
              <a:buFont typeface="Wingdings" panose="05000000000000000000" pitchFamily="2" charset="2"/>
              <a:buNone/>
            </a:pPr>
            <a:r>
              <a:rPr lang="ja-JP" altLang="en-US" dirty="0"/>
              <a:t>　</a:t>
            </a:r>
            <a:r>
              <a:rPr lang="ja-JP" altLang="ja-JP" dirty="0"/>
              <a:t>層別化してグループ間の特徴を比較する変数間の関係や時点変化をみることにより関係性や特性がわかる</a:t>
            </a:r>
            <a:endParaRPr lang="en-US" altLang="ja-JP" dirty="0"/>
          </a:p>
          <a:p>
            <a:pPr marL="0" indent="0">
              <a:buFont typeface="Wingdings" panose="05000000000000000000" pitchFamily="2" charset="2"/>
              <a:buNone/>
            </a:pPr>
            <a:r>
              <a:rPr lang="ja-JP" altLang="en-US" dirty="0"/>
              <a:t>・</a:t>
            </a:r>
            <a:r>
              <a:rPr lang="ja-JP" altLang="ja-JP" dirty="0"/>
              <a:t>グラフ</a:t>
            </a:r>
            <a:r>
              <a:rPr lang="ja-JP" altLang="en-US" dirty="0"/>
              <a:t>：データの</a:t>
            </a:r>
            <a:r>
              <a:rPr lang="ja-JP" altLang="ja-JP" dirty="0"/>
              <a:t>分布状況を読むことができる</a:t>
            </a:r>
            <a:endParaRPr lang="en-US" altLang="ja-JP" dirty="0"/>
          </a:p>
          <a:p>
            <a:pPr marL="0" indent="0">
              <a:buFont typeface="Wingdings" panose="05000000000000000000" pitchFamily="2" charset="2"/>
              <a:buNone/>
            </a:pPr>
            <a:r>
              <a:rPr lang="ja-JP" altLang="en-US" dirty="0"/>
              <a:t>度数</a:t>
            </a:r>
            <a:r>
              <a:rPr lang="ja-JP" altLang="ja-JP" dirty="0"/>
              <a:t>分布表</a:t>
            </a:r>
            <a:r>
              <a:rPr lang="ja-JP" altLang="en-US" dirty="0"/>
              <a:t>：</a:t>
            </a:r>
            <a:r>
              <a:rPr lang="ja-JP" altLang="ja-JP" dirty="0"/>
              <a:t>同質な集団、異質な集団を見る</a:t>
            </a:r>
            <a:endParaRPr lang="en-US" altLang="ja-JP" dirty="0"/>
          </a:p>
          <a:p>
            <a:pPr marL="0" indent="0">
              <a:buFont typeface="Wingdings" panose="05000000000000000000" pitchFamily="2" charset="2"/>
              <a:buNone/>
            </a:pPr>
            <a:r>
              <a:rPr lang="ja-JP" altLang="en-US" dirty="0"/>
              <a:t>・</a:t>
            </a:r>
            <a:r>
              <a:rPr lang="ja-JP" altLang="ja-JP" dirty="0"/>
              <a:t>グラフの山</a:t>
            </a:r>
            <a:r>
              <a:rPr lang="ja-JP" altLang="en-US" dirty="0"/>
              <a:t>：</a:t>
            </a:r>
            <a:r>
              <a:rPr lang="ja-JP" altLang="ja-JP" dirty="0"/>
              <a:t>分類基準から探索すればグループの特性や要因を知る</a:t>
            </a:r>
            <a:endParaRPr lang="en-US" altLang="ja-JP"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3011D1BE-0957-D7BA-5634-DA8D0857CD27}"/>
              </a:ext>
            </a:extLst>
          </p:cNvPr>
          <p:cNvSpPr>
            <a:spLocks noGrp="1"/>
          </p:cNvSpPr>
          <p:nvPr>
            <p:ph type="sldNum" sz="quarter" idx="12"/>
          </p:nvPr>
        </p:nvSpPr>
        <p:spPr/>
        <p:txBody>
          <a:bodyPr/>
          <a:lstStyle/>
          <a:p>
            <a:pPr>
              <a:defRPr/>
            </a:pPr>
            <a:fld id="{6F2008A6-72A8-4D36-9122-EF11DB488EBC}" type="slidenum">
              <a:rPr lang="ja-JP" altLang="en-US" smtClean="0"/>
              <a:pPr>
                <a:defRPr/>
              </a:pPr>
              <a:t>13</a:t>
            </a:fld>
            <a:endParaRPr lang="en-US" altLang="ja-JP"/>
          </a:p>
        </p:txBody>
      </p:sp>
    </p:spTree>
    <p:extLst>
      <p:ext uri="{BB962C8B-B14F-4D97-AF65-F5344CB8AC3E}">
        <p14:creationId xmlns:p14="http://schemas.microsoft.com/office/powerpoint/2010/main" val="1597020377"/>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53D3B78-8C62-4F4D-B5D9-12A015F7C243}"/>
              </a:ext>
            </a:extLst>
          </p:cNvPr>
          <p:cNvSpPr>
            <a:spLocks noGrp="1" noChangeArrowheads="1"/>
          </p:cNvSpPr>
          <p:nvPr>
            <p:ph type="title"/>
          </p:nvPr>
        </p:nvSpPr>
        <p:spPr/>
        <p:txBody>
          <a:bodyPr vert="horz" wrap="square" lIns="92075" tIns="46038" rIns="92075" bIns="46038" numCol="1" anchor="b" anchorCtr="0" compatLnSpc="1">
            <a:prstTxWarp prst="textNoShape">
              <a:avLst/>
            </a:prstTxWarp>
          </a:bodyPr>
          <a:lstStyle/>
          <a:p>
            <a:pPr eaLnBrk="1" hangingPunct="1">
              <a:defRPr/>
            </a:pPr>
            <a:r>
              <a:rPr lang="ja-JP" altLang="en-US" sz="4000" dirty="0">
                <a:latin typeface="+mn-ea"/>
                <a:ea typeface="+mn-ea"/>
              </a:rPr>
              <a:t>時系列データと統計グラフ</a:t>
            </a:r>
            <a:br>
              <a:rPr lang="en-US" altLang="ja-JP" sz="4000" dirty="0">
                <a:latin typeface="+mn-ea"/>
                <a:ea typeface="+mn-ea"/>
              </a:rPr>
            </a:br>
            <a:r>
              <a:rPr lang="ja-JP" altLang="en-US" sz="3200" dirty="0">
                <a:latin typeface="+mn-ea"/>
                <a:ea typeface="+mn-ea"/>
              </a:rPr>
              <a:t>統計ダッシュボード</a:t>
            </a:r>
            <a:r>
              <a:rPr lang="en-US" altLang="ja-JP" sz="3200" dirty="0">
                <a:latin typeface="+mn-ea"/>
                <a:ea typeface="+mn-ea"/>
              </a:rPr>
              <a:t>(</a:t>
            </a:r>
            <a:r>
              <a:rPr lang="ja-JP" altLang="en-US" sz="3200" dirty="0">
                <a:latin typeface="+mn-ea"/>
                <a:ea typeface="+mn-ea"/>
              </a:rPr>
              <a:t>統計局）</a:t>
            </a:r>
            <a:br>
              <a:rPr lang="en-US" altLang="ja-JP" sz="3600" dirty="0">
                <a:latin typeface="+mn-ea"/>
                <a:ea typeface="+mn-ea"/>
              </a:rPr>
            </a:br>
            <a:r>
              <a:rPr lang="ja-JP" altLang="en-US" sz="3200" dirty="0">
                <a:hlinkClick r:id="rId3"/>
              </a:rPr>
              <a:t>統計ダッシュボード </a:t>
            </a:r>
            <a:r>
              <a:rPr lang="en-US" altLang="ja-JP" sz="3200" dirty="0">
                <a:hlinkClick r:id="rId3"/>
              </a:rPr>
              <a:t>(e-stat.go.jp)</a:t>
            </a:r>
            <a:endParaRPr lang="ja-JP" altLang="ja-JP" sz="3200" dirty="0">
              <a:latin typeface="+mn-ea"/>
              <a:ea typeface="+mn-ea"/>
            </a:endParaRPr>
          </a:p>
        </p:txBody>
      </p:sp>
      <p:sp>
        <p:nvSpPr>
          <p:cNvPr id="11267" name="Rectangle 3">
            <a:extLst>
              <a:ext uri="{FF2B5EF4-FFF2-40B4-BE49-F238E27FC236}">
                <a16:creationId xmlns:a16="http://schemas.microsoft.com/office/drawing/2014/main" id="{5F34052F-683F-4217-9B3C-862BE00AAAF1}"/>
              </a:ext>
            </a:extLst>
          </p:cNvPr>
          <p:cNvSpPr>
            <a:spLocks noGrp="1" noChangeArrowheads="1"/>
          </p:cNvSpPr>
          <p:nvPr>
            <p:ph type="body" idx="1"/>
          </p:nvPr>
        </p:nvSpPr>
        <p:spPr>
          <a:xfrm>
            <a:off x="416496" y="2125662"/>
            <a:ext cx="9273604" cy="4114800"/>
          </a:xfrm>
        </p:spPr>
        <p:txBody>
          <a:bodyPr vert="horz" wrap="square" lIns="92075" tIns="46038" rIns="92075" bIns="46038" numCol="1" anchor="t" anchorCtr="0" compatLnSpc="1">
            <a:prstTxWarp prst="textNoShape">
              <a:avLst/>
            </a:prstTxWarp>
          </a:bodyPr>
          <a:lstStyle/>
          <a:p>
            <a:pPr eaLnBrk="1" hangingPunct="1">
              <a:lnSpc>
                <a:spcPct val="90000"/>
              </a:lnSpc>
              <a:buFont typeface="Wingdings" panose="05000000000000000000" pitchFamily="2" charset="2"/>
              <a:buNone/>
              <a:defRPr/>
            </a:pPr>
            <a:r>
              <a:rPr lang="ja-JP" altLang="en-US" dirty="0">
                <a:latin typeface="+mn-ea"/>
              </a:rPr>
              <a:t>・月次データ例</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a:t>
            </a:r>
            <a:r>
              <a:rPr lang="ja-JP" altLang="en-US" sz="2800" dirty="0">
                <a:latin typeface="+mn-ea"/>
              </a:rPr>
              <a:t>総人口（各月１日現在）、消費者物価指数</a:t>
            </a:r>
            <a:endParaRPr lang="en-US" altLang="ja-JP" sz="2800" dirty="0">
              <a:latin typeface="+mn-ea"/>
            </a:endParaRPr>
          </a:p>
          <a:p>
            <a:pPr eaLnBrk="1" hangingPunct="1">
              <a:lnSpc>
                <a:spcPct val="90000"/>
              </a:lnSpc>
              <a:buFont typeface="Wingdings" panose="05000000000000000000" pitchFamily="2" charset="2"/>
              <a:buNone/>
              <a:defRPr/>
            </a:pPr>
            <a:r>
              <a:rPr lang="ja-JP" altLang="en-US" dirty="0">
                <a:latin typeface="+mn-ea"/>
              </a:rPr>
              <a:t>・年次データ例</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a:t>
            </a:r>
            <a:r>
              <a:rPr lang="ja-JP" altLang="en-US" sz="2800" dirty="0">
                <a:latin typeface="+mn-ea"/>
              </a:rPr>
              <a:t>出生数、死亡数（暦年値）、消費者物価指数（年平均）</a:t>
            </a:r>
            <a:endParaRPr lang="en-US" altLang="ja-JP" sz="2800" dirty="0">
              <a:latin typeface="+mn-ea"/>
            </a:endParaRPr>
          </a:p>
          <a:p>
            <a:pPr eaLnBrk="1" hangingPunct="1">
              <a:lnSpc>
                <a:spcPct val="90000"/>
              </a:lnSpc>
              <a:buFont typeface="Wingdings" panose="05000000000000000000" pitchFamily="2" charset="2"/>
              <a:buNone/>
              <a:defRPr/>
            </a:pPr>
            <a:r>
              <a:rPr lang="ja-JP" altLang="en-US" dirty="0">
                <a:latin typeface="+mn-ea"/>
              </a:rPr>
              <a:t>・統計ダッシュボードグラフ</a:t>
            </a:r>
            <a:endParaRPr lang="en-US" altLang="ja-JP" dirty="0">
              <a:latin typeface="+mn-ea"/>
            </a:endParaRPr>
          </a:p>
          <a:p>
            <a:pPr eaLnBrk="1" hangingPunct="1">
              <a:lnSpc>
                <a:spcPct val="90000"/>
              </a:lnSpc>
              <a:buFont typeface="Wingdings" panose="05000000000000000000" pitchFamily="2" charset="2"/>
              <a:buNone/>
              <a:defRPr/>
            </a:pPr>
            <a:r>
              <a:rPr lang="ja-JP" altLang="en-US" sz="2800" dirty="0">
                <a:latin typeface="+mn-ea"/>
              </a:rPr>
              <a:t>　　棒グラフ</a:t>
            </a:r>
            <a:endParaRPr lang="en-US" altLang="ja-JP" sz="2800" dirty="0">
              <a:latin typeface="+mn-ea"/>
            </a:endParaRPr>
          </a:p>
          <a:p>
            <a:pPr eaLnBrk="1" hangingPunct="1">
              <a:lnSpc>
                <a:spcPct val="90000"/>
              </a:lnSpc>
              <a:buFont typeface="Wingdings" panose="05000000000000000000" pitchFamily="2" charset="2"/>
              <a:buNone/>
              <a:defRPr/>
            </a:pPr>
            <a:r>
              <a:rPr lang="ja-JP" altLang="en-US" sz="2800" dirty="0">
                <a:latin typeface="+mn-ea"/>
              </a:rPr>
              <a:t>　　折れ線グラフ</a:t>
            </a:r>
            <a:endParaRPr lang="en-US" altLang="ja-JP" sz="2800" dirty="0">
              <a:latin typeface="+mn-ea"/>
            </a:endParaRPr>
          </a:p>
          <a:p>
            <a:pPr eaLnBrk="1" hangingPunct="1">
              <a:lnSpc>
                <a:spcPct val="90000"/>
              </a:lnSpc>
              <a:buFont typeface="Wingdings" panose="05000000000000000000" pitchFamily="2" charset="2"/>
              <a:buNone/>
              <a:defRPr/>
            </a:pPr>
            <a:r>
              <a:rPr lang="ja-JP" altLang="en-US" sz="2800" dirty="0">
                <a:latin typeface="+mn-ea"/>
              </a:rPr>
              <a:t>　　その他　散布図、レーダーチャート、地図グラフ</a:t>
            </a:r>
            <a:endParaRPr lang="en-US" altLang="ja-JP" sz="2800" dirty="0">
              <a:latin typeface="+mn-ea"/>
            </a:endParaRPr>
          </a:p>
          <a:p>
            <a:pPr eaLnBrk="1" hangingPunct="1">
              <a:lnSpc>
                <a:spcPct val="90000"/>
              </a:lnSpc>
              <a:buFont typeface="Wingdings" panose="05000000000000000000" pitchFamily="2" charset="2"/>
              <a:buNone/>
              <a:defRPr/>
            </a:pPr>
            <a:r>
              <a:rPr lang="ja-JP" altLang="en-US" dirty="0">
                <a:latin typeface="+mn-ea"/>
              </a:rPr>
              <a:t>　　</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a:t>
            </a:r>
          </a:p>
        </p:txBody>
      </p:sp>
      <p:sp>
        <p:nvSpPr>
          <p:cNvPr id="19460" name="Text Box 4">
            <a:extLst>
              <a:ext uri="{FF2B5EF4-FFF2-40B4-BE49-F238E27FC236}">
                <a16:creationId xmlns:a16="http://schemas.microsoft.com/office/drawing/2014/main" id="{878D4A15-44DA-48BF-90DF-AC00774E42C8}"/>
              </a:ext>
            </a:extLst>
          </p:cNvPr>
          <p:cNvSpPr txBox="1">
            <a:spLocks noChangeArrowheads="1"/>
          </p:cNvSpPr>
          <p:nvPr/>
        </p:nvSpPr>
        <p:spPr bwMode="auto">
          <a:xfrm>
            <a:off x="8686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1860FBDA-CCFF-77FF-7D70-A4B8370EF418}"/>
              </a:ext>
            </a:extLst>
          </p:cNvPr>
          <p:cNvSpPr>
            <a:spLocks noGrp="1"/>
          </p:cNvSpPr>
          <p:nvPr>
            <p:ph type="sldNum" sz="quarter" idx="12"/>
          </p:nvPr>
        </p:nvSpPr>
        <p:spPr/>
        <p:txBody>
          <a:bodyPr/>
          <a:lstStyle/>
          <a:p>
            <a:pPr>
              <a:defRPr/>
            </a:pPr>
            <a:fld id="{D51CDF6C-AC34-43BF-BD3F-4750FE7427DC}" type="slidenum">
              <a:rPr lang="ja-JP" altLang="en-US" smtClean="0"/>
              <a:pPr>
                <a:defRPr/>
              </a:pPr>
              <a:t>14</a:t>
            </a:fld>
            <a:endParaRPr lang="en-US" altLang="ja-JP"/>
          </a:p>
        </p:txBody>
      </p:sp>
    </p:spTree>
    <p:extLst>
      <p:ext uri="{BB962C8B-B14F-4D97-AF65-F5344CB8AC3E}">
        <p14:creationId xmlns:p14="http://schemas.microsoft.com/office/powerpoint/2010/main" val="4239646086"/>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B5F3B5A-A247-48AB-8A86-CDE6E7357941}"/>
              </a:ext>
            </a:extLst>
          </p:cNvPr>
          <p:cNvSpPr>
            <a:spLocks noGrp="1" noChangeArrowheads="1"/>
          </p:cNvSpPr>
          <p:nvPr>
            <p:ph type="title"/>
          </p:nvPr>
        </p:nvSpPr>
        <p:spPr>
          <a:xfrm>
            <a:off x="776537" y="214314"/>
            <a:ext cx="8548439" cy="1462087"/>
          </a:xfrm>
        </p:spPr>
        <p:txBody>
          <a:bodyPr/>
          <a:lstStyle/>
          <a:p>
            <a:pPr eaLnBrk="1" hangingPunct="1">
              <a:defRPr/>
            </a:pPr>
            <a:r>
              <a:rPr lang="ja-JP" altLang="en-US" sz="4000" dirty="0">
                <a:solidFill>
                  <a:srgbClr val="002060"/>
                </a:solidFill>
                <a:latin typeface="+mn-ea"/>
              </a:rPr>
              <a:t>　 統計データの</a:t>
            </a:r>
            <a:r>
              <a:rPr lang="ja-JP" altLang="en-US" sz="4000">
                <a:solidFill>
                  <a:srgbClr val="002060"/>
                </a:solidFill>
                <a:latin typeface="+mn-ea"/>
              </a:rPr>
              <a:t>収集と作成データ</a:t>
            </a:r>
            <a:endParaRPr lang="ja-JP" altLang="en-US" sz="3600" dirty="0">
              <a:solidFill>
                <a:srgbClr val="002060"/>
              </a:solidFill>
              <a:latin typeface="ＭＳ Ｐゴシック" panose="020B0600070205080204" pitchFamily="50" charset="-128"/>
            </a:endParaRPr>
          </a:p>
        </p:txBody>
      </p:sp>
      <p:sp>
        <p:nvSpPr>
          <p:cNvPr id="9219" name="Rectangle 3">
            <a:extLst>
              <a:ext uri="{FF2B5EF4-FFF2-40B4-BE49-F238E27FC236}">
                <a16:creationId xmlns:a16="http://schemas.microsoft.com/office/drawing/2014/main" id="{EC043758-18B0-412B-9A95-5D3F1663A610}"/>
              </a:ext>
            </a:extLst>
          </p:cNvPr>
          <p:cNvSpPr>
            <a:spLocks noGrp="1" noChangeArrowheads="1"/>
          </p:cNvSpPr>
          <p:nvPr>
            <p:ph type="body" idx="1"/>
          </p:nvPr>
        </p:nvSpPr>
        <p:spPr>
          <a:xfrm>
            <a:off x="848420" y="1934370"/>
            <a:ext cx="8425060" cy="3798887"/>
          </a:xfrm>
        </p:spPr>
        <p:txBody>
          <a:bodyPr/>
          <a:lstStyle/>
          <a:p>
            <a:pPr eaLnBrk="1" hangingPunct="1">
              <a:buFont typeface="Wingdings" panose="05000000000000000000" pitchFamily="2" charset="2"/>
              <a:buNone/>
            </a:pPr>
            <a:r>
              <a:rPr lang="ja-JP" altLang="en-US" sz="3600" dirty="0">
                <a:latin typeface="ＭＳ Ｐゴシック" panose="020B0600070205080204" pitchFamily="50" charset="-128"/>
              </a:rPr>
              <a:t>１ 調査統計：調査結果に基づき作成</a:t>
            </a:r>
          </a:p>
          <a:p>
            <a:pPr eaLnBrk="1" hangingPunct="1">
              <a:buFont typeface="Wingdings" panose="05000000000000000000" pitchFamily="2" charset="2"/>
              <a:buNone/>
            </a:pPr>
            <a:r>
              <a:rPr lang="ja-JP" altLang="en-US" sz="3600" dirty="0">
                <a:latin typeface="ＭＳ Ｐゴシック" panose="020B0600070205080204" pitchFamily="50" charset="-128"/>
              </a:rPr>
              <a:t>　</a:t>
            </a:r>
            <a:r>
              <a:rPr lang="ja-JP" altLang="en-US" dirty="0">
                <a:latin typeface="ＭＳ Ｐゴシック" panose="020B0600070205080204" pitchFamily="50" charset="-128"/>
              </a:rPr>
              <a:t>→ホームページ</a:t>
            </a:r>
            <a:r>
              <a:rPr lang="en-US" altLang="ja-JP" dirty="0">
                <a:latin typeface="ＭＳ Ｐゴシック" panose="020B0600070205080204" pitchFamily="50" charset="-128"/>
              </a:rPr>
              <a:t>(e-stat</a:t>
            </a:r>
            <a:r>
              <a:rPr lang="ja-JP" altLang="en-US" dirty="0">
                <a:latin typeface="ＭＳ Ｐゴシック" panose="020B0600070205080204" pitchFamily="50" charset="-128"/>
              </a:rPr>
              <a:t>等）、統計書等</a:t>
            </a:r>
          </a:p>
          <a:p>
            <a:pPr eaLnBrk="1" hangingPunct="1">
              <a:buFont typeface="Wingdings" panose="05000000000000000000" pitchFamily="2" charset="2"/>
              <a:buNone/>
            </a:pPr>
            <a:r>
              <a:rPr lang="ja-JP" altLang="en-US" sz="3600" dirty="0">
                <a:latin typeface="ＭＳ Ｐゴシック" panose="020B0600070205080204" pitchFamily="50" charset="-128"/>
              </a:rPr>
              <a:t>２ 業務統計：業務資料に基づき作成</a:t>
            </a:r>
          </a:p>
          <a:p>
            <a:pPr eaLnBrk="1" hangingPunct="1">
              <a:buFont typeface="Wingdings" panose="05000000000000000000" pitchFamily="2" charset="2"/>
              <a:buNone/>
            </a:pPr>
            <a:r>
              <a:rPr lang="ja-JP" altLang="en-US" sz="3600" dirty="0">
                <a:latin typeface="ＭＳ Ｐゴシック" panose="020B0600070205080204" pitchFamily="50" charset="-128"/>
              </a:rPr>
              <a:t>　</a:t>
            </a:r>
            <a:r>
              <a:rPr lang="ja-JP" altLang="en-US" dirty="0">
                <a:latin typeface="ＭＳ Ｐゴシック" panose="020B0600070205080204" pitchFamily="50" charset="-128"/>
              </a:rPr>
              <a:t>→直接照会、ホームページ</a:t>
            </a:r>
            <a:r>
              <a:rPr lang="en-US" altLang="ja-JP" dirty="0">
                <a:latin typeface="ＭＳ Ｐゴシック" panose="020B0600070205080204" pitchFamily="50" charset="-128"/>
              </a:rPr>
              <a:t>(</a:t>
            </a:r>
            <a:r>
              <a:rPr lang="ja-JP" altLang="en-US" dirty="0">
                <a:latin typeface="ＭＳ Ｐゴシック" panose="020B0600070205080204" pitchFamily="50" charset="-128"/>
              </a:rPr>
              <a:t>各種団体等）等</a:t>
            </a:r>
          </a:p>
          <a:p>
            <a:pPr eaLnBrk="1" hangingPunct="1">
              <a:buFont typeface="Wingdings" panose="05000000000000000000" pitchFamily="2" charset="2"/>
              <a:buNone/>
            </a:pPr>
            <a:r>
              <a:rPr lang="ja-JP" altLang="en-US" sz="3600" dirty="0">
                <a:latin typeface="ＭＳ Ｐゴシック" panose="020B0600070205080204" pitchFamily="50" charset="-128"/>
              </a:rPr>
              <a:t>３ 加工統計：一次統計を加工し作成</a:t>
            </a:r>
          </a:p>
          <a:p>
            <a:pPr eaLnBrk="1" hangingPunct="1">
              <a:buFont typeface="Wingdings" panose="05000000000000000000" pitchFamily="2" charset="2"/>
              <a:buNone/>
            </a:pPr>
            <a:r>
              <a:rPr lang="ja-JP" altLang="en-US" sz="3600" dirty="0">
                <a:latin typeface="ＭＳ Ｐゴシック" panose="020B0600070205080204" pitchFamily="50" charset="-128"/>
              </a:rPr>
              <a:t>　</a:t>
            </a:r>
            <a:r>
              <a:rPr lang="ja-JP" altLang="en-US" dirty="0">
                <a:latin typeface="ＭＳ Ｐゴシック" panose="020B0600070205080204" pitchFamily="50" charset="-128"/>
              </a:rPr>
              <a:t>→加工方法や推計資料確認による精度把握</a:t>
            </a:r>
          </a:p>
          <a:p>
            <a:pPr eaLnBrk="1" hangingPunct="1">
              <a:buFont typeface="Wingdings" panose="05000000000000000000" pitchFamily="2" charset="2"/>
              <a:buNone/>
            </a:pPr>
            <a:r>
              <a:rPr lang="ja-JP" altLang="en-US" sz="3600" dirty="0">
                <a:latin typeface="ＭＳ Ｐゴシック" panose="020B0600070205080204" pitchFamily="50" charset="-128"/>
              </a:rPr>
              <a:t>４ アンケート調査でデータ収集・集計・加工</a:t>
            </a:r>
          </a:p>
        </p:txBody>
      </p:sp>
      <p:sp>
        <p:nvSpPr>
          <p:cNvPr id="2" name="スライド番号プレースホルダー 1">
            <a:extLst>
              <a:ext uri="{FF2B5EF4-FFF2-40B4-BE49-F238E27FC236}">
                <a16:creationId xmlns:a16="http://schemas.microsoft.com/office/drawing/2014/main" id="{E3AC4B02-D555-1B61-3C5B-8B93F569BABA}"/>
              </a:ext>
            </a:extLst>
          </p:cNvPr>
          <p:cNvSpPr>
            <a:spLocks noGrp="1"/>
          </p:cNvSpPr>
          <p:nvPr>
            <p:ph type="sldNum" sz="quarter" idx="12"/>
          </p:nvPr>
        </p:nvSpPr>
        <p:spPr/>
        <p:txBody>
          <a:bodyPr/>
          <a:lstStyle/>
          <a:p>
            <a:pPr>
              <a:defRPr/>
            </a:pPr>
            <a:fld id="{6F2008A6-72A8-4D36-9122-EF11DB488EBC}" type="slidenum">
              <a:rPr lang="ja-JP" altLang="en-US" smtClean="0"/>
              <a:pPr>
                <a:defRPr/>
              </a:pPr>
              <a:t>15</a:t>
            </a:fld>
            <a:endParaRPr lang="en-US" altLang="ja-JP"/>
          </a:p>
        </p:txBody>
      </p:sp>
    </p:spTree>
    <p:extLst>
      <p:ext uri="{BB962C8B-B14F-4D97-AF65-F5344CB8AC3E}">
        <p14:creationId xmlns:p14="http://schemas.microsoft.com/office/powerpoint/2010/main" val="1921888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0E530BC9-D1FE-4D8B-878A-939818B1CD47}"/>
              </a:ext>
            </a:extLst>
          </p:cNvPr>
          <p:cNvSpPr>
            <a:spLocks noGrp="1" noChangeArrowheads="1"/>
          </p:cNvSpPr>
          <p:nvPr>
            <p:ph type="title"/>
          </p:nvPr>
        </p:nvSpPr>
        <p:spPr>
          <a:xfrm>
            <a:off x="769346" y="476672"/>
            <a:ext cx="8648151" cy="1590952"/>
          </a:xfrm>
        </p:spPr>
        <p:txBody>
          <a:bodyPr/>
          <a:lstStyle/>
          <a:p>
            <a:pPr eaLnBrk="1" hangingPunct="1">
              <a:lnSpc>
                <a:spcPts val="3700"/>
              </a:lnSpc>
            </a:pPr>
            <a:r>
              <a:rPr lang="ja-JP" altLang="en-US" sz="4000" dirty="0">
                <a:latin typeface="ＭＳ Ｐゴシック" panose="020B0600070205080204" pitchFamily="50" charset="-128"/>
              </a:rPr>
              <a:t>　政府統計の総合窓口（</a:t>
            </a:r>
            <a:r>
              <a:rPr lang="en-US" altLang="ja-JP" sz="4000" dirty="0">
                <a:latin typeface="ＭＳ Ｐゴシック" panose="020B0600070205080204" pitchFamily="50" charset="-128"/>
              </a:rPr>
              <a:t>e-Stat</a:t>
            </a:r>
            <a:r>
              <a:rPr lang="ja-JP" altLang="en-US" sz="4000" dirty="0">
                <a:latin typeface="ＭＳ Ｐゴシック" panose="020B0600070205080204" pitchFamily="50" charset="-128"/>
              </a:rPr>
              <a:t>）の概要</a:t>
            </a:r>
            <a:br>
              <a:rPr lang="en-US" altLang="ja-JP" sz="4000" dirty="0">
                <a:latin typeface="ＭＳ Ｐゴシック" panose="020B0600070205080204" pitchFamily="50" charset="-128"/>
              </a:rPr>
            </a:br>
            <a:r>
              <a:rPr lang="en-US" altLang="ja-JP" sz="4000" dirty="0">
                <a:latin typeface="ＭＳ Ｐゴシック" panose="020B0600070205080204" pitchFamily="50" charset="-128"/>
              </a:rPr>
              <a:t>     </a:t>
            </a:r>
            <a:r>
              <a:rPr lang="ja-JP" altLang="en-US" sz="2800" dirty="0">
                <a:hlinkClick r:id="rId3"/>
              </a:rPr>
              <a:t>政府統計の総合窓口 </a:t>
            </a:r>
            <a:r>
              <a:rPr lang="en-US" altLang="ja-JP" sz="2800" dirty="0">
                <a:hlinkClick r:id="rId3"/>
              </a:rPr>
              <a:t>(e-stat.go.jp)</a:t>
            </a:r>
            <a:br>
              <a:rPr lang="en-US" altLang="ja-JP" sz="2800" dirty="0">
                <a:latin typeface="ＭＳ Ｐゴシック" panose="020B0600070205080204" pitchFamily="50" charset="-128"/>
              </a:rPr>
            </a:br>
            <a:endParaRPr lang="ja-JP" altLang="en-US" sz="2800" dirty="0">
              <a:latin typeface="ＭＳ Ｐゴシック" panose="020B0600070205080204" pitchFamily="50" charset="-128"/>
            </a:endParaRPr>
          </a:p>
        </p:txBody>
      </p:sp>
      <p:sp>
        <p:nvSpPr>
          <p:cNvPr id="41987" name="Rectangle 3">
            <a:extLst>
              <a:ext uri="{FF2B5EF4-FFF2-40B4-BE49-F238E27FC236}">
                <a16:creationId xmlns:a16="http://schemas.microsoft.com/office/drawing/2014/main" id="{752D0D6C-9941-49D3-B4B3-993D0EB65B3C}"/>
              </a:ext>
            </a:extLst>
          </p:cNvPr>
          <p:cNvSpPr>
            <a:spLocks noGrp="1" noChangeArrowheads="1"/>
          </p:cNvSpPr>
          <p:nvPr>
            <p:ph type="body" idx="1"/>
          </p:nvPr>
        </p:nvSpPr>
        <p:spPr>
          <a:xfrm>
            <a:off x="582353" y="2073950"/>
            <a:ext cx="8770327" cy="4451394"/>
          </a:xfrm>
        </p:spPr>
        <p:txBody>
          <a:bodyPr/>
          <a:lstStyle/>
          <a:p>
            <a:pPr marL="0" indent="0" eaLnBrk="1" hangingPunct="1">
              <a:lnSpc>
                <a:spcPts val="3100"/>
              </a:lnSpc>
              <a:buNone/>
            </a:pPr>
            <a:r>
              <a:rPr lang="ja-JP" altLang="en-US" dirty="0">
                <a:latin typeface="ＭＳ Ｐゴシック" panose="020B0600070205080204" pitchFamily="50" charset="-128"/>
              </a:rPr>
              <a:t>・統計データ：分野別、組織別、地域別</a:t>
            </a:r>
            <a:endParaRPr lang="en-US" altLang="ja-JP" dirty="0">
              <a:latin typeface="ＭＳ Ｐゴシック" panose="020B0600070205080204" pitchFamily="50" charset="-128"/>
            </a:endParaRPr>
          </a:p>
          <a:p>
            <a:pPr marL="0" indent="0" eaLnBrk="1" hangingPunct="1">
              <a:lnSpc>
                <a:spcPts val="3100"/>
              </a:lnSpc>
              <a:buNone/>
            </a:pPr>
            <a:r>
              <a:rPr lang="ja-JP" altLang="en-US" dirty="0">
                <a:latin typeface="ＭＳ Ｐゴシック" panose="020B0600070205080204" pitchFamily="50" charset="-128"/>
              </a:rPr>
              <a:t>・地図データ：統計ＧＩＳ、境界データ</a:t>
            </a:r>
            <a:endParaRPr lang="en-US" altLang="ja-JP" dirty="0">
              <a:latin typeface="ＭＳ Ｐゴシック" panose="020B0600070205080204" pitchFamily="50" charset="-128"/>
            </a:endParaRPr>
          </a:p>
          <a:p>
            <a:pPr marL="0" indent="0" eaLnBrk="1" hangingPunct="1">
              <a:lnSpc>
                <a:spcPts val="3100"/>
              </a:lnSpc>
              <a:buNone/>
            </a:pPr>
            <a:r>
              <a:rPr lang="ja-JP" altLang="en-US" dirty="0">
                <a:latin typeface="ＭＳ Ｐゴシック" panose="020B0600070205080204" pitchFamily="50" charset="-128"/>
              </a:rPr>
              <a:t>・統計分類・調査項目：統計に用いる分類・用語、</a:t>
            </a:r>
            <a:endParaRPr lang="en-US" altLang="ja-JP" dirty="0">
              <a:latin typeface="ＭＳ Ｐゴシック" panose="020B0600070205080204" pitchFamily="50" charset="-128"/>
            </a:endParaRPr>
          </a:p>
          <a:p>
            <a:pPr marL="0" indent="0" eaLnBrk="1" hangingPunct="1">
              <a:lnSpc>
                <a:spcPts val="3100"/>
              </a:lnSpc>
              <a:buNone/>
            </a:pPr>
            <a:r>
              <a:rPr lang="ja-JP" altLang="en-US" dirty="0">
                <a:latin typeface="ＭＳ Ｐゴシック" panose="020B0600070205080204" pitchFamily="50" charset="-128"/>
              </a:rPr>
              <a:t>　　　　　　　　　　　　　　分類コード、項目名、説明</a:t>
            </a:r>
            <a:endParaRPr lang="en-US" altLang="ja-JP" dirty="0">
              <a:latin typeface="ＭＳ Ｐゴシック" panose="020B0600070205080204" pitchFamily="50" charset="-128"/>
            </a:endParaRPr>
          </a:p>
          <a:p>
            <a:pPr marL="0" indent="0" eaLnBrk="1" hangingPunct="1">
              <a:lnSpc>
                <a:spcPts val="3100"/>
              </a:lnSpc>
              <a:buNone/>
            </a:pPr>
            <a:r>
              <a:rPr lang="ja-JP" altLang="en-US" dirty="0">
                <a:latin typeface="ＭＳ Ｐゴシック" panose="020B0600070205080204" pitchFamily="50" charset="-128"/>
              </a:rPr>
              <a:t>・調査項目、定義単位項目：定義内容、調査票イ　</a:t>
            </a:r>
            <a:endParaRPr lang="en-US" altLang="ja-JP" dirty="0">
              <a:latin typeface="ＭＳ Ｐゴシック" panose="020B0600070205080204" pitchFamily="50" charset="-128"/>
            </a:endParaRPr>
          </a:p>
          <a:p>
            <a:pPr marL="0" indent="0" eaLnBrk="1" hangingPunct="1">
              <a:lnSpc>
                <a:spcPts val="3100"/>
              </a:lnSpc>
              <a:buNone/>
            </a:pPr>
            <a:r>
              <a:rPr lang="ja-JP" altLang="en-US" dirty="0">
                <a:latin typeface="ＭＳ Ｐゴシック" panose="020B0600070205080204" pitchFamily="50" charset="-128"/>
              </a:rPr>
              <a:t>　　　　　　　　　　　　　　　　　メージ</a:t>
            </a:r>
            <a:endParaRPr lang="en-US" altLang="ja-JP" dirty="0">
              <a:latin typeface="ＭＳ Ｐゴシック" panose="020B0600070205080204" pitchFamily="50" charset="-128"/>
            </a:endParaRPr>
          </a:p>
          <a:p>
            <a:pPr marL="0" indent="0" eaLnBrk="1" hangingPunct="1">
              <a:lnSpc>
                <a:spcPts val="3100"/>
              </a:lnSpc>
              <a:buNone/>
            </a:pPr>
            <a:r>
              <a:rPr lang="ja-JP" altLang="en-US" dirty="0">
                <a:latin typeface="ＭＳ Ｐゴシック" panose="020B0600070205080204" pitchFamily="50" charset="-128"/>
              </a:rPr>
              <a:t>・検索条件：統計分野（大分類）、組織、統計の種　</a:t>
            </a:r>
            <a:endParaRPr lang="en-US" altLang="ja-JP" dirty="0">
              <a:latin typeface="ＭＳ Ｐゴシック" panose="020B0600070205080204" pitchFamily="50" charset="-128"/>
            </a:endParaRPr>
          </a:p>
          <a:p>
            <a:pPr marL="0" indent="0" eaLnBrk="1" hangingPunct="1">
              <a:lnSpc>
                <a:spcPts val="3100"/>
              </a:lnSpc>
              <a:buNone/>
            </a:pPr>
            <a:r>
              <a:rPr lang="ja-JP" altLang="en-US" dirty="0">
                <a:latin typeface="ＭＳ Ｐゴシック" panose="020B0600070205080204" pitchFamily="50" charset="-128"/>
              </a:rPr>
              <a:t>　　　　　　　 類、政府統計名、提供周期、 </a:t>
            </a:r>
            <a:r>
              <a:rPr lang="en-US" altLang="ja-JP" dirty="0">
                <a:latin typeface="ＭＳ Ｐゴシック" panose="020B0600070205080204" pitchFamily="50" charset="-128"/>
              </a:rPr>
              <a:t>50</a:t>
            </a:r>
            <a:r>
              <a:rPr lang="ja-JP" altLang="en-US" dirty="0">
                <a:latin typeface="ＭＳ Ｐゴシック" panose="020B0600070205080204" pitchFamily="50" charset="-128"/>
              </a:rPr>
              <a:t>音、</a:t>
            </a:r>
            <a:endParaRPr lang="en-US" altLang="ja-JP" dirty="0">
              <a:latin typeface="ＭＳ Ｐゴシック" panose="020B0600070205080204" pitchFamily="50" charset="-128"/>
            </a:endParaRPr>
          </a:p>
          <a:p>
            <a:pPr marL="0" indent="0" eaLnBrk="1" hangingPunct="1">
              <a:lnSpc>
                <a:spcPts val="3100"/>
              </a:lnSpc>
              <a:buNone/>
            </a:pPr>
            <a:r>
              <a:rPr lang="ja-JP" altLang="en-US" dirty="0">
                <a:latin typeface="ＭＳ Ｐゴシック" panose="020B0600070205080204" pitchFamily="50" charset="-128"/>
              </a:rPr>
              <a:t>　　　　　　　 集計地域区分</a:t>
            </a:r>
            <a:endParaRPr lang="en-US" altLang="ja-JP" dirty="0">
              <a:latin typeface="ＭＳ Ｐゴシック" panose="020B0600070205080204" pitchFamily="50" charset="-128"/>
            </a:endParaRPr>
          </a:p>
          <a:p>
            <a:pPr marL="0" indent="0" eaLnBrk="1" hangingPunct="1">
              <a:buNone/>
            </a:pPr>
            <a:endParaRPr lang="ja-JP" altLang="en-US" dirty="0">
              <a:latin typeface="ＭＳ Ｐゴシック" panose="020B0600070205080204" pitchFamily="50" charset="-128"/>
            </a:endParaRPr>
          </a:p>
          <a:p>
            <a:pPr marL="0" indent="0" eaLnBrk="1" hangingPunct="1">
              <a:buNone/>
            </a:pPr>
            <a:endParaRPr lang="en-US" altLang="ja-JP" dirty="0">
              <a:latin typeface="ＭＳ Ｐゴシック" panose="020B0600070205080204" pitchFamily="50" charset="-128"/>
            </a:endParaRPr>
          </a:p>
          <a:p>
            <a:pPr marL="0" indent="0" eaLnBrk="1" hangingPunct="1">
              <a:buNone/>
            </a:pPr>
            <a:endParaRPr lang="ja-JP" altLang="en-US"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C01302DE-954E-F28B-97C3-B2ECC8995897}"/>
              </a:ext>
            </a:extLst>
          </p:cNvPr>
          <p:cNvSpPr>
            <a:spLocks noGrp="1"/>
          </p:cNvSpPr>
          <p:nvPr>
            <p:ph type="sldNum" sz="quarter" idx="12"/>
          </p:nvPr>
        </p:nvSpPr>
        <p:spPr/>
        <p:txBody>
          <a:bodyPr/>
          <a:lstStyle/>
          <a:p>
            <a:pPr>
              <a:defRPr/>
            </a:pPr>
            <a:fld id="{6F2008A6-72A8-4D36-9122-EF11DB488EBC}" type="slidenum">
              <a:rPr lang="ja-JP" altLang="en-US" smtClean="0"/>
              <a:pPr>
                <a:defRPr/>
              </a:pPr>
              <a:t>16</a:t>
            </a:fld>
            <a:endParaRPr lang="en-US" altLang="ja-JP"/>
          </a:p>
        </p:txBody>
      </p:sp>
    </p:spTree>
    <p:extLst>
      <p:ext uri="{BB962C8B-B14F-4D97-AF65-F5344CB8AC3E}">
        <p14:creationId xmlns:p14="http://schemas.microsoft.com/office/powerpoint/2010/main" val="1713221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0E530BC9-D1FE-4D8B-878A-939818B1CD47}"/>
              </a:ext>
            </a:extLst>
          </p:cNvPr>
          <p:cNvSpPr>
            <a:spLocks noGrp="1" noChangeArrowheads="1"/>
          </p:cNvSpPr>
          <p:nvPr>
            <p:ph type="title"/>
          </p:nvPr>
        </p:nvSpPr>
        <p:spPr>
          <a:xfrm>
            <a:off x="769346" y="476672"/>
            <a:ext cx="8648151" cy="1590952"/>
          </a:xfrm>
        </p:spPr>
        <p:txBody>
          <a:bodyPr/>
          <a:lstStyle/>
          <a:p>
            <a:pPr eaLnBrk="1" hangingPunct="1">
              <a:lnSpc>
                <a:spcPts val="3700"/>
              </a:lnSpc>
            </a:pPr>
            <a:r>
              <a:rPr lang="ja-JP" altLang="en-US" sz="4000" dirty="0">
                <a:latin typeface="ＭＳ Ｐゴシック" panose="020B0600070205080204" pitchFamily="50" charset="-128"/>
              </a:rPr>
              <a:t>　政府統計の総合窓口（</a:t>
            </a:r>
            <a:r>
              <a:rPr lang="en-US" altLang="ja-JP" sz="4000" dirty="0">
                <a:latin typeface="ＭＳ Ｐゴシック" panose="020B0600070205080204" pitchFamily="50" charset="-128"/>
              </a:rPr>
              <a:t>e-Stat</a:t>
            </a:r>
            <a:r>
              <a:rPr lang="ja-JP" altLang="en-US" sz="4000" dirty="0">
                <a:latin typeface="ＭＳ Ｐゴシック" panose="020B0600070205080204" pitchFamily="50" charset="-128"/>
              </a:rPr>
              <a:t>）の概要</a:t>
            </a:r>
            <a:br>
              <a:rPr lang="en-US" altLang="ja-JP" sz="4000" dirty="0">
                <a:latin typeface="ＭＳ Ｐゴシック" panose="020B0600070205080204" pitchFamily="50" charset="-128"/>
              </a:rPr>
            </a:br>
            <a:r>
              <a:rPr lang="en-US" altLang="ja-JP" sz="4000" dirty="0">
                <a:latin typeface="ＭＳ Ｐゴシック" panose="020B0600070205080204" pitchFamily="50" charset="-128"/>
              </a:rPr>
              <a:t>     </a:t>
            </a:r>
            <a:r>
              <a:rPr lang="ja-JP" altLang="en-US" sz="2800" dirty="0">
                <a:hlinkClick r:id="rId3"/>
              </a:rPr>
              <a:t>政府統計の総合窓口 </a:t>
            </a:r>
            <a:r>
              <a:rPr lang="en-US" altLang="ja-JP" sz="2800" dirty="0">
                <a:hlinkClick r:id="rId3"/>
              </a:rPr>
              <a:t>(e-stat.go.jp)</a:t>
            </a:r>
            <a:br>
              <a:rPr lang="en-US" altLang="ja-JP" sz="2800" dirty="0">
                <a:latin typeface="ＭＳ Ｐゴシック" panose="020B0600070205080204" pitchFamily="50" charset="-128"/>
              </a:rPr>
            </a:br>
            <a:endParaRPr lang="ja-JP" altLang="en-US" sz="2800" dirty="0">
              <a:latin typeface="ＭＳ Ｐゴシック" panose="020B0600070205080204" pitchFamily="50" charset="-128"/>
            </a:endParaRPr>
          </a:p>
        </p:txBody>
      </p:sp>
      <p:pic>
        <p:nvPicPr>
          <p:cNvPr id="5" name="図 4">
            <a:extLst>
              <a:ext uri="{FF2B5EF4-FFF2-40B4-BE49-F238E27FC236}">
                <a16:creationId xmlns:a16="http://schemas.microsoft.com/office/drawing/2014/main" id="{EE0F87B8-4434-4EDC-BCF2-E93CACBC8888}"/>
              </a:ext>
            </a:extLst>
          </p:cNvPr>
          <p:cNvPicPr>
            <a:picLocks noChangeAspect="1"/>
          </p:cNvPicPr>
          <p:nvPr/>
        </p:nvPicPr>
        <p:blipFill>
          <a:blip r:embed="rId4"/>
          <a:stretch>
            <a:fillRect/>
          </a:stretch>
        </p:blipFill>
        <p:spPr>
          <a:xfrm>
            <a:off x="867097" y="2313686"/>
            <a:ext cx="8171806" cy="3929952"/>
          </a:xfrm>
          <a:prstGeom prst="rect">
            <a:avLst/>
          </a:prstGeom>
        </p:spPr>
      </p:pic>
      <p:sp>
        <p:nvSpPr>
          <p:cNvPr id="3" name="スライド番号プレースホルダー 2">
            <a:extLst>
              <a:ext uri="{FF2B5EF4-FFF2-40B4-BE49-F238E27FC236}">
                <a16:creationId xmlns:a16="http://schemas.microsoft.com/office/drawing/2014/main" id="{915F43AF-86EE-3B2B-5B0B-02AA63E1398C}"/>
              </a:ext>
            </a:extLst>
          </p:cNvPr>
          <p:cNvSpPr>
            <a:spLocks noGrp="1"/>
          </p:cNvSpPr>
          <p:nvPr>
            <p:ph type="sldNum" sz="quarter" idx="12"/>
          </p:nvPr>
        </p:nvSpPr>
        <p:spPr/>
        <p:txBody>
          <a:bodyPr/>
          <a:lstStyle/>
          <a:p>
            <a:pPr>
              <a:defRPr/>
            </a:pPr>
            <a:fld id="{6F2008A6-72A8-4D36-9122-EF11DB488EBC}" type="slidenum">
              <a:rPr lang="ja-JP" altLang="en-US" smtClean="0"/>
              <a:pPr>
                <a:defRPr/>
              </a:pPr>
              <a:t>17</a:t>
            </a:fld>
            <a:endParaRPr lang="en-US" altLang="ja-JP"/>
          </a:p>
        </p:txBody>
      </p:sp>
    </p:spTree>
    <p:extLst>
      <p:ext uri="{BB962C8B-B14F-4D97-AF65-F5344CB8AC3E}">
        <p14:creationId xmlns:p14="http://schemas.microsoft.com/office/powerpoint/2010/main" val="625257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0E530BC9-D1FE-4D8B-878A-939818B1CD47}"/>
              </a:ext>
            </a:extLst>
          </p:cNvPr>
          <p:cNvSpPr>
            <a:spLocks noGrp="1" noChangeArrowheads="1"/>
          </p:cNvSpPr>
          <p:nvPr>
            <p:ph type="title"/>
          </p:nvPr>
        </p:nvSpPr>
        <p:spPr>
          <a:xfrm>
            <a:off x="769346" y="476672"/>
            <a:ext cx="8648151" cy="1590952"/>
          </a:xfrm>
        </p:spPr>
        <p:txBody>
          <a:bodyPr/>
          <a:lstStyle/>
          <a:p>
            <a:pPr eaLnBrk="1" hangingPunct="1">
              <a:lnSpc>
                <a:spcPts val="3700"/>
              </a:lnSpc>
            </a:pPr>
            <a:r>
              <a:rPr lang="ja-JP" altLang="en-US" sz="4000" dirty="0">
                <a:latin typeface="ＭＳ Ｐゴシック" panose="020B0600070205080204" pitchFamily="50" charset="-128"/>
              </a:rPr>
              <a:t>　政府統計の総合窓口（</a:t>
            </a:r>
            <a:r>
              <a:rPr lang="en-US" altLang="ja-JP" sz="4000" dirty="0">
                <a:latin typeface="ＭＳ Ｐゴシック" panose="020B0600070205080204" pitchFamily="50" charset="-128"/>
              </a:rPr>
              <a:t>e-Stat</a:t>
            </a:r>
            <a:r>
              <a:rPr lang="ja-JP" altLang="en-US" sz="4000" dirty="0">
                <a:latin typeface="ＭＳ Ｐゴシック" panose="020B0600070205080204" pitchFamily="50" charset="-128"/>
              </a:rPr>
              <a:t>）の概要</a:t>
            </a:r>
            <a:br>
              <a:rPr lang="en-US" altLang="ja-JP" sz="4000" dirty="0">
                <a:latin typeface="ＭＳ Ｐゴシック" panose="020B0600070205080204" pitchFamily="50" charset="-128"/>
              </a:rPr>
            </a:br>
            <a:r>
              <a:rPr lang="en-US" altLang="ja-JP" sz="4000" dirty="0">
                <a:latin typeface="ＭＳ Ｐゴシック" panose="020B0600070205080204" pitchFamily="50" charset="-128"/>
              </a:rPr>
              <a:t>     </a:t>
            </a:r>
            <a:r>
              <a:rPr lang="ja-JP" altLang="en-US" sz="2800" dirty="0">
                <a:hlinkClick r:id="rId3"/>
              </a:rPr>
              <a:t>政府統計の総合窓口 </a:t>
            </a:r>
            <a:r>
              <a:rPr lang="en-US" altLang="ja-JP" sz="2800" dirty="0">
                <a:hlinkClick r:id="rId3"/>
              </a:rPr>
              <a:t>(e-stat.go.jp)</a:t>
            </a:r>
            <a:br>
              <a:rPr lang="en-US" altLang="ja-JP" sz="2800" dirty="0">
                <a:latin typeface="ＭＳ Ｐゴシック" panose="020B0600070205080204" pitchFamily="50" charset="-128"/>
              </a:rPr>
            </a:br>
            <a:endParaRPr lang="ja-JP" altLang="en-US" sz="2800" dirty="0">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D3E54199-336D-4AFF-82EF-FAD94D30015E}"/>
              </a:ext>
            </a:extLst>
          </p:cNvPr>
          <p:cNvSpPr txBox="1"/>
          <p:nvPr/>
        </p:nvSpPr>
        <p:spPr>
          <a:xfrm>
            <a:off x="6410498" y="3113673"/>
            <a:ext cx="3006998" cy="1586140"/>
          </a:xfrm>
          <a:prstGeom prst="rect">
            <a:avLst/>
          </a:prstGeom>
          <a:noFill/>
        </p:spPr>
        <p:txBody>
          <a:bodyPr wrap="square" rtlCol="0">
            <a:spAutoFit/>
          </a:bodyPr>
          <a:lstStyle/>
          <a:p>
            <a:pPr>
              <a:lnSpc>
                <a:spcPts val="3000"/>
              </a:lnSpc>
            </a:pPr>
            <a:r>
              <a:rPr kumimoji="1" lang="ja-JP" altLang="en-US" sz="2000" b="1" dirty="0"/>
              <a:t>国土・気象、人口・　世帯、労働・賃金　など</a:t>
            </a:r>
            <a:endParaRPr kumimoji="1" lang="en-US" altLang="ja-JP" sz="2000" b="1" dirty="0"/>
          </a:p>
          <a:p>
            <a:pPr>
              <a:lnSpc>
                <a:spcPts val="3000"/>
              </a:lnSpc>
            </a:pPr>
            <a:r>
              <a:rPr kumimoji="1" lang="ja-JP" altLang="en-US" sz="2000" b="1" dirty="0"/>
              <a:t>１７の分野からデータ検索ができます。</a:t>
            </a:r>
          </a:p>
        </p:txBody>
      </p:sp>
      <p:pic>
        <p:nvPicPr>
          <p:cNvPr id="6" name="図 5">
            <a:extLst>
              <a:ext uri="{FF2B5EF4-FFF2-40B4-BE49-F238E27FC236}">
                <a16:creationId xmlns:a16="http://schemas.microsoft.com/office/drawing/2014/main" id="{9B8EBE19-9D6A-4267-BD55-E99B949DCBD3}"/>
              </a:ext>
            </a:extLst>
          </p:cNvPr>
          <p:cNvPicPr>
            <a:picLocks noChangeAspect="1"/>
          </p:cNvPicPr>
          <p:nvPr/>
        </p:nvPicPr>
        <p:blipFill>
          <a:blip r:embed="rId4"/>
          <a:stretch>
            <a:fillRect/>
          </a:stretch>
        </p:blipFill>
        <p:spPr>
          <a:xfrm>
            <a:off x="906752" y="2146516"/>
            <a:ext cx="5432870" cy="4325266"/>
          </a:xfrm>
          <a:prstGeom prst="rect">
            <a:avLst/>
          </a:prstGeom>
        </p:spPr>
      </p:pic>
      <p:sp>
        <p:nvSpPr>
          <p:cNvPr id="3" name="スライド番号プレースホルダー 2">
            <a:extLst>
              <a:ext uri="{FF2B5EF4-FFF2-40B4-BE49-F238E27FC236}">
                <a16:creationId xmlns:a16="http://schemas.microsoft.com/office/drawing/2014/main" id="{3080A23A-D8E3-80B9-A756-F310A428BC4D}"/>
              </a:ext>
            </a:extLst>
          </p:cNvPr>
          <p:cNvSpPr>
            <a:spLocks noGrp="1"/>
          </p:cNvSpPr>
          <p:nvPr>
            <p:ph type="sldNum" sz="quarter" idx="12"/>
          </p:nvPr>
        </p:nvSpPr>
        <p:spPr/>
        <p:txBody>
          <a:bodyPr/>
          <a:lstStyle/>
          <a:p>
            <a:pPr>
              <a:defRPr/>
            </a:pPr>
            <a:fld id="{6F2008A6-72A8-4D36-9122-EF11DB488EBC}" type="slidenum">
              <a:rPr lang="ja-JP" altLang="en-US" smtClean="0"/>
              <a:pPr>
                <a:defRPr/>
              </a:pPr>
              <a:t>18</a:t>
            </a:fld>
            <a:endParaRPr lang="en-US" altLang="ja-JP"/>
          </a:p>
        </p:txBody>
      </p:sp>
    </p:spTree>
    <p:extLst>
      <p:ext uri="{BB962C8B-B14F-4D97-AF65-F5344CB8AC3E}">
        <p14:creationId xmlns:p14="http://schemas.microsoft.com/office/powerpoint/2010/main" val="2809576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a:extLst>
              <a:ext uri="{FF2B5EF4-FFF2-40B4-BE49-F238E27FC236}">
                <a16:creationId xmlns:a16="http://schemas.microsoft.com/office/drawing/2014/main" id="{AFEDB6C1-58F2-434B-81E3-714C92B550EF}"/>
              </a:ext>
            </a:extLst>
          </p:cNvPr>
          <p:cNvSpPr>
            <a:spLocks noGrp="1" noChangeArrowheads="1"/>
          </p:cNvSpPr>
          <p:nvPr>
            <p:ph type="title" idx="4294967295"/>
          </p:nvPr>
        </p:nvSpPr>
        <p:spPr>
          <a:xfrm>
            <a:off x="1732084" y="1123951"/>
            <a:ext cx="7193574" cy="574431"/>
          </a:xfrm>
        </p:spPr>
        <p:txBody>
          <a:bodyPr/>
          <a:lstStyle/>
          <a:p>
            <a:pPr eaLnBrk="1" hangingPunct="1">
              <a:defRPr/>
            </a:pPr>
            <a:r>
              <a:rPr lang="en-US" altLang="ja-JP" sz="3692" dirty="0">
                <a:latin typeface="+mn-ea"/>
                <a:ea typeface="+mn-ea"/>
              </a:rPr>
              <a:t>e-stat</a:t>
            </a:r>
            <a:r>
              <a:rPr lang="ja-JP" altLang="en-US" sz="3692" dirty="0">
                <a:latin typeface="+mn-ea"/>
                <a:ea typeface="+mn-ea"/>
              </a:rPr>
              <a:t>ホームページ</a:t>
            </a:r>
            <a:br>
              <a:rPr lang="en-US" altLang="ja-JP" sz="3692" dirty="0">
                <a:latin typeface="+mn-ea"/>
                <a:ea typeface="+mn-ea"/>
              </a:rPr>
            </a:br>
            <a:r>
              <a:rPr lang="ja-JP" altLang="en-US" sz="3692" dirty="0">
                <a:latin typeface="+mn-ea"/>
                <a:ea typeface="+mn-ea"/>
              </a:rPr>
              <a:t>データ提供例</a:t>
            </a:r>
            <a:endParaRPr lang="ja-JP" altLang="ja-JP" sz="3692" dirty="0">
              <a:latin typeface="+mn-ea"/>
              <a:ea typeface="+mn-ea"/>
            </a:endParaRPr>
          </a:p>
        </p:txBody>
      </p:sp>
      <p:sp>
        <p:nvSpPr>
          <p:cNvPr id="37893" name="Rectangle 3">
            <a:extLst>
              <a:ext uri="{FF2B5EF4-FFF2-40B4-BE49-F238E27FC236}">
                <a16:creationId xmlns:a16="http://schemas.microsoft.com/office/drawing/2014/main" id="{C4F0FDDD-3F99-4EFA-B17C-081AC0ED9D03}"/>
              </a:ext>
            </a:extLst>
          </p:cNvPr>
          <p:cNvSpPr>
            <a:spLocks noGrp="1" noChangeArrowheads="1"/>
          </p:cNvSpPr>
          <p:nvPr>
            <p:ph type="body" idx="4294967295"/>
          </p:nvPr>
        </p:nvSpPr>
        <p:spPr>
          <a:xfrm>
            <a:off x="992561" y="2847857"/>
            <a:ext cx="8027377" cy="3585796"/>
          </a:xfrm>
        </p:spPr>
        <p:txBody>
          <a:bodyPr/>
          <a:lstStyle/>
          <a:p>
            <a:pPr marL="0" indent="0">
              <a:buNone/>
              <a:defRPr/>
            </a:pPr>
            <a:r>
              <a:rPr lang="ja-JP" altLang="en-US" dirty="0">
                <a:latin typeface="+mn-ea"/>
              </a:rPr>
              <a:t>年代によりデータ整理形式が異なる</a:t>
            </a:r>
            <a:endParaRPr lang="en-US" altLang="ja-JP" dirty="0">
              <a:latin typeface="+mn-ea"/>
            </a:endParaRPr>
          </a:p>
          <a:p>
            <a:pPr marL="0" indent="0">
              <a:buNone/>
              <a:defRPr/>
            </a:pPr>
            <a:r>
              <a:rPr lang="ja-JP" altLang="en-US" dirty="0">
                <a:latin typeface="+mn-ea"/>
              </a:rPr>
              <a:t>　例：</a:t>
            </a:r>
            <a:r>
              <a:rPr lang="en-US" altLang="ja-JP" dirty="0">
                <a:latin typeface="+mn-ea"/>
              </a:rPr>
              <a:t>Excel</a:t>
            </a:r>
            <a:r>
              <a:rPr lang="ja-JP" altLang="en-US" dirty="0">
                <a:latin typeface="+mn-ea"/>
              </a:rPr>
              <a:t>、</a:t>
            </a:r>
            <a:r>
              <a:rPr lang="en-US" altLang="ja-JP" dirty="0">
                <a:latin typeface="+mn-ea"/>
              </a:rPr>
              <a:t>Excel</a:t>
            </a:r>
            <a:r>
              <a:rPr lang="ja-JP" altLang="en-US" dirty="0">
                <a:latin typeface="+mn-ea"/>
              </a:rPr>
              <a:t>閲覧用、Ｄ</a:t>
            </a:r>
            <a:r>
              <a:rPr lang="en-US" altLang="ja-JP" dirty="0">
                <a:latin typeface="+mn-ea"/>
              </a:rPr>
              <a:t>B</a:t>
            </a:r>
            <a:r>
              <a:rPr lang="ja-JP" altLang="en-US" dirty="0">
                <a:latin typeface="+mn-ea"/>
              </a:rPr>
              <a:t>（データベース）</a:t>
            </a:r>
            <a:endParaRPr lang="en-US" altLang="ja-JP" dirty="0">
              <a:latin typeface="+mn-ea"/>
            </a:endParaRPr>
          </a:p>
        </p:txBody>
      </p:sp>
      <p:pic>
        <p:nvPicPr>
          <p:cNvPr id="92164" name="Picture 7">
            <a:extLst>
              <a:ext uri="{FF2B5EF4-FFF2-40B4-BE49-F238E27FC236}">
                <a16:creationId xmlns:a16="http://schemas.microsoft.com/office/drawing/2014/main" id="{C816CFFD-F7E6-4C2D-A7AB-8C981E2536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6577" y="4157215"/>
            <a:ext cx="7161335" cy="2513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3">
            <a:extLst>
              <a:ext uri="{FF2B5EF4-FFF2-40B4-BE49-F238E27FC236}">
                <a16:creationId xmlns:a16="http://schemas.microsoft.com/office/drawing/2014/main" id="{976D88BE-41FB-349C-D284-022D2D7617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9416" y="830316"/>
            <a:ext cx="1714500" cy="7473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テキスト ボックス 3">
            <a:extLst>
              <a:ext uri="{FF2B5EF4-FFF2-40B4-BE49-F238E27FC236}">
                <a16:creationId xmlns:a16="http://schemas.microsoft.com/office/drawing/2014/main" id="{90F96671-8742-9C24-BB87-8E37D7925057}"/>
              </a:ext>
            </a:extLst>
          </p:cNvPr>
          <p:cNvSpPr txBox="1"/>
          <p:nvPr/>
        </p:nvSpPr>
        <p:spPr>
          <a:xfrm>
            <a:off x="6105129" y="1834296"/>
            <a:ext cx="3189648" cy="923330"/>
          </a:xfrm>
          <a:prstGeom prst="rect">
            <a:avLst/>
          </a:prstGeom>
          <a:noFill/>
        </p:spPr>
        <p:txBody>
          <a:bodyPr wrap="square">
            <a:spAutoFit/>
          </a:bodyPr>
          <a:lstStyle/>
          <a:p>
            <a:pPr>
              <a:defRPr/>
            </a:pPr>
            <a:r>
              <a:rPr lang="ja-JP" altLang="ja-JP" sz="1800" b="1" dirty="0">
                <a:latin typeface="+mn-ea"/>
                <a:ea typeface="+mn-ea"/>
              </a:rPr>
              <a:t>統計で見る日本</a:t>
            </a:r>
          </a:p>
          <a:p>
            <a:pPr>
              <a:defRPr/>
            </a:pPr>
            <a:r>
              <a:rPr lang="en-US" altLang="ja-JP" sz="1800" dirty="0">
                <a:latin typeface="+mn-ea"/>
                <a:ea typeface="+mn-ea"/>
              </a:rPr>
              <a:t>e-Stat</a:t>
            </a:r>
            <a:r>
              <a:rPr lang="ja-JP" altLang="ja-JP" sz="1800" dirty="0">
                <a:latin typeface="+mn-ea"/>
                <a:ea typeface="+mn-ea"/>
              </a:rPr>
              <a:t>は、日本の統計が閲覧できる政府統計ポータルサイト</a:t>
            </a:r>
          </a:p>
        </p:txBody>
      </p:sp>
      <p:sp>
        <p:nvSpPr>
          <p:cNvPr id="3" name="スライド番号プレースホルダー 2">
            <a:extLst>
              <a:ext uri="{FF2B5EF4-FFF2-40B4-BE49-F238E27FC236}">
                <a16:creationId xmlns:a16="http://schemas.microsoft.com/office/drawing/2014/main" id="{BD941AC3-5D1D-6F01-9779-9C987B04FE27}"/>
              </a:ext>
            </a:extLst>
          </p:cNvPr>
          <p:cNvSpPr>
            <a:spLocks noGrp="1"/>
          </p:cNvSpPr>
          <p:nvPr>
            <p:ph type="sldNum" sz="quarter" idx="12"/>
          </p:nvPr>
        </p:nvSpPr>
        <p:spPr/>
        <p:txBody>
          <a:bodyPr/>
          <a:lstStyle/>
          <a:p>
            <a:pPr>
              <a:defRPr/>
            </a:pPr>
            <a:fld id="{9869D710-0DDB-456C-9C87-5EFD77CF9989}" type="slidenum">
              <a:rPr lang="ja-JP" altLang="en-US" smtClean="0"/>
              <a:pPr>
                <a:defRPr/>
              </a:pPr>
              <a:t>19</a:t>
            </a:fld>
            <a:endParaRPr lang="en-US" altLang="ja-JP"/>
          </a:p>
        </p:txBody>
      </p:sp>
    </p:spTree>
    <p:extLst>
      <p:ext uri="{BB962C8B-B14F-4D97-AF65-F5344CB8AC3E}">
        <p14:creationId xmlns:p14="http://schemas.microsoft.com/office/powerpoint/2010/main" val="3799130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a:xfrm>
            <a:off x="599102" y="-31013"/>
            <a:ext cx="8784976" cy="1143000"/>
          </a:xfrm>
        </p:spPr>
        <p:txBody>
          <a:bodyPr/>
          <a:lstStyle/>
          <a:p>
            <a:pPr eaLnBrk="1" hangingPunct="1">
              <a:defRPr/>
            </a:pPr>
            <a:r>
              <a:rPr lang="ja-JP" altLang="en-US" sz="3600" dirty="0">
                <a:latin typeface="+mn-ea"/>
              </a:rPr>
              <a:t>統計データの見方・使い方 </a:t>
            </a:r>
            <a:r>
              <a:rPr lang="ja-JP" altLang="en-US" sz="4000" dirty="0">
                <a:latin typeface="+mn-ea"/>
                <a:ea typeface="+mn-ea"/>
              </a:rPr>
              <a:t>報告概要</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101976" y="1357312"/>
            <a:ext cx="9702047" cy="4143375"/>
          </a:xfrm>
        </p:spPr>
        <p:txBody>
          <a:bodyPr/>
          <a:lstStyle/>
          <a:p>
            <a:pPr eaLnBrk="1" hangingPunct="1">
              <a:lnSpc>
                <a:spcPct val="90000"/>
              </a:lnSpc>
              <a:buFont typeface="Wingdings" panose="05000000000000000000" pitchFamily="2" charset="2"/>
              <a:buNone/>
              <a:defRPr/>
            </a:pPr>
            <a:r>
              <a:rPr lang="en-US" altLang="ja-JP" dirty="0">
                <a:latin typeface="+mn-ea"/>
              </a:rPr>
              <a:t>Ⅰ </a:t>
            </a:r>
            <a:r>
              <a:rPr lang="ja-JP" altLang="en-US" dirty="0">
                <a:latin typeface="+mn-ea"/>
              </a:rPr>
              <a:t>統計データの見方・表し方　</a:t>
            </a:r>
            <a:endParaRPr lang="en-US" altLang="ja-JP" dirty="0">
              <a:solidFill>
                <a:srgbClr val="0070C0"/>
              </a:solidFill>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1 </a:t>
            </a:r>
            <a:r>
              <a:rPr lang="ja-JP" altLang="en-US" dirty="0">
                <a:latin typeface="+mn-ea"/>
              </a:rPr>
              <a:t>統計用語の見方、</a:t>
            </a:r>
            <a:r>
              <a:rPr lang="en-US" altLang="ja-JP" dirty="0">
                <a:latin typeface="+mn-ea"/>
              </a:rPr>
              <a:t>2 </a:t>
            </a:r>
            <a:r>
              <a:rPr lang="ja-JP" altLang="en-US" dirty="0">
                <a:latin typeface="ＭＳ Ｐゴシック" panose="020B0600070205080204" pitchFamily="50" charset="-128"/>
              </a:rPr>
              <a:t>基本的グラフ・データの種類</a:t>
            </a:r>
            <a:endParaRPr lang="en-US" altLang="ja-JP" dirty="0">
              <a:latin typeface="ＭＳ Ｐゴシック" panose="020B0600070205080204" pitchFamily="50" charset="-128"/>
            </a:endParaRPr>
          </a:p>
          <a:p>
            <a:pPr eaLnBrk="1" hangingPunct="1">
              <a:lnSpc>
                <a:spcPct val="90000"/>
              </a:lnSpc>
              <a:buFont typeface="Wingdings" panose="05000000000000000000" pitchFamily="2" charset="2"/>
              <a:buNone/>
              <a:defRPr/>
            </a:pPr>
            <a:r>
              <a:rPr lang="en-US" altLang="ja-JP" dirty="0">
                <a:solidFill>
                  <a:srgbClr val="FF0000"/>
                </a:solidFill>
                <a:latin typeface="ＭＳ Ｐゴシック" panose="020B0600070205080204" pitchFamily="50" charset="-128"/>
              </a:rPr>
              <a:t>Ⅱ </a:t>
            </a:r>
            <a:r>
              <a:rPr lang="ja-JP" altLang="en-US" dirty="0">
                <a:solidFill>
                  <a:srgbClr val="FF0000"/>
                </a:solidFill>
                <a:latin typeface="ＭＳ Ｐゴシック" panose="020B0600070205080204" pitchFamily="50" charset="-128"/>
              </a:rPr>
              <a:t>統計量・データ分布の見方　</a:t>
            </a:r>
            <a:endParaRPr lang="en-US" altLang="ja-JP" dirty="0">
              <a:solidFill>
                <a:srgbClr val="FF0000"/>
              </a:solidFill>
              <a:latin typeface="+mn-ea"/>
            </a:endParaRPr>
          </a:p>
          <a:p>
            <a:pPr eaLnBrk="1" hangingPunct="1">
              <a:lnSpc>
                <a:spcPct val="90000"/>
              </a:lnSpc>
              <a:buFont typeface="Wingdings" panose="05000000000000000000" pitchFamily="2" charset="2"/>
              <a:buNone/>
              <a:defRPr/>
            </a:pPr>
            <a:r>
              <a:rPr lang="ja-JP" altLang="en-US" dirty="0">
                <a:solidFill>
                  <a:srgbClr val="FF0000"/>
                </a:solidFill>
                <a:latin typeface="+mn-ea"/>
              </a:rPr>
              <a:t>　</a:t>
            </a:r>
            <a:r>
              <a:rPr lang="en-US" altLang="ja-JP" dirty="0">
                <a:solidFill>
                  <a:srgbClr val="FF0000"/>
                </a:solidFill>
                <a:latin typeface="+mn-ea"/>
              </a:rPr>
              <a:t>3 </a:t>
            </a:r>
            <a:r>
              <a:rPr lang="ja-JP" altLang="en-US" dirty="0">
                <a:solidFill>
                  <a:srgbClr val="FF0000"/>
                </a:solidFill>
                <a:latin typeface="ＭＳ Ｐゴシック" panose="020B0600070205080204" pitchFamily="50" charset="-128"/>
              </a:rPr>
              <a:t>度数分布表とヒストグラム、</a:t>
            </a:r>
            <a:r>
              <a:rPr lang="en-US" altLang="ja-JP" dirty="0">
                <a:solidFill>
                  <a:srgbClr val="FF0000"/>
                </a:solidFill>
                <a:latin typeface="+mn-ea"/>
              </a:rPr>
              <a:t>4 </a:t>
            </a:r>
            <a:r>
              <a:rPr lang="ja-JP" altLang="en-US" dirty="0">
                <a:solidFill>
                  <a:srgbClr val="FF0000"/>
                </a:solidFill>
                <a:latin typeface="ＭＳ Ｐゴシック" panose="020B0600070205080204" pitchFamily="50" charset="-128"/>
              </a:rPr>
              <a:t>代表値の概要、</a:t>
            </a:r>
            <a:r>
              <a:rPr lang="en-US" altLang="ja-JP" dirty="0">
                <a:solidFill>
                  <a:srgbClr val="FF0000"/>
                </a:solidFill>
                <a:latin typeface="ＭＳ Ｐゴシック" panose="020B0600070205080204" pitchFamily="50" charset="-128"/>
              </a:rPr>
              <a:t>5 </a:t>
            </a:r>
            <a:r>
              <a:rPr lang="ja-JP" altLang="en-US" dirty="0">
                <a:solidFill>
                  <a:srgbClr val="FF0000"/>
                </a:solidFill>
                <a:latin typeface="ＭＳ Ｐゴシック" panose="020B0600070205080204" pitchFamily="50" charset="-128"/>
              </a:rPr>
              <a:t>分布のちらばりの尺度</a:t>
            </a:r>
            <a:endParaRPr lang="en-US" altLang="ja-JP" dirty="0">
              <a:solidFill>
                <a:srgbClr val="FF0000"/>
              </a:solidFill>
              <a:latin typeface="+mn-ea"/>
            </a:endParaRPr>
          </a:p>
          <a:p>
            <a:pPr eaLnBrk="1" hangingPunct="1">
              <a:lnSpc>
                <a:spcPct val="90000"/>
              </a:lnSpc>
              <a:buFont typeface="Wingdings" panose="05000000000000000000" pitchFamily="2" charset="2"/>
              <a:buNone/>
              <a:defRPr/>
            </a:pPr>
            <a:r>
              <a:rPr lang="en-US" altLang="ja-JP" dirty="0">
                <a:latin typeface="+mn-ea"/>
              </a:rPr>
              <a:t>Ⅲ </a:t>
            </a:r>
            <a:r>
              <a:rPr lang="ja-JP" altLang="en-US" dirty="0">
                <a:latin typeface="+mn-ea"/>
              </a:rPr>
              <a:t>統計表作成と変化の分析</a:t>
            </a:r>
            <a:endParaRPr lang="en-US" altLang="ja-JP" dirty="0">
              <a:solidFill>
                <a:srgbClr val="0070C0"/>
              </a:solidFill>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6 </a:t>
            </a:r>
            <a:r>
              <a:rPr lang="ja-JP" altLang="en-US" dirty="0">
                <a:latin typeface="ＭＳ Ｐゴシック" panose="020B0600070205080204" pitchFamily="50" charset="-128"/>
              </a:rPr>
              <a:t>クロス集計表の概要、</a:t>
            </a:r>
            <a:r>
              <a:rPr lang="en-US" altLang="ja-JP" dirty="0">
                <a:latin typeface="ＭＳ Ｐゴシック" panose="020B0600070205080204" pitchFamily="50" charset="-128"/>
              </a:rPr>
              <a:t>7 </a:t>
            </a:r>
            <a:r>
              <a:rPr lang="ja-JP" altLang="en-US" dirty="0">
                <a:latin typeface="ＭＳ Ｐゴシック" panose="020B0600070205080204" pitchFamily="50" charset="-128"/>
              </a:rPr>
              <a:t>時系列データの見方</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Ⅳ </a:t>
            </a:r>
            <a:r>
              <a:rPr lang="ja-JP" altLang="en-US" dirty="0">
                <a:latin typeface="+mn-ea"/>
              </a:rPr>
              <a:t>統計データの収集・整理の方法　</a:t>
            </a:r>
            <a:endParaRPr lang="en-US" altLang="ja-JP" dirty="0">
              <a:solidFill>
                <a:srgbClr val="0070C0"/>
              </a:solidFill>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8 </a:t>
            </a:r>
            <a:r>
              <a:rPr lang="ja-JP" altLang="en-US" dirty="0">
                <a:latin typeface="+mn-ea"/>
              </a:rPr>
              <a:t>統計的な見方・</a:t>
            </a:r>
            <a:r>
              <a:rPr lang="ja-JP" altLang="en-US" dirty="0">
                <a:latin typeface="ＭＳ Ｐゴシック" panose="020B0600070205080204" pitchFamily="50" charset="-128"/>
              </a:rPr>
              <a:t>データの集め方、</a:t>
            </a:r>
            <a:r>
              <a:rPr lang="en-US" altLang="ja-JP" dirty="0">
                <a:latin typeface="ＭＳ Ｐゴシック" panose="020B0600070205080204" pitchFamily="50" charset="-128"/>
              </a:rPr>
              <a:t>9 </a:t>
            </a:r>
            <a:r>
              <a:rPr lang="ja-JP" altLang="en-US" dirty="0">
                <a:latin typeface="+mn-ea"/>
              </a:rPr>
              <a:t>データ分類と集計地域区分・データ整理方法、</a:t>
            </a:r>
            <a:r>
              <a:rPr lang="en-US" altLang="ja-JP" dirty="0">
                <a:latin typeface="+mn-ea"/>
              </a:rPr>
              <a:t>10 </a:t>
            </a:r>
            <a:r>
              <a:rPr lang="ja-JP" altLang="en-US" dirty="0">
                <a:latin typeface="+mn-ea"/>
              </a:rPr>
              <a:t>まとめ　</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2</a:t>
            </a:fld>
            <a:endParaRPr lang="en-US" altLang="ja-JP" dirty="0"/>
          </a:p>
        </p:txBody>
      </p:sp>
    </p:spTree>
    <p:extLst>
      <p:ext uri="{BB962C8B-B14F-4D97-AF65-F5344CB8AC3E}">
        <p14:creationId xmlns:p14="http://schemas.microsoft.com/office/powerpoint/2010/main" val="2750498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a:extLst>
              <a:ext uri="{FF2B5EF4-FFF2-40B4-BE49-F238E27FC236}">
                <a16:creationId xmlns:a16="http://schemas.microsoft.com/office/drawing/2014/main" id="{AFEDB6C1-58F2-434B-81E3-714C92B550EF}"/>
              </a:ext>
            </a:extLst>
          </p:cNvPr>
          <p:cNvSpPr>
            <a:spLocks noGrp="1" noChangeArrowheads="1"/>
          </p:cNvSpPr>
          <p:nvPr>
            <p:ph type="title" idx="4294967295"/>
          </p:nvPr>
        </p:nvSpPr>
        <p:spPr>
          <a:xfrm>
            <a:off x="488504" y="511884"/>
            <a:ext cx="7193574" cy="574431"/>
          </a:xfrm>
        </p:spPr>
        <p:txBody>
          <a:bodyPr/>
          <a:lstStyle/>
          <a:p>
            <a:pPr eaLnBrk="1" hangingPunct="1">
              <a:defRPr/>
            </a:pPr>
            <a:r>
              <a:rPr lang="en-US" altLang="ja-JP" sz="3692" dirty="0">
                <a:latin typeface="+mn-ea"/>
                <a:ea typeface="+mn-ea"/>
              </a:rPr>
              <a:t>(</a:t>
            </a:r>
            <a:r>
              <a:rPr lang="ja-JP" altLang="en-US" sz="3692" dirty="0">
                <a:latin typeface="+mn-ea"/>
                <a:ea typeface="+mn-ea"/>
              </a:rPr>
              <a:t>参考）兵庫県（統計）ページ</a:t>
            </a:r>
            <a:br>
              <a:rPr lang="en-US" altLang="ja-JP" sz="3692" dirty="0">
                <a:latin typeface="+mn-ea"/>
                <a:ea typeface="+mn-ea"/>
              </a:rPr>
            </a:br>
            <a:r>
              <a:rPr lang="ja-JP" altLang="en-US" sz="2800" dirty="0">
                <a:hlinkClick r:id="rId3"/>
              </a:rPr>
              <a:t>兵庫県／県政情報・統計（統計） </a:t>
            </a:r>
            <a:r>
              <a:rPr lang="en-US" altLang="ja-JP" sz="2800" dirty="0">
                <a:hlinkClick r:id="rId3"/>
              </a:rPr>
              <a:t>(hyogo.lg.jp)</a:t>
            </a:r>
            <a:endParaRPr lang="ja-JP" altLang="ja-JP" sz="2800" dirty="0">
              <a:latin typeface="+mn-ea"/>
              <a:ea typeface="+mn-ea"/>
            </a:endParaRPr>
          </a:p>
        </p:txBody>
      </p:sp>
      <p:sp>
        <p:nvSpPr>
          <p:cNvPr id="37893" name="Rectangle 3">
            <a:extLst>
              <a:ext uri="{FF2B5EF4-FFF2-40B4-BE49-F238E27FC236}">
                <a16:creationId xmlns:a16="http://schemas.microsoft.com/office/drawing/2014/main" id="{C4F0FDDD-3F99-4EFA-B17C-081AC0ED9D03}"/>
              </a:ext>
            </a:extLst>
          </p:cNvPr>
          <p:cNvSpPr>
            <a:spLocks noGrp="1" noChangeArrowheads="1"/>
          </p:cNvSpPr>
          <p:nvPr>
            <p:ph type="body" idx="4294967295"/>
          </p:nvPr>
        </p:nvSpPr>
        <p:spPr>
          <a:xfrm>
            <a:off x="272480" y="1091291"/>
            <a:ext cx="8387417" cy="3585796"/>
          </a:xfrm>
        </p:spPr>
        <p:txBody>
          <a:bodyPr/>
          <a:lstStyle/>
          <a:p>
            <a:pPr marL="0" indent="0">
              <a:buNone/>
              <a:defRPr/>
            </a:pPr>
            <a:r>
              <a:rPr lang="ja-JP" altLang="en-US" dirty="0">
                <a:latin typeface="+mn-ea"/>
              </a:rPr>
              <a:t>・キーワード</a:t>
            </a:r>
            <a:endParaRPr lang="en-US" altLang="ja-JP" dirty="0">
              <a:latin typeface="+mn-ea"/>
            </a:endParaRPr>
          </a:p>
          <a:p>
            <a:pPr marL="0" indent="0">
              <a:buNone/>
              <a:defRPr/>
            </a:pPr>
            <a:r>
              <a:rPr lang="ja-JP" altLang="en-US" dirty="0">
                <a:latin typeface="+mn-ea"/>
              </a:rPr>
              <a:t>　</a:t>
            </a:r>
            <a:r>
              <a:rPr lang="ja-JP" altLang="en-US" sz="2800" dirty="0">
                <a:latin typeface="+mn-ea"/>
              </a:rPr>
              <a:t>経済統計</a:t>
            </a:r>
            <a:endParaRPr lang="en-US" altLang="ja-JP" sz="2800" dirty="0">
              <a:latin typeface="+mn-ea"/>
            </a:endParaRPr>
          </a:p>
          <a:p>
            <a:pPr marL="0" indent="0">
              <a:buNone/>
              <a:defRPr/>
            </a:pPr>
            <a:r>
              <a:rPr lang="ja-JP" altLang="en-US" sz="2800" dirty="0">
                <a:latin typeface="+mn-ea"/>
              </a:rPr>
              <a:t>　県民経済計算</a:t>
            </a:r>
            <a:endParaRPr lang="en-US" altLang="ja-JP" sz="2800" dirty="0">
              <a:latin typeface="+mn-ea"/>
            </a:endParaRPr>
          </a:p>
          <a:p>
            <a:pPr marL="0" indent="0">
              <a:buNone/>
              <a:defRPr/>
            </a:pPr>
            <a:r>
              <a:rPr lang="ja-JP" altLang="en-US" dirty="0">
                <a:latin typeface="+mn-ea"/>
              </a:rPr>
              <a:t>・統計調査名</a:t>
            </a:r>
            <a:endParaRPr lang="en-US" altLang="ja-JP" dirty="0">
              <a:latin typeface="+mn-ea"/>
            </a:endParaRPr>
          </a:p>
          <a:p>
            <a:pPr marL="0" indent="0">
              <a:buNone/>
              <a:defRPr/>
            </a:pPr>
            <a:r>
              <a:rPr lang="ja-JP" altLang="en-US" dirty="0">
                <a:latin typeface="+mn-ea"/>
              </a:rPr>
              <a:t>　</a:t>
            </a:r>
            <a:r>
              <a:rPr lang="ja-JP" altLang="en-US" sz="2800" dirty="0">
                <a:latin typeface="+mn-ea"/>
              </a:rPr>
              <a:t>人口・土地統計</a:t>
            </a:r>
            <a:endParaRPr lang="en-US" altLang="ja-JP" sz="2800" dirty="0">
              <a:latin typeface="+mn-ea"/>
            </a:endParaRPr>
          </a:p>
          <a:p>
            <a:pPr marL="0" indent="0">
              <a:buNone/>
              <a:defRPr/>
            </a:pPr>
            <a:r>
              <a:rPr lang="ja-JP" altLang="en-US" sz="2800" dirty="0">
                <a:latin typeface="+mn-ea"/>
              </a:rPr>
              <a:t>　推計人口・面積</a:t>
            </a:r>
            <a:endParaRPr lang="en-US" altLang="ja-JP" sz="2800" dirty="0">
              <a:latin typeface="+mn-ea"/>
            </a:endParaRPr>
          </a:p>
          <a:p>
            <a:pPr marL="0" indent="0">
              <a:buNone/>
              <a:defRPr/>
            </a:pPr>
            <a:r>
              <a:rPr lang="ja-JP" altLang="en-US" sz="2800" dirty="0">
                <a:latin typeface="+mn-ea"/>
              </a:rPr>
              <a:t>　兵庫県推計人口</a:t>
            </a:r>
            <a:endParaRPr lang="en-US" altLang="ja-JP" sz="2800" dirty="0">
              <a:latin typeface="+mn-ea"/>
            </a:endParaRPr>
          </a:p>
          <a:p>
            <a:pPr marL="0" indent="0">
              <a:buNone/>
              <a:defRPr/>
            </a:pPr>
            <a:r>
              <a:rPr lang="ja-JP" altLang="en-US" dirty="0">
                <a:latin typeface="+mn-ea"/>
              </a:rPr>
              <a:t>・お知らせ・統計情報</a:t>
            </a:r>
            <a:endParaRPr lang="en-US" altLang="ja-JP" dirty="0">
              <a:latin typeface="+mn-ea"/>
            </a:endParaRPr>
          </a:p>
          <a:p>
            <a:pPr marL="0" indent="0">
              <a:buNone/>
              <a:defRPr/>
            </a:pPr>
            <a:r>
              <a:rPr lang="ja-JP" altLang="en-US" dirty="0">
                <a:latin typeface="+mn-ea"/>
              </a:rPr>
              <a:t>　</a:t>
            </a:r>
            <a:r>
              <a:rPr lang="ja-JP" altLang="en-US" sz="2800" dirty="0">
                <a:latin typeface="+mn-ea"/>
              </a:rPr>
              <a:t>刊行図書等</a:t>
            </a:r>
            <a:endParaRPr lang="en-US" altLang="ja-JP" sz="2800" dirty="0">
              <a:latin typeface="+mn-ea"/>
            </a:endParaRPr>
          </a:p>
          <a:p>
            <a:pPr marL="0" indent="0">
              <a:buNone/>
              <a:defRPr/>
            </a:pPr>
            <a:r>
              <a:rPr lang="ja-JP" altLang="en-US" sz="2800" dirty="0">
                <a:latin typeface="+mn-ea"/>
              </a:rPr>
              <a:t>　兵庫県統計書（各年版）</a:t>
            </a:r>
            <a:endParaRPr lang="en-US" altLang="ja-JP" sz="2800" dirty="0">
              <a:latin typeface="+mn-ea"/>
            </a:endParaRPr>
          </a:p>
          <a:p>
            <a:pPr marL="0" indent="0">
              <a:buNone/>
              <a:defRPr/>
            </a:pPr>
            <a:r>
              <a:rPr lang="ja-JP" altLang="en-US" dirty="0">
                <a:latin typeface="+mn-ea"/>
              </a:rPr>
              <a:t>　</a:t>
            </a:r>
            <a:endParaRPr lang="en-US" altLang="ja-JP" dirty="0">
              <a:latin typeface="+mn-ea"/>
            </a:endParaRPr>
          </a:p>
        </p:txBody>
      </p:sp>
      <p:sp>
        <p:nvSpPr>
          <p:cNvPr id="3" name="スライド番号プレースホルダー 2">
            <a:extLst>
              <a:ext uri="{FF2B5EF4-FFF2-40B4-BE49-F238E27FC236}">
                <a16:creationId xmlns:a16="http://schemas.microsoft.com/office/drawing/2014/main" id="{BD941AC3-5D1D-6F01-9779-9C987B04FE27}"/>
              </a:ext>
            </a:extLst>
          </p:cNvPr>
          <p:cNvSpPr>
            <a:spLocks noGrp="1"/>
          </p:cNvSpPr>
          <p:nvPr>
            <p:ph type="sldNum" sz="quarter" idx="12"/>
          </p:nvPr>
        </p:nvSpPr>
        <p:spPr/>
        <p:txBody>
          <a:bodyPr/>
          <a:lstStyle/>
          <a:p>
            <a:pPr>
              <a:defRPr/>
            </a:pPr>
            <a:fld id="{9869D710-0DDB-456C-9C87-5EFD77CF9989}" type="slidenum">
              <a:rPr lang="ja-JP" altLang="en-US" smtClean="0"/>
              <a:pPr>
                <a:defRPr/>
              </a:pPr>
              <a:t>20</a:t>
            </a:fld>
            <a:endParaRPr lang="en-US" altLang="ja-JP"/>
          </a:p>
        </p:txBody>
      </p:sp>
      <p:pic>
        <p:nvPicPr>
          <p:cNvPr id="7" name="図 6">
            <a:extLst>
              <a:ext uri="{FF2B5EF4-FFF2-40B4-BE49-F238E27FC236}">
                <a16:creationId xmlns:a16="http://schemas.microsoft.com/office/drawing/2014/main" id="{57182775-464E-464C-8455-CFDD73FF0449}"/>
              </a:ext>
            </a:extLst>
          </p:cNvPr>
          <p:cNvPicPr>
            <a:picLocks noChangeAspect="1"/>
          </p:cNvPicPr>
          <p:nvPr/>
        </p:nvPicPr>
        <p:blipFill>
          <a:blip r:embed="rId4"/>
          <a:stretch>
            <a:fillRect/>
          </a:stretch>
        </p:blipFill>
        <p:spPr>
          <a:xfrm>
            <a:off x="4322172" y="1187340"/>
            <a:ext cx="4681505" cy="5574636"/>
          </a:xfrm>
          <a:prstGeom prst="rect">
            <a:avLst/>
          </a:prstGeom>
        </p:spPr>
      </p:pic>
    </p:spTree>
    <p:extLst>
      <p:ext uri="{BB962C8B-B14F-4D97-AF65-F5344CB8AC3E}">
        <p14:creationId xmlns:p14="http://schemas.microsoft.com/office/powerpoint/2010/main" val="1847559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a:xfrm>
            <a:off x="1064568" y="693484"/>
            <a:ext cx="8013452" cy="1143000"/>
          </a:xfrm>
        </p:spPr>
        <p:txBody>
          <a:bodyPr/>
          <a:lstStyle/>
          <a:p>
            <a:pPr eaLnBrk="1" hangingPunct="1">
              <a:defRPr/>
            </a:pPr>
            <a:r>
              <a:rPr lang="ja-JP" altLang="en-US" sz="4000" dirty="0">
                <a:latin typeface="+mn-ea"/>
                <a:ea typeface="+mn-ea"/>
              </a:rPr>
              <a:t>なるほど統計学園</a:t>
            </a:r>
            <a:br>
              <a:rPr lang="en-US" altLang="ja-JP" sz="4000" dirty="0">
                <a:latin typeface="+mn-ea"/>
                <a:ea typeface="+mn-ea"/>
              </a:rPr>
            </a:br>
            <a:r>
              <a:rPr lang="ja-JP" altLang="en-US" sz="3600" dirty="0">
                <a:latin typeface="+mn-ea"/>
                <a:ea typeface="+mn-ea"/>
              </a:rPr>
              <a:t>総務省統計局統計学習サイト</a:t>
            </a:r>
            <a:br>
              <a:rPr lang="en-US" altLang="ja-JP" sz="3600" dirty="0">
                <a:latin typeface="+mn-ea"/>
                <a:ea typeface="+mn-ea"/>
              </a:rPr>
            </a:br>
            <a:r>
              <a:rPr lang="ja-JP" altLang="en-US" sz="2800" dirty="0">
                <a:latin typeface="+mn-ea"/>
                <a:ea typeface="+mn-ea"/>
                <a:hlinkClick r:id="rId3"/>
              </a:rPr>
              <a:t>なるほど統計学園</a:t>
            </a:r>
            <a:r>
              <a:rPr lang="en-US" altLang="ja-JP" sz="2800" dirty="0">
                <a:latin typeface="+mn-ea"/>
                <a:ea typeface="+mn-ea"/>
                <a:hlinkClick r:id="rId3"/>
              </a:rPr>
              <a:t>TOP (stat.go.jp)</a:t>
            </a:r>
            <a:endParaRPr lang="ja-JP" altLang="ja-JP" sz="28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257175" y="2276872"/>
            <a:ext cx="9001248" cy="4143375"/>
          </a:xfrm>
        </p:spPr>
        <p:txBody>
          <a:bodyPr/>
          <a:lstStyle/>
          <a:p>
            <a:pPr eaLnBrk="1" hangingPunct="1">
              <a:lnSpc>
                <a:spcPct val="90000"/>
              </a:lnSpc>
              <a:buFont typeface="Wingdings" panose="05000000000000000000" pitchFamily="2" charset="2"/>
              <a:buNone/>
              <a:defRPr/>
            </a:pPr>
            <a:r>
              <a:rPr lang="ja-JP" altLang="en-US" sz="3600" dirty="0">
                <a:latin typeface="+mn-ea"/>
              </a:rPr>
              <a:t>・初級　データの探し方、グラフの作り方等</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a:t>
            </a:r>
            <a:r>
              <a:rPr lang="ja-JP" altLang="en-US" sz="2800" dirty="0">
                <a:latin typeface="+mn-ea"/>
                <a:hlinkClick r:id="rId4"/>
              </a:rPr>
              <a:t>初級</a:t>
            </a:r>
            <a:r>
              <a:rPr lang="en-US" altLang="ja-JP" sz="2800" dirty="0">
                <a:latin typeface="+mn-ea"/>
                <a:hlinkClick r:id="rId4"/>
              </a:rPr>
              <a:t>TOP (stat.go.jp)</a:t>
            </a:r>
            <a:r>
              <a:rPr lang="ja-JP" altLang="en-US" sz="2800" dirty="0">
                <a:latin typeface="+mn-ea"/>
              </a:rPr>
              <a:t>　</a:t>
            </a:r>
            <a:r>
              <a:rPr lang="en-US" altLang="ja-JP" sz="2800" dirty="0">
                <a:latin typeface="+mn-ea"/>
              </a:rPr>
              <a:t>※</a:t>
            </a:r>
            <a:r>
              <a:rPr lang="ja-JP" altLang="en-US" sz="2800" dirty="0">
                <a:latin typeface="+mn-ea"/>
              </a:rPr>
              <a:t>グラフ作成（初級）</a:t>
            </a:r>
            <a:endParaRPr lang="en-US" altLang="ja-JP" sz="2800" dirty="0">
              <a:latin typeface="+mn-ea"/>
            </a:endParaRPr>
          </a:p>
          <a:p>
            <a:pPr eaLnBrk="1" hangingPunct="1">
              <a:lnSpc>
                <a:spcPct val="90000"/>
              </a:lnSpc>
              <a:buFont typeface="Wingdings" panose="05000000000000000000" pitchFamily="2" charset="2"/>
              <a:buNone/>
              <a:defRPr/>
            </a:pPr>
            <a:r>
              <a:rPr lang="ja-JP" altLang="en-US" sz="3600" dirty="0">
                <a:latin typeface="+mn-ea"/>
              </a:rPr>
              <a:t>・上級　統計の種類、特徴を捉える等</a:t>
            </a:r>
            <a:endParaRPr lang="en-US" altLang="ja-JP" sz="3600" dirty="0">
              <a:latin typeface="+mn-ea"/>
            </a:endParaRPr>
          </a:p>
          <a:p>
            <a:pPr eaLnBrk="1" hangingPunct="1">
              <a:lnSpc>
                <a:spcPct val="90000"/>
              </a:lnSpc>
              <a:buNone/>
              <a:defRPr/>
            </a:pPr>
            <a:r>
              <a:rPr lang="ja-JP" altLang="en-US" sz="3600" dirty="0">
                <a:latin typeface="+mn-ea"/>
              </a:rPr>
              <a:t>　</a:t>
            </a:r>
            <a:r>
              <a:rPr lang="ja-JP" altLang="en-US" sz="2800" dirty="0">
                <a:latin typeface="+mn-ea"/>
                <a:hlinkClick r:id="rId5"/>
              </a:rPr>
              <a:t>上級</a:t>
            </a:r>
            <a:r>
              <a:rPr lang="en-US" altLang="ja-JP" sz="2800" dirty="0">
                <a:latin typeface="+mn-ea"/>
                <a:hlinkClick r:id="rId5"/>
              </a:rPr>
              <a:t>TOP (stat.go.jp)</a:t>
            </a:r>
            <a:r>
              <a:rPr lang="ja-JP" altLang="en-US" sz="2800" dirty="0">
                <a:latin typeface="+mn-ea"/>
              </a:rPr>
              <a:t>　</a:t>
            </a:r>
            <a:r>
              <a:rPr lang="en-US" altLang="ja-JP" sz="2800" dirty="0">
                <a:latin typeface="+mn-ea"/>
              </a:rPr>
              <a:t>※※</a:t>
            </a:r>
            <a:r>
              <a:rPr lang="ja-JP" altLang="en-US" sz="2800" dirty="0">
                <a:latin typeface="+mn-ea"/>
              </a:rPr>
              <a:t>グラフ作成（上級）</a:t>
            </a:r>
            <a:endParaRPr lang="en-US" altLang="ja-JP" sz="2800" dirty="0">
              <a:latin typeface="+mn-ea"/>
            </a:endParaRPr>
          </a:p>
          <a:p>
            <a:pPr eaLnBrk="1" hangingPunct="1">
              <a:lnSpc>
                <a:spcPct val="90000"/>
              </a:lnSpc>
              <a:buFont typeface="Wingdings" panose="05000000000000000000" pitchFamily="2" charset="2"/>
              <a:buNone/>
              <a:defRPr/>
            </a:pPr>
            <a:r>
              <a:rPr lang="ja-JP" altLang="en-US" sz="3600" dirty="0">
                <a:latin typeface="+mn-ea"/>
              </a:rPr>
              <a:t>・統計用語等</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a:t>
            </a:r>
            <a:r>
              <a:rPr lang="ja-JP" altLang="en-US" sz="2800" dirty="0">
                <a:latin typeface="+mn-ea"/>
                <a:hlinkClick r:id="rId6"/>
              </a:rPr>
              <a:t>参考</a:t>
            </a:r>
            <a:r>
              <a:rPr lang="en-US" altLang="ja-JP" sz="2800" dirty="0">
                <a:latin typeface="+mn-ea"/>
                <a:hlinkClick r:id="rId6"/>
              </a:rPr>
              <a:t>TOP (stat.go.jp)</a:t>
            </a:r>
            <a:endParaRPr lang="ja-JP" altLang="ja-JP" sz="2800"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21</a:t>
            </a:fld>
            <a:endParaRPr lang="en-US" altLang="ja-JP"/>
          </a:p>
        </p:txBody>
      </p:sp>
      <p:pic>
        <p:nvPicPr>
          <p:cNvPr id="1027" name="Picture 3">
            <a:extLst>
              <a:ext uri="{FF2B5EF4-FFF2-40B4-BE49-F238E27FC236}">
                <a16:creationId xmlns:a16="http://schemas.microsoft.com/office/drawing/2014/main" id="{3CD9907C-8E17-6709-89EF-3E1842B1BA3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257175" cy="257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0260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1712640" y="1124746"/>
            <a:ext cx="6840761" cy="648071"/>
          </a:xfrm>
        </p:spPr>
        <p:txBody>
          <a:bodyPr vert="horz" wrap="square" lIns="92075" tIns="46038" rIns="92075" bIns="46038" numCol="1" anchor="b" anchorCtr="0" compatLnSpc="1">
            <a:prstTxWarp prst="textNoShape">
              <a:avLst/>
            </a:prstTxWarp>
          </a:bodyPr>
          <a:lstStyle/>
          <a:p>
            <a:pPr eaLnBrk="1" hangingPunct="1">
              <a:defRPr/>
            </a:pPr>
            <a:r>
              <a:rPr lang="ja-JP" altLang="en-US" sz="4000" dirty="0">
                <a:latin typeface="ＭＳ Ｐゴシック" panose="020B0600070205080204" pitchFamily="50" charset="-128"/>
              </a:rPr>
              <a:t>統計リンク集（総務省統計局）</a:t>
            </a:r>
            <a:br>
              <a:rPr lang="en-US" altLang="ja-JP" sz="4000" dirty="0">
                <a:latin typeface="ＭＳ Ｐゴシック" panose="020B0600070205080204" pitchFamily="50" charset="-128"/>
              </a:rPr>
            </a:br>
            <a:r>
              <a:rPr lang="ja-JP" altLang="en-US" sz="2800" dirty="0">
                <a:hlinkClick r:id="rId3"/>
              </a:rPr>
              <a:t>統計局ホームページ</a:t>
            </a:r>
            <a:r>
              <a:rPr lang="en-US" altLang="ja-JP" sz="2800" dirty="0">
                <a:hlinkClick r:id="rId3"/>
              </a:rPr>
              <a:t>/</a:t>
            </a:r>
            <a:r>
              <a:rPr lang="ja-JP" altLang="en-US" sz="2800" dirty="0">
                <a:hlinkClick r:id="rId3"/>
              </a:rPr>
              <a:t>リンク集 </a:t>
            </a:r>
            <a:r>
              <a:rPr lang="en-US" altLang="ja-JP" sz="2800" dirty="0">
                <a:hlinkClick r:id="rId3"/>
              </a:rPr>
              <a:t>(stat.go.jp)</a:t>
            </a:r>
            <a:endParaRPr lang="ja-JP" altLang="ja-JP" sz="2800" dirty="0">
              <a:latin typeface="ＭＳ Ｐゴシック" panose="020B0600070205080204" pitchFamily="50" charset="-128"/>
            </a:endParaRPr>
          </a:p>
        </p:txBody>
      </p:sp>
      <p:sp>
        <p:nvSpPr>
          <p:cNvPr id="121859" name="Rectangle 3">
            <a:extLst>
              <a:ext uri="{FF2B5EF4-FFF2-40B4-BE49-F238E27FC236}">
                <a16:creationId xmlns:a16="http://schemas.microsoft.com/office/drawing/2014/main" id="{9B199622-0432-4F91-A953-EA2AFB037FEF}"/>
              </a:ext>
            </a:extLst>
          </p:cNvPr>
          <p:cNvSpPr>
            <a:spLocks noGrp="1" noChangeArrowheads="1"/>
          </p:cNvSpPr>
          <p:nvPr>
            <p:ph type="body" idx="1"/>
          </p:nvPr>
        </p:nvSpPr>
        <p:spPr>
          <a:xfrm>
            <a:off x="651277" y="2122512"/>
            <a:ext cx="8703568" cy="4114800"/>
          </a:xfrm>
        </p:spPr>
        <p:txBody>
          <a:bodyPr vert="horz" wrap="square" lIns="92075" tIns="46038" rIns="92075" bIns="46038" numCol="1" anchor="t" anchorCtr="0" compatLnSpc="1">
            <a:prstTxWarp prst="textNoShape">
              <a:avLst/>
            </a:prstTxWarp>
          </a:bodyPr>
          <a:lstStyle/>
          <a:p>
            <a:pPr marL="812800" indent="-812800" eaLnBrk="1" hangingPunct="1">
              <a:buNone/>
            </a:pPr>
            <a:r>
              <a:rPr lang="ja-JP" altLang="en-US" sz="3600" dirty="0">
                <a:latin typeface="ＭＳ Ｐゴシック" panose="020B0600070205080204" pitchFamily="50" charset="-128"/>
              </a:rPr>
              <a:t>・総務省：</a:t>
            </a:r>
            <a:r>
              <a:rPr lang="ja-JP" altLang="en-US" dirty="0">
                <a:latin typeface="ＭＳ Ｐゴシック" panose="020B0600070205080204" pitchFamily="50" charset="-128"/>
              </a:rPr>
              <a:t>総務省統計研究研修所、統計委員会（総務省）、独立行政法人統計センター</a:t>
            </a:r>
          </a:p>
          <a:p>
            <a:pPr marL="812800" indent="-812800" eaLnBrk="1" hangingPunct="1">
              <a:buNone/>
            </a:pPr>
            <a:r>
              <a:rPr lang="ja-JP" altLang="en-US" sz="3600" dirty="0">
                <a:latin typeface="ＭＳ Ｐゴシック" panose="020B0600070205080204" pitchFamily="50" charset="-128"/>
              </a:rPr>
              <a:t>・各府省及び独立行政法人等</a:t>
            </a:r>
          </a:p>
          <a:p>
            <a:pPr marL="812800" indent="-812800" eaLnBrk="1" hangingPunct="1">
              <a:buNone/>
            </a:pPr>
            <a:r>
              <a:rPr lang="ja-JP" altLang="en-US" sz="3600" dirty="0">
                <a:latin typeface="ＭＳ Ｐゴシック" panose="020B0600070205080204" pitchFamily="50" charset="-128"/>
              </a:rPr>
              <a:t>・都道府県等</a:t>
            </a:r>
          </a:p>
          <a:p>
            <a:pPr marL="812800" indent="-812800" eaLnBrk="1" hangingPunct="1">
              <a:buNone/>
            </a:pPr>
            <a:r>
              <a:rPr lang="ja-JP" altLang="en-US" sz="3600" dirty="0">
                <a:latin typeface="ＭＳ Ｐゴシック" panose="020B0600070205080204" pitchFamily="50" charset="-128"/>
              </a:rPr>
              <a:t>・その他の国内統計機関</a:t>
            </a:r>
          </a:p>
          <a:p>
            <a:pPr marL="812800" indent="-812800" eaLnBrk="1" hangingPunct="1">
              <a:buNone/>
            </a:pPr>
            <a:r>
              <a:rPr lang="ja-JP" altLang="en-US" sz="3600" dirty="0">
                <a:latin typeface="ＭＳ Ｐゴシック" panose="020B0600070205080204" pitchFamily="50" charset="-128"/>
              </a:rPr>
              <a:t>・国際機関等</a:t>
            </a:r>
          </a:p>
          <a:p>
            <a:pPr marL="812800" indent="-812800" eaLnBrk="1" hangingPunct="1">
              <a:buNone/>
            </a:pPr>
            <a:r>
              <a:rPr lang="ja-JP" altLang="en-US" sz="3600" dirty="0">
                <a:latin typeface="ＭＳ Ｐゴシック" panose="020B0600070205080204" pitchFamily="50" charset="-128"/>
              </a:rPr>
              <a:t>・外国政府の統計機関</a:t>
            </a:r>
          </a:p>
        </p:txBody>
      </p:sp>
      <p:sp>
        <p:nvSpPr>
          <p:cNvPr id="3" name="スライド番号プレースホルダー 2">
            <a:extLst>
              <a:ext uri="{FF2B5EF4-FFF2-40B4-BE49-F238E27FC236}">
                <a16:creationId xmlns:a16="http://schemas.microsoft.com/office/drawing/2014/main" id="{39027CE5-7812-FE5A-856D-EA652F84B7C3}"/>
              </a:ext>
            </a:extLst>
          </p:cNvPr>
          <p:cNvSpPr>
            <a:spLocks noGrp="1"/>
          </p:cNvSpPr>
          <p:nvPr>
            <p:ph type="sldNum" sz="quarter" idx="12"/>
          </p:nvPr>
        </p:nvSpPr>
        <p:spPr/>
        <p:txBody>
          <a:bodyPr/>
          <a:lstStyle/>
          <a:p>
            <a:pPr>
              <a:defRPr/>
            </a:pPr>
            <a:fld id="{6F2008A6-72A8-4D36-9122-EF11DB488EBC}" type="slidenum">
              <a:rPr lang="ja-JP" altLang="en-US" smtClean="0"/>
              <a:pPr>
                <a:defRPr/>
              </a:pPr>
              <a:t>22</a:t>
            </a:fld>
            <a:endParaRPr lang="en-US" altLang="ja-JP"/>
          </a:p>
        </p:txBody>
      </p:sp>
    </p:spTree>
    <p:extLst>
      <p:ext uri="{BB962C8B-B14F-4D97-AF65-F5344CB8AC3E}">
        <p14:creationId xmlns:p14="http://schemas.microsoft.com/office/powerpoint/2010/main" val="3390875797"/>
      </p:ext>
    </p:extLst>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8F85D47-4D80-4680-80F2-DCF6532C02CE}"/>
              </a:ext>
            </a:extLst>
          </p:cNvPr>
          <p:cNvSpPr>
            <a:spLocks noGrp="1" noChangeArrowheads="1"/>
          </p:cNvSpPr>
          <p:nvPr>
            <p:ph type="title"/>
          </p:nvPr>
        </p:nvSpPr>
        <p:spPr/>
        <p:txBody>
          <a:bodyPr/>
          <a:lstStyle/>
          <a:p>
            <a:pPr eaLnBrk="1" hangingPunct="1"/>
            <a:r>
              <a:rPr lang="ja-JP" altLang="en-US" sz="4000" dirty="0">
                <a:latin typeface="ＭＳ Ｐゴシック" panose="020B0600070205080204" pitchFamily="50" charset="-128"/>
              </a:rPr>
              <a:t>ホームページデータチェックの方法</a:t>
            </a:r>
          </a:p>
        </p:txBody>
      </p:sp>
      <p:sp>
        <p:nvSpPr>
          <p:cNvPr id="33795" name="Rectangle 3">
            <a:extLst>
              <a:ext uri="{FF2B5EF4-FFF2-40B4-BE49-F238E27FC236}">
                <a16:creationId xmlns:a16="http://schemas.microsoft.com/office/drawing/2014/main" id="{E02D5894-2FE8-4D98-AD02-92F3460D4CED}"/>
              </a:ext>
            </a:extLst>
          </p:cNvPr>
          <p:cNvSpPr>
            <a:spLocks noGrp="1" noChangeArrowheads="1"/>
          </p:cNvSpPr>
          <p:nvPr>
            <p:ph type="body" idx="1"/>
          </p:nvPr>
        </p:nvSpPr>
        <p:spPr>
          <a:xfrm>
            <a:off x="128464" y="2017713"/>
            <a:ext cx="9572749" cy="4114800"/>
          </a:xfrm>
        </p:spPr>
        <p:txBody>
          <a:bodyPr/>
          <a:lstStyle/>
          <a:p>
            <a:pPr marL="0" indent="0" eaLnBrk="1" hangingPunct="1">
              <a:buNone/>
            </a:pPr>
            <a:r>
              <a:rPr lang="ja-JP" altLang="en-US" dirty="0">
                <a:latin typeface="ＭＳ Ｐゴシック" panose="020B0600070205080204" pitchFamily="50" charset="-128"/>
              </a:rPr>
              <a:t>・新着情報をチェックする</a:t>
            </a:r>
          </a:p>
          <a:p>
            <a:pPr marL="0" indent="0" eaLnBrk="1" hangingPunct="1">
              <a:buNone/>
            </a:pPr>
            <a:r>
              <a:rPr lang="ja-JP" altLang="en-US" dirty="0">
                <a:latin typeface="ＭＳ Ｐゴシック" panose="020B0600070205080204" pitchFamily="50" charset="-128"/>
              </a:rPr>
              <a:t>・次回公表予定をチェックする（基準日、特定の日を含　</a:t>
            </a:r>
            <a:endParaRPr lang="en-US" altLang="ja-JP" dirty="0">
              <a:latin typeface="ＭＳ Ｐゴシック" panose="020B0600070205080204" pitchFamily="50" charset="-128"/>
            </a:endParaRPr>
          </a:p>
          <a:p>
            <a:pPr marL="0" indent="0" eaLnBrk="1" hangingPunct="1">
              <a:buNone/>
            </a:pPr>
            <a:r>
              <a:rPr lang="ja-JP" altLang="en-US" dirty="0">
                <a:latin typeface="ＭＳ Ｐゴシック" panose="020B0600070205080204" pitchFamily="50" charset="-128"/>
              </a:rPr>
              <a:t>　む金曜日、翌月第</a:t>
            </a:r>
            <a:r>
              <a:rPr lang="en-US" altLang="ja-JP" dirty="0">
                <a:latin typeface="ＭＳ Ｐゴシック" panose="020B0600070205080204" pitchFamily="50" charset="-128"/>
              </a:rPr>
              <a:t>8</a:t>
            </a:r>
            <a:r>
              <a:rPr lang="ja-JP" altLang="en-US" dirty="0">
                <a:latin typeface="ＭＳ Ｐゴシック" panose="020B0600070205080204" pitchFamily="50" charset="-128"/>
              </a:rPr>
              <a:t>営業日）</a:t>
            </a:r>
          </a:p>
          <a:p>
            <a:pPr marL="0" indent="0" eaLnBrk="1" hangingPunct="1">
              <a:buNone/>
            </a:pPr>
            <a:r>
              <a:rPr lang="ja-JP" altLang="en-US" dirty="0">
                <a:latin typeface="ＭＳ Ｐゴシック" panose="020B0600070205080204" pitchFamily="50" charset="-128"/>
              </a:rPr>
              <a:t>・前回公表日のチェック（公表周期）</a:t>
            </a:r>
          </a:p>
          <a:p>
            <a:pPr marL="0" indent="0" eaLnBrk="1" hangingPunct="1">
              <a:buNone/>
            </a:pPr>
            <a:r>
              <a:rPr lang="ja-JP" altLang="en-US" dirty="0">
                <a:latin typeface="ＭＳ Ｐゴシック" panose="020B0600070205080204" pitchFamily="50" charset="-128"/>
              </a:rPr>
              <a:t>・メールマガジンの利用（総務省、内閣府等</a:t>
            </a:r>
            <a:r>
              <a:rPr lang="en-US" altLang="ja-JP" dirty="0">
                <a:latin typeface="ＭＳ Ｐゴシック" panose="020B0600070205080204" pitchFamily="50" charset="-128"/>
              </a:rPr>
              <a:t>Web</a:t>
            </a:r>
            <a:r>
              <a:rPr lang="ja-JP" altLang="en-US" dirty="0">
                <a:latin typeface="ＭＳ Ｐゴシック" panose="020B0600070205080204" pitchFamily="50" charset="-128"/>
              </a:rPr>
              <a:t>で登録）</a:t>
            </a:r>
          </a:p>
          <a:p>
            <a:pPr marL="0" indent="0" eaLnBrk="1" hangingPunct="1">
              <a:buNone/>
            </a:pPr>
            <a:r>
              <a:rPr lang="ja-JP" altLang="en-US" dirty="0">
                <a:latin typeface="ＭＳ Ｐゴシック" panose="020B0600070205080204" pitchFamily="50" charset="-128"/>
              </a:rPr>
              <a:t>・電話による照会（報告書非掲載データの確認）</a:t>
            </a:r>
          </a:p>
          <a:p>
            <a:pPr marL="0" indent="0" eaLnBrk="1" hangingPunct="1">
              <a:buNone/>
            </a:pPr>
            <a:r>
              <a:rPr lang="ja-JP" altLang="en-US" dirty="0">
                <a:latin typeface="ＭＳ Ｐゴシック" panose="020B0600070205080204" pitchFamily="50" charset="-128"/>
              </a:rPr>
              <a:t>・データ精度の確認（試算値、速報値、確報値）</a:t>
            </a:r>
          </a:p>
          <a:p>
            <a:pPr eaLnBrk="1" hangingPunct="1"/>
            <a:endParaRPr lang="ja-JP" altLang="en-US"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F10B2241-0B32-9D0A-A1C5-ADEED819D80F}"/>
              </a:ext>
            </a:extLst>
          </p:cNvPr>
          <p:cNvSpPr>
            <a:spLocks noGrp="1"/>
          </p:cNvSpPr>
          <p:nvPr>
            <p:ph type="sldNum" sz="quarter" idx="12"/>
          </p:nvPr>
        </p:nvSpPr>
        <p:spPr/>
        <p:txBody>
          <a:bodyPr/>
          <a:lstStyle/>
          <a:p>
            <a:pPr>
              <a:defRPr/>
            </a:pPr>
            <a:fld id="{6F2008A6-72A8-4D36-9122-EF11DB488EBC}" type="slidenum">
              <a:rPr lang="ja-JP" altLang="en-US" smtClean="0"/>
              <a:pPr>
                <a:defRPr/>
              </a:pPr>
              <a:t>23</a:t>
            </a:fld>
            <a:endParaRPr lang="en-US" altLang="ja-JP"/>
          </a:p>
        </p:txBody>
      </p:sp>
    </p:spTree>
    <p:extLst>
      <p:ext uri="{BB962C8B-B14F-4D97-AF65-F5344CB8AC3E}">
        <p14:creationId xmlns:p14="http://schemas.microsoft.com/office/powerpoint/2010/main" val="779639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801C7A36-0095-49C8-92B9-303694EB1895}"/>
              </a:ext>
            </a:extLst>
          </p:cNvPr>
          <p:cNvSpPr>
            <a:spLocks noGrp="1" noChangeArrowheads="1"/>
          </p:cNvSpPr>
          <p:nvPr>
            <p:ph type="title"/>
          </p:nvPr>
        </p:nvSpPr>
        <p:spPr/>
        <p:txBody>
          <a:bodyPr/>
          <a:lstStyle/>
          <a:p>
            <a:pPr eaLnBrk="1" hangingPunct="1"/>
            <a:r>
              <a:rPr lang="ja-JP" altLang="en-US" sz="4000" dirty="0">
                <a:latin typeface="ＭＳ Ｐゴシック" panose="020B0600070205080204" pitchFamily="50" charset="-128"/>
              </a:rPr>
              <a:t>　</a:t>
            </a: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統計数値で確認すること</a:t>
            </a:r>
          </a:p>
        </p:txBody>
      </p:sp>
      <p:sp>
        <p:nvSpPr>
          <p:cNvPr id="39939" name="Rectangle 3">
            <a:extLst>
              <a:ext uri="{FF2B5EF4-FFF2-40B4-BE49-F238E27FC236}">
                <a16:creationId xmlns:a16="http://schemas.microsoft.com/office/drawing/2014/main" id="{53327990-F542-41BA-A47E-C119D0B6AC31}"/>
              </a:ext>
            </a:extLst>
          </p:cNvPr>
          <p:cNvSpPr>
            <a:spLocks noGrp="1" noChangeArrowheads="1"/>
          </p:cNvSpPr>
          <p:nvPr>
            <p:ph type="body" idx="1"/>
          </p:nvPr>
        </p:nvSpPr>
        <p:spPr>
          <a:xfrm>
            <a:off x="415925" y="2017713"/>
            <a:ext cx="9285288" cy="4114800"/>
          </a:xfrm>
        </p:spPr>
        <p:txBody>
          <a:bodyPr/>
          <a:lstStyle/>
          <a:p>
            <a:pPr eaLnBrk="1" hangingPunct="1">
              <a:buFont typeface="Wingdings" panose="05000000000000000000" pitchFamily="2" charset="2"/>
              <a:buNone/>
            </a:pPr>
            <a:r>
              <a:rPr lang="ja-JP" altLang="en-US" sz="3600" dirty="0">
                <a:latin typeface="ＭＳ Ｐゴシック" panose="020B0600070205080204" pitchFamily="50" charset="-128"/>
              </a:rPr>
              <a:t>・誰が作ったか　　　</a:t>
            </a:r>
            <a:r>
              <a:rPr lang="ja-JP" altLang="en-US" dirty="0">
                <a:latin typeface="ＭＳ Ｐゴシック" panose="020B0600070205080204" pitchFamily="50" charset="-128"/>
              </a:rPr>
              <a:t>総務省（統計局）</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・調査対象は何か　</a:t>
            </a:r>
            <a:r>
              <a:rPr lang="ja-JP" altLang="en-US" dirty="0">
                <a:latin typeface="ＭＳ Ｐゴシック" panose="020B0600070205080204" pitchFamily="50" charset="-128"/>
              </a:rPr>
              <a:t>全世帯</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・いつ作られたか　　</a:t>
            </a:r>
            <a:r>
              <a:rPr lang="ja-JP" altLang="en-US" dirty="0">
                <a:latin typeface="ＭＳ Ｐゴシック" panose="020B0600070205080204" pitchFamily="50" charset="-128"/>
              </a:rPr>
              <a:t>２０２０年</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・どのように調査したか　</a:t>
            </a:r>
            <a:r>
              <a:rPr lang="ja-JP" altLang="en-US" sz="2800" dirty="0">
                <a:latin typeface="ＭＳ Ｐゴシック" panose="020B0600070205080204" pitchFamily="50" charset="-128"/>
              </a:rPr>
              <a:t>調査員・インターネット調査等</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・どんな質問をしたか　</a:t>
            </a:r>
            <a:r>
              <a:rPr lang="ja-JP" altLang="en-US" dirty="0">
                <a:latin typeface="ＭＳ Ｐゴシック" panose="020B0600070205080204" pitchFamily="50" charset="-128"/>
              </a:rPr>
              <a:t>世帯及び世帯員の数等</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・統計数値の要素：いつ、どこで、対象、</a:t>
            </a:r>
            <a:r>
              <a:rPr lang="en-US" altLang="ja-JP" sz="3600" dirty="0">
                <a:latin typeface="ＭＳ Ｐゴシック" panose="020B0600070205080204" pitchFamily="50" charset="-128"/>
              </a:rPr>
              <a:t>(</a:t>
            </a:r>
            <a:r>
              <a:rPr lang="ja-JP" altLang="en-US" sz="3600" dirty="0">
                <a:latin typeface="ＭＳ Ｐゴシック" panose="020B0600070205080204" pitchFamily="50" charset="-128"/>
              </a:rPr>
              <a:t>数</a:t>
            </a:r>
            <a:r>
              <a:rPr lang="en-US" altLang="ja-JP" sz="3600" dirty="0">
                <a:latin typeface="ＭＳ Ｐゴシック" panose="020B0600070205080204" pitchFamily="50" charset="-128"/>
              </a:rPr>
              <a:t>)</a:t>
            </a:r>
            <a:r>
              <a:rPr lang="ja-JP" altLang="en-US" sz="3600" dirty="0">
                <a:latin typeface="ＭＳ Ｐゴシック" panose="020B0600070205080204" pitchFamily="50" charset="-128"/>
              </a:rPr>
              <a:t>量</a:t>
            </a:r>
          </a:p>
        </p:txBody>
      </p:sp>
      <p:sp>
        <p:nvSpPr>
          <p:cNvPr id="2" name="スライド番号プレースホルダー 1">
            <a:extLst>
              <a:ext uri="{FF2B5EF4-FFF2-40B4-BE49-F238E27FC236}">
                <a16:creationId xmlns:a16="http://schemas.microsoft.com/office/drawing/2014/main" id="{465CB225-CAD8-CFBC-385A-D9685717D8DF}"/>
              </a:ext>
            </a:extLst>
          </p:cNvPr>
          <p:cNvSpPr>
            <a:spLocks noGrp="1"/>
          </p:cNvSpPr>
          <p:nvPr>
            <p:ph type="sldNum" sz="quarter" idx="12"/>
          </p:nvPr>
        </p:nvSpPr>
        <p:spPr/>
        <p:txBody>
          <a:bodyPr/>
          <a:lstStyle/>
          <a:p>
            <a:pPr>
              <a:defRPr/>
            </a:pPr>
            <a:fld id="{6F2008A6-72A8-4D36-9122-EF11DB488EBC}" type="slidenum">
              <a:rPr lang="ja-JP" altLang="en-US" smtClean="0"/>
              <a:pPr>
                <a:defRPr/>
              </a:pPr>
              <a:t>24</a:t>
            </a:fld>
            <a:endParaRPr lang="en-US" altLang="ja-JP"/>
          </a:p>
        </p:txBody>
      </p:sp>
    </p:spTree>
    <p:extLst>
      <p:ext uri="{BB962C8B-B14F-4D97-AF65-F5344CB8AC3E}">
        <p14:creationId xmlns:p14="http://schemas.microsoft.com/office/powerpoint/2010/main" val="33219744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1509254" y="842417"/>
            <a:ext cx="7901446" cy="811623"/>
          </a:xfrm>
        </p:spPr>
        <p:txBody>
          <a:bodyPr vert="horz" wrap="square" lIns="92075" tIns="46038" rIns="92075" bIns="46038" numCol="1" anchor="b" anchorCtr="0" compatLnSpc="1">
            <a:prstTxWarp prst="textNoShape">
              <a:avLst/>
            </a:prstTxWarp>
          </a:bodyPr>
          <a:lstStyle/>
          <a:p>
            <a:pPr eaLnBrk="1" hangingPunct="1">
              <a:defRPr/>
            </a:pP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４ 代表値</a:t>
            </a:r>
            <a:r>
              <a:rPr lang="en-US" altLang="ja-JP" sz="4000" dirty="0">
                <a:latin typeface="ＭＳ Ｐゴシック" panose="020B0600070205080204" pitchFamily="50" charset="-128"/>
              </a:rPr>
              <a:t> </a:t>
            </a:r>
            <a:r>
              <a:rPr lang="ja-JP" altLang="en-US" sz="3600" dirty="0">
                <a:latin typeface="ＭＳ Ｐゴシック" panose="020B0600070205080204" pitchFamily="50" charset="-128"/>
              </a:rPr>
              <a:t>（平均値・中央値・最頻値）</a:t>
            </a:r>
            <a:endParaRPr lang="ja-JP" altLang="ja-JP" sz="3600" dirty="0">
              <a:latin typeface="ＭＳ Ｐゴシック" panose="020B0600070205080204" pitchFamily="50" charset="-128"/>
            </a:endParaRPr>
          </a:p>
        </p:txBody>
      </p:sp>
      <p:sp>
        <p:nvSpPr>
          <p:cNvPr id="121859" name="Rectangle 3">
            <a:extLst>
              <a:ext uri="{FF2B5EF4-FFF2-40B4-BE49-F238E27FC236}">
                <a16:creationId xmlns:a16="http://schemas.microsoft.com/office/drawing/2014/main" id="{9B199622-0432-4F91-A953-EA2AFB037FEF}"/>
              </a:ext>
            </a:extLst>
          </p:cNvPr>
          <p:cNvSpPr>
            <a:spLocks noGrp="1" noChangeArrowheads="1"/>
          </p:cNvSpPr>
          <p:nvPr>
            <p:ph type="body" idx="1"/>
          </p:nvPr>
        </p:nvSpPr>
        <p:spPr>
          <a:xfrm>
            <a:off x="1280592" y="2128838"/>
            <a:ext cx="8352928" cy="4114800"/>
          </a:xfrm>
        </p:spPr>
        <p:txBody>
          <a:bodyPr vert="horz" wrap="square" lIns="92075" tIns="46038" rIns="92075" bIns="46038" numCol="1" anchor="t" anchorCtr="0" compatLnSpc="1">
            <a:prstTxWarp prst="textNoShape">
              <a:avLst/>
            </a:prstTxWarp>
          </a:bodyPr>
          <a:lstStyle/>
          <a:p>
            <a:pPr marL="812800" indent="-812800" eaLnBrk="1" hangingPunct="1">
              <a:buNone/>
            </a:pPr>
            <a:r>
              <a:rPr lang="ja-JP" altLang="en-US" sz="3600" dirty="0">
                <a:latin typeface="ＭＳ Ｐゴシック" panose="020B0600070205080204" pitchFamily="50" charset="-128"/>
              </a:rPr>
              <a:t>１ 平均値（代表値）の事例</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２ 平均値</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３ 中央値</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４ 最頻値</a:t>
            </a:r>
            <a:endParaRPr lang="en-US" altLang="ja-JP" sz="3600"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976B2031-4B25-CB83-2E79-57875A3C6AD2}"/>
              </a:ext>
            </a:extLst>
          </p:cNvPr>
          <p:cNvSpPr>
            <a:spLocks noGrp="1"/>
          </p:cNvSpPr>
          <p:nvPr>
            <p:ph type="sldNum" sz="quarter" idx="12"/>
          </p:nvPr>
        </p:nvSpPr>
        <p:spPr/>
        <p:txBody>
          <a:bodyPr/>
          <a:lstStyle/>
          <a:p>
            <a:pPr>
              <a:defRPr/>
            </a:pPr>
            <a:fld id="{6F2008A6-72A8-4D36-9122-EF11DB488EBC}" type="slidenum">
              <a:rPr lang="ja-JP" altLang="en-US" smtClean="0"/>
              <a:pPr>
                <a:defRPr/>
              </a:pPr>
              <a:t>25</a:t>
            </a:fld>
            <a:endParaRPr lang="en-US" altLang="ja-JP"/>
          </a:p>
        </p:txBody>
      </p:sp>
    </p:spTree>
    <p:extLst>
      <p:ext uri="{BB962C8B-B14F-4D97-AF65-F5344CB8AC3E}">
        <p14:creationId xmlns:p14="http://schemas.microsoft.com/office/powerpoint/2010/main" val="1470558330"/>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31C7898A-02FC-4045-BD58-078BFFD18915}"/>
              </a:ext>
            </a:extLst>
          </p:cNvPr>
          <p:cNvSpPr>
            <a:spLocks noGrp="1" noChangeArrowheads="1"/>
          </p:cNvSpPr>
          <p:nvPr>
            <p:ph type="title"/>
          </p:nvPr>
        </p:nvSpPr>
        <p:spPr/>
        <p:txBody>
          <a:bodyPr/>
          <a:lstStyle/>
          <a:p>
            <a:pPr eaLnBrk="1" hangingPunct="1"/>
            <a:r>
              <a:rPr lang="ja-JP" altLang="en-US" sz="4000" dirty="0">
                <a:latin typeface="ＭＳ Ｐゴシック" panose="020B0600070205080204" pitchFamily="50" charset="-128"/>
              </a:rPr>
              <a:t>日常生活の例（平均値）</a:t>
            </a:r>
            <a:endParaRPr lang="ja-JP" altLang="ja-JP" sz="3600" dirty="0">
              <a:latin typeface="ＭＳ Ｐゴシック" panose="020B0600070205080204" pitchFamily="50" charset="-128"/>
            </a:endParaRPr>
          </a:p>
        </p:txBody>
      </p:sp>
      <p:sp>
        <p:nvSpPr>
          <p:cNvPr id="47107" name="Rectangle 3">
            <a:extLst>
              <a:ext uri="{FF2B5EF4-FFF2-40B4-BE49-F238E27FC236}">
                <a16:creationId xmlns:a16="http://schemas.microsoft.com/office/drawing/2014/main" id="{84AA2113-C30C-41F0-8E24-435A880051F5}"/>
              </a:ext>
            </a:extLst>
          </p:cNvPr>
          <p:cNvSpPr>
            <a:spLocks noGrp="1" noChangeArrowheads="1"/>
          </p:cNvSpPr>
          <p:nvPr>
            <p:ph type="body" idx="1"/>
          </p:nvPr>
        </p:nvSpPr>
        <p:spPr>
          <a:xfrm>
            <a:off x="193675" y="1916113"/>
            <a:ext cx="9507538" cy="4608512"/>
          </a:xfrm>
        </p:spPr>
        <p:txBody>
          <a:bodyPr/>
          <a:lstStyle/>
          <a:p>
            <a:pPr eaLnBrk="1" hangingPunct="1">
              <a:buFont typeface="Wingdings" panose="05000000000000000000" pitchFamily="2" charset="2"/>
              <a:buNone/>
            </a:pPr>
            <a:r>
              <a:rPr lang="ja-JP" altLang="en-US" sz="3600" dirty="0">
                <a:latin typeface="ＭＳ Ｐゴシック" panose="020B0600070205080204" pitchFamily="50" charset="-128"/>
              </a:rPr>
              <a:t>平均気温：過去</a:t>
            </a:r>
            <a:r>
              <a:rPr lang="en-US" altLang="ja-JP" sz="3600" dirty="0">
                <a:latin typeface="ＭＳ Ｐゴシック" panose="020B0600070205080204" pitchFamily="50" charset="-128"/>
              </a:rPr>
              <a:t>30</a:t>
            </a:r>
            <a:r>
              <a:rPr lang="ja-JP" altLang="en-US" sz="3600" dirty="0">
                <a:latin typeface="ＭＳ Ｐゴシック" panose="020B0600070205080204" pitchFamily="50" charset="-128"/>
              </a:rPr>
              <a:t>年の観測値平均値</a:t>
            </a:r>
            <a:r>
              <a:rPr lang="en-US" altLang="ja-JP" sz="3600" dirty="0">
                <a:latin typeface="ＭＳ Ｐゴシック" panose="020B0600070205080204" pitchFamily="50" charset="-128"/>
              </a:rPr>
              <a:t>(10</a:t>
            </a:r>
            <a:r>
              <a:rPr lang="ja-JP" altLang="en-US" sz="3600" dirty="0">
                <a:latin typeface="ＭＳ Ｐゴシック" panose="020B0600070205080204" pitchFamily="50" charset="-128"/>
              </a:rPr>
              <a:t>年毎に更新）　</a:t>
            </a:r>
            <a:r>
              <a:rPr lang="en-US" altLang="ja-JP" sz="3600" dirty="0">
                <a:latin typeface="ＭＳ Ｐゴシック" panose="020B0600070205080204" pitchFamily="50" charset="-128"/>
              </a:rPr>
              <a:t>1991</a:t>
            </a:r>
            <a:r>
              <a:rPr lang="ja-JP" altLang="en-US" sz="3600" dirty="0">
                <a:latin typeface="ＭＳ Ｐゴシック" panose="020B0600070205080204" pitchFamily="50" charset="-128"/>
              </a:rPr>
              <a:t>年～</a:t>
            </a:r>
            <a:r>
              <a:rPr lang="en-US" altLang="ja-JP" sz="3600" dirty="0">
                <a:latin typeface="ＭＳ Ｐゴシック" panose="020B0600070205080204" pitchFamily="50" charset="-128"/>
              </a:rPr>
              <a:t>2020</a:t>
            </a:r>
            <a:r>
              <a:rPr lang="ja-JP" altLang="en-US" sz="3600" dirty="0">
                <a:latin typeface="ＭＳ Ｐゴシック" panose="020B0600070205080204" pitchFamily="50" charset="-128"/>
              </a:rPr>
              <a:t>年平均（</a:t>
            </a:r>
            <a:r>
              <a:rPr lang="en-US" altLang="ja-JP" sz="3600" dirty="0">
                <a:latin typeface="ＭＳ Ｐゴシック" panose="020B0600070205080204" pitchFamily="50" charset="-128"/>
              </a:rPr>
              <a:t>2021.5.19</a:t>
            </a:r>
            <a:r>
              <a:rPr lang="ja-JP" altLang="en-US" sz="3600" dirty="0">
                <a:latin typeface="ＭＳ Ｐゴシック" panose="020B0600070205080204" pitchFamily="50" charset="-128"/>
              </a:rPr>
              <a:t>～</a:t>
            </a:r>
            <a:r>
              <a:rPr lang="en-US" altLang="ja-JP" sz="3600" dirty="0">
                <a:latin typeface="ＭＳ Ｐゴシック" panose="020B0600070205080204" pitchFamily="50" charset="-128"/>
              </a:rPr>
              <a:t>)</a:t>
            </a:r>
          </a:p>
          <a:p>
            <a:pPr eaLnBrk="1" hangingPunct="1">
              <a:buFont typeface="Wingdings" panose="05000000000000000000" pitchFamily="2" charset="2"/>
              <a:buNone/>
            </a:pPr>
            <a:r>
              <a:rPr lang="ja-JP" altLang="en-US" sz="3600" dirty="0">
                <a:latin typeface="ＭＳ Ｐゴシック" panose="020B0600070205080204" pitchFamily="50" charset="-128"/>
              </a:rPr>
              <a:t>平均余命：年齢ごとの生存率の平均（５年に</a:t>
            </a:r>
            <a:r>
              <a:rPr lang="en-US" altLang="ja-JP" sz="3600" dirty="0">
                <a:latin typeface="ＭＳ Ｐゴシック" panose="020B0600070205080204" pitchFamily="50" charset="-128"/>
              </a:rPr>
              <a:t>1</a:t>
            </a:r>
            <a:r>
              <a:rPr lang="ja-JP" altLang="en-US" sz="3600" dirty="0">
                <a:latin typeface="ＭＳ Ｐゴシック" panose="020B0600070205080204" pitchFamily="50" charset="-128"/>
              </a:rPr>
              <a:t>回詳細推計、その他簡易推計）</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日経平均株価：対象銘柄の平均（定期的に銘柄入れ替え、更新、判断は担当者）</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その他：平均身長、平均賃金など</a:t>
            </a:r>
            <a:endParaRPr lang="en-US" altLang="ja-JP" sz="3600" dirty="0">
              <a:latin typeface="ＭＳ Ｐゴシック" panose="020B0600070205080204" pitchFamily="50" charset="-128"/>
            </a:endParaRPr>
          </a:p>
          <a:p>
            <a:pPr eaLnBrk="1" hangingPunct="1">
              <a:buFont typeface="Wingdings" panose="05000000000000000000" pitchFamily="2" charset="2"/>
              <a:buNone/>
            </a:pPr>
            <a:endParaRPr lang="ja-JP" altLang="ja-JP" sz="36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CA27D7A6-C0C0-636B-096D-423E59017DBE}"/>
              </a:ext>
            </a:extLst>
          </p:cNvPr>
          <p:cNvSpPr>
            <a:spLocks noGrp="1"/>
          </p:cNvSpPr>
          <p:nvPr>
            <p:ph type="sldNum" sz="quarter" idx="12"/>
          </p:nvPr>
        </p:nvSpPr>
        <p:spPr/>
        <p:txBody>
          <a:bodyPr/>
          <a:lstStyle/>
          <a:p>
            <a:pPr>
              <a:defRPr/>
            </a:pPr>
            <a:fld id="{6F2008A6-72A8-4D36-9122-EF11DB488EBC}" type="slidenum">
              <a:rPr lang="ja-JP" altLang="en-US" smtClean="0"/>
              <a:pPr>
                <a:defRPr/>
              </a:pPr>
              <a:t>26</a:t>
            </a:fld>
            <a:endParaRPr lang="en-US" altLang="ja-JP"/>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a:extLst>
              <a:ext uri="{FF2B5EF4-FFF2-40B4-BE49-F238E27FC236}">
                <a16:creationId xmlns:a16="http://schemas.microsoft.com/office/drawing/2014/main" id="{331626F4-5A59-42BF-A0F1-CA1B709B3249}"/>
              </a:ext>
            </a:extLst>
          </p:cNvPr>
          <p:cNvSpPr>
            <a:spLocks noGrp="1" noChangeArrowheads="1"/>
          </p:cNvSpPr>
          <p:nvPr>
            <p:ph type="title"/>
          </p:nvPr>
        </p:nvSpPr>
        <p:spPr/>
        <p:txBody>
          <a:bodyPr/>
          <a:lstStyle/>
          <a:p>
            <a:pPr eaLnBrk="1" hangingPunct="1"/>
            <a:r>
              <a:rPr lang="ja-JP" altLang="en-US" sz="4000" dirty="0">
                <a:latin typeface="ＭＳ Ｐゴシック" panose="020B0600070205080204" pitchFamily="50" charset="-128"/>
              </a:rPr>
              <a:t>気象統計での集計・加工例</a:t>
            </a:r>
          </a:p>
        </p:txBody>
      </p:sp>
      <p:sp>
        <p:nvSpPr>
          <p:cNvPr id="28676" name="Rectangle 3">
            <a:extLst>
              <a:ext uri="{FF2B5EF4-FFF2-40B4-BE49-F238E27FC236}">
                <a16:creationId xmlns:a16="http://schemas.microsoft.com/office/drawing/2014/main" id="{8777F569-D636-4FA2-B01F-ED139A084145}"/>
              </a:ext>
            </a:extLst>
          </p:cNvPr>
          <p:cNvSpPr>
            <a:spLocks noGrp="1" noChangeArrowheads="1"/>
          </p:cNvSpPr>
          <p:nvPr>
            <p:ph type="body" idx="1"/>
          </p:nvPr>
        </p:nvSpPr>
        <p:spPr>
          <a:xfrm>
            <a:off x="415925" y="2017713"/>
            <a:ext cx="9285288" cy="4114800"/>
          </a:xfrm>
        </p:spPr>
        <p:txBody>
          <a:bodyPr/>
          <a:lstStyle/>
          <a:p>
            <a:pPr eaLnBrk="1" hangingPunct="1">
              <a:buFont typeface="Wingdings" panose="05000000000000000000" pitchFamily="2" charset="2"/>
              <a:buNone/>
            </a:pPr>
            <a:r>
              <a:rPr lang="ja-JP" altLang="en-US" sz="3600" dirty="0">
                <a:latin typeface="ＭＳ Ｐゴシック" panose="020B0600070205080204" pitchFamily="50" charset="-128"/>
              </a:rPr>
              <a:t>・合計値：日降水量、年間日照時間</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・平均値：月平均気温、日最高気温の月平均値</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・百分率：月降水量の平年比</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・極値：月最高気温、日最低気温</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・順位値：日最高気温の月別順位値</a:t>
            </a:r>
          </a:p>
        </p:txBody>
      </p:sp>
      <p:sp>
        <p:nvSpPr>
          <p:cNvPr id="2" name="スライド番号プレースホルダー 1">
            <a:extLst>
              <a:ext uri="{FF2B5EF4-FFF2-40B4-BE49-F238E27FC236}">
                <a16:creationId xmlns:a16="http://schemas.microsoft.com/office/drawing/2014/main" id="{8B68F345-82F6-D4C9-72D3-E7D6C4A83829}"/>
              </a:ext>
            </a:extLst>
          </p:cNvPr>
          <p:cNvSpPr>
            <a:spLocks noGrp="1"/>
          </p:cNvSpPr>
          <p:nvPr>
            <p:ph type="sldNum" sz="quarter" idx="12"/>
          </p:nvPr>
        </p:nvSpPr>
        <p:spPr/>
        <p:txBody>
          <a:bodyPr/>
          <a:lstStyle/>
          <a:p>
            <a:pPr>
              <a:defRPr/>
            </a:pPr>
            <a:fld id="{6F2008A6-72A8-4D36-9122-EF11DB488EBC}" type="slidenum">
              <a:rPr lang="ja-JP" altLang="en-US" smtClean="0"/>
              <a:pPr>
                <a:defRPr/>
              </a:pPr>
              <a:t>27</a:t>
            </a:fld>
            <a:endParaRPr lang="en-US" altLang="ja-JP"/>
          </a:p>
        </p:txBody>
      </p:sp>
    </p:spTree>
    <p:extLst>
      <p:ext uri="{BB962C8B-B14F-4D97-AF65-F5344CB8AC3E}">
        <p14:creationId xmlns:p14="http://schemas.microsoft.com/office/powerpoint/2010/main" val="888901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C278938-456E-44E5-9CE6-8EB9272B1F49}"/>
              </a:ext>
            </a:extLst>
          </p:cNvPr>
          <p:cNvSpPr>
            <a:spLocks noGrp="1" noChangeArrowheads="1"/>
          </p:cNvSpPr>
          <p:nvPr>
            <p:ph type="title"/>
          </p:nvPr>
        </p:nvSpPr>
        <p:spPr>
          <a:xfrm>
            <a:off x="1281113" y="641350"/>
            <a:ext cx="8445500" cy="700088"/>
          </a:xfrm>
        </p:spPr>
        <p:txBody>
          <a:bodyPr/>
          <a:lstStyle/>
          <a:p>
            <a:pPr eaLnBrk="1" hangingPunct="1">
              <a:defRPr/>
            </a:pPr>
            <a:r>
              <a:rPr lang="ja-JP" altLang="en-US" sz="4000" dirty="0">
                <a:latin typeface="+mn-ea"/>
                <a:ea typeface="+mn-ea"/>
              </a:rPr>
              <a:t>期間（半旬別）で見る </a:t>
            </a:r>
            <a:r>
              <a:rPr lang="en-US" altLang="ja-JP" sz="3600" dirty="0">
                <a:latin typeface="+mn-ea"/>
                <a:ea typeface="+mn-ea"/>
              </a:rPr>
              <a:t>※</a:t>
            </a:r>
            <a:r>
              <a:rPr lang="ja-JP" altLang="en-US" sz="3600" dirty="0">
                <a:latin typeface="+mn-ea"/>
                <a:ea typeface="+mn-ea"/>
              </a:rPr>
              <a:t>平年との差</a:t>
            </a:r>
            <a:br>
              <a:rPr lang="en-US" altLang="ja-JP" sz="3600" dirty="0">
                <a:latin typeface="+mn-ea"/>
                <a:ea typeface="+mn-ea"/>
              </a:rPr>
            </a:br>
            <a:r>
              <a:rPr lang="ja-JP" altLang="en-US" sz="3600" dirty="0">
                <a:latin typeface="+mn-ea"/>
                <a:ea typeface="+mn-ea"/>
              </a:rPr>
              <a:t>気象統計：気温、日照時間、降水量</a:t>
            </a:r>
          </a:p>
        </p:txBody>
      </p:sp>
      <p:pic>
        <p:nvPicPr>
          <p:cNvPr id="10244" name="図 2">
            <a:extLst>
              <a:ext uri="{FF2B5EF4-FFF2-40B4-BE49-F238E27FC236}">
                <a16:creationId xmlns:a16="http://schemas.microsoft.com/office/drawing/2014/main" id="{F35BE95D-1005-4FC9-A13B-DEF98D80715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0337" y="1550906"/>
            <a:ext cx="9585325" cy="496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728B828C-CA47-663D-9AB1-56E37628A9AC}"/>
              </a:ext>
            </a:extLst>
          </p:cNvPr>
          <p:cNvSpPr>
            <a:spLocks noGrp="1"/>
          </p:cNvSpPr>
          <p:nvPr>
            <p:ph type="sldNum" sz="quarter" idx="12"/>
          </p:nvPr>
        </p:nvSpPr>
        <p:spPr/>
        <p:txBody>
          <a:bodyPr/>
          <a:lstStyle/>
          <a:p>
            <a:pPr>
              <a:defRPr/>
            </a:pPr>
            <a:fld id="{346A79FB-1931-4C96-A742-4978FC6D6E25}" type="slidenum">
              <a:rPr lang="ja-JP" altLang="en-US" smtClean="0"/>
              <a:pPr>
                <a:defRPr/>
              </a:pPr>
              <a:t>28</a:t>
            </a:fld>
            <a:endParaRPr lang="en-US" altLang="ja-JP"/>
          </a:p>
        </p:txBody>
      </p:sp>
    </p:spTree>
    <p:extLst>
      <p:ext uri="{BB962C8B-B14F-4D97-AF65-F5344CB8AC3E}">
        <p14:creationId xmlns:p14="http://schemas.microsoft.com/office/powerpoint/2010/main" val="11162036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5F5CF3E-6860-47F2-99BA-291FBFF0359D}"/>
              </a:ext>
            </a:extLst>
          </p:cNvPr>
          <p:cNvSpPr>
            <a:spLocks noGrp="1" noChangeArrowheads="1"/>
          </p:cNvSpPr>
          <p:nvPr>
            <p:ph type="title"/>
          </p:nvPr>
        </p:nvSpPr>
        <p:spPr>
          <a:xfrm>
            <a:off x="200025" y="214313"/>
            <a:ext cx="9512300" cy="1462087"/>
          </a:xfrm>
        </p:spPr>
        <p:txBody>
          <a:bodyPr lIns="92075" tIns="46038" rIns="92075" bIns="46038"/>
          <a:lstStyle/>
          <a:p>
            <a:pPr eaLnBrk="1" hangingPunct="1"/>
            <a:r>
              <a:rPr lang="ja-JP" altLang="en-US" sz="4000" dirty="0">
                <a:solidFill>
                  <a:schemeClr val="tx1"/>
                </a:solidFill>
                <a:latin typeface="ＭＳ Ｐゴシック" panose="020B0600070205080204" pitchFamily="50" charset="-128"/>
              </a:rPr>
              <a:t>　　代表値　</a:t>
            </a:r>
            <a:r>
              <a:rPr lang="ja-JP" altLang="en-US" sz="3600" dirty="0">
                <a:solidFill>
                  <a:schemeClr val="tx1"/>
                </a:solidFill>
                <a:latin typeface="ＭＳ Ｐゴシック" panose="020B0600070205080204" pitchFamily="50" charset="-128"/>
              </a:rPr>
              <a:t>一つの数値で代表で基本的特性値</a:t>
            </a:r>
            <a:endParaRPr lang="ja-JP" altLang="ja-JP" sz="3600" dirty="0">
              <a:solidFill>
                <a:schemeClr val="tx1"/>
              </a:solidFill>
              <a:latin typeface="ＭＳ Ｐゴシック" panose="020B0600070205080204" pitchFamily="50" charset="-128"/>
            </a:endParaRPr>
          </a:p>
        </p:txBody>
      </p:sp>
      <p:sp>
        <p:nvSpPr>
          <p:cNvPr id="46083" name="Rectangle 3">
            <a:extLst>
              <a:ext uri="{FF2B5EF4-FFF2-40B4-BE49-F238E27FC236}">
                <a16:creationId xmlns:a16="http://schemas.microsoft.com/office/drawing/2014/main" id="{E48949F9-B419-46B8-951F-71EE209BF009}"/>
              </a:ext>
            </a:extLst>
          </p:cNvPr>
          <p:cNvSpPr>
            <a:spLocks noGrp="1" noChangeArrowheads="1"/>
          </p:cNvSpPr>
          <p:nvPr>
            <p:ph type="body" idx="1"/>
          </p:nvPr>
        </p:nvSpPr>
        <p:spPr>
          <a:xfrm>
            <a:off x="631825" y="2017713"/>
            <a:ext cx="9069388" cy="4114800"/>
          </a:xfrm>
        </p:spPr>
        <p:txBody>
          <a:bodyPr lIns="92075" tIns="46038" rIns="92075" bIns="46038"/>
          <a:lstStyle/>
          <a:p>
            <a:pPr marL="812800" indent="-812800" eaLnBrk="1" hangingPunct="1">
              <a:buFont typeface="Wingdings" panose="05000000000000000000" pitchFamily="2" charset="2"/>
              <a:buNone/>
            </a:pPr>
            <a:r>
              <a:rPr lang="ja-JP" altLang="en-US" sz="3600" dirty="0">
                <a:latin typeface="ＭＳ Ｐゴシック" panose="020B0600070205080204" pitchFamily="50" charset="-128"/>
              </a:rPr>
              <a:t>・算術平均</a:t>
            </a:r>
            <a:endParaRPr lang="en-US" altLang="ja-JP" sz="3600"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sz="3600" dirty="0">
                <a:latin typeface="ＭＳ Ｐゴシック" panose="020B0600070205080204" pitchFamily="50" charset="-128"/>
              </a:rPr>
              <a:t>　データの中心的位置　</a:t>
            </a:r>
            <a:endParaRPr lang="en-US" altLang="ja-JP" sz="3600"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sz="3600" dirty="0">
                <a:latin typeface="ＭＳ Ｐゴシック" panose="020B0600070205080204" pitchFamily="50" charset="-128"/>
              </a:rPr>
              <a:t>・メディアン（中央値、中位数）</a:t>
            </a:r>
            <a:endParaRPr lang="en-US" altLang="ja-JP" sz="3600"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sz="3600" dirty="0">
                <a:latin typeface="ＭＳ Ｐゴシック" panose="020B0600070205080204" pitchFamily="50" charset="-128"/>
              </a:rPr>
              <a:t>　値を大きさの順に並べたとき、中央にある値</a:t>
            </a:r>
            <a:endParaRPr lang="en-US" altLang="ja-JP" sz="3600"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sz="3600" dirty="0">
                <a:latin typeface="ＭＳ Ｐゴシック" panose="020B0600070205080204" pitchFamily="50" charset="-128"/>
              </a:rPr>
              <a:t>・モード（最頻値）</a:t>
            </a:r>
            <a:endParaRPr lang="en-US" altLang="ja-JP" sz="3600"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sz="3600" dirty="0">
                <a:latin typeface="ＭＳ Ｐゴシック" panose="020B0600070205080204" pitchFamily="50" charset="-128"/>
              </a:rPr>
              <a:t>　変量のうち最も多くある値</a:t>
            </a:r>
            <a:endParaRPr lang="en-US" altLang="ja-JP" sz="3600" dirty="0">
              <a:latin typeface="ＭＳ Ｐゴシック" panose="020B0600070205080204" pitchFamily="50" charset="-128"/>
            </a:endParaRPr>
          </a:p>
          <a:p>
            <a:pPr marL="812800" indent="-812800" eaLnBrk="1" hangingPunct="1">
              <a:buFont typeface="Wingdings" panose="05000000000000000000" pitchFamily="2" charset="2"/>
              <a:buNone/>
            </a:pPr>
            <a:endParaRPr lang="ja-JP" altLang="en-US" dirty="0">
              <a:latin typeface="ＭＳ Ｐゴシック" panose="020B0600070205080204" pitchFamily="50" charset="-128"/>
            </a:endParaRPr>
          </a:p>
          <a:p>
            <a:pPr marL="812800" indent="-812800" eaLnBrk="1" hangingPunct="1">
              <a:buFont typeface="Wingdings" panose="05000000000000000000" pitchFamily="2" charset="2"/>
              <a:buNone/>
            </a:pPr>
            <a:endParaRPr lang="ja-JP" altLang="ja-JP"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749E4CA5-1F8E-46B5-2AB2-0FDCD354C426}"/>
              </a:ext>
            </a:extLst>
          </p:cNvPr>
          <p:cNvSpPr>
            <a:spLocks noGrp="1"/>
          </p:cNvSpPr>
          <p:nvPr>
            <p:ph type="sldNum" sz="quarter" idx="12"/>
          </p:nvPr>
        </p:nvSpPr>
        <p:spPr/>
        <p:txBody>
          <a:bodyPr/>
          <a:lstStyle/>
          <a:p>
            <a:pPr>
              <a:defRPr/>
            </a:pPr>
            <a:fld id="{6F2008A6-72A8-4D36-9122-EF11DB488EBC}" type="slidenum">
              <a:rPr lang="ja-JP" altLang="en-US" smtClean="0"/>
              <a:pPr>
                <a:defRPr/>
              </a:pPr>
              <a:t>29</a:t>
            </a:fld>
            <a:endParaRPr lang="en-US" altLang="ja-JP"/>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1460611" y="811517"/>
            <a:ext cx="6840761" cy="811623"/>
          </a:xfrm>
        </p:spPr>
        <p:txBody>
          <a:bodyPr vert="horz" wrap="square" lIns="92075" tIns="46038" rIns="92075" bIns="46038" numCol="1" anchor="b" anchorCtr="0" compatLnSpc="1">
            <a:prstTxWarp prst="textNoShape">
              <a:avLst/>
            </a:prstTxWarp>
          </a:bodyPr>
          <a:lstStyle/>
          <a:p>
            <a:pPr eaLnBrk="1" hangingPunct="1">
              <a:defRPr/>
            </a:pPr>
            <a:br>
              <a:rPr lang="en-US" altLang="ja-JP" sz="4000" dirty="0">
                <a:latin typeface="ＭＳ Ｐゴシック" panose="020B0600070205080204" pitchFamily="50" charset="-128"/>
              </a:rPr>
            </a:br>
            <a:br>
              <a:rPr lang="en-US" altLang="ja-JP" sz="4000" dirty="0">
                <a:latin typeface="ＭＳ Ｐゴシック" panose="020B0600070205080204" pitchFamily="50" charset="-128"/>
              </a:rPr>
            </a:br>
            <a:r>
              <a:rPr lang="en-US" altLang="ja-JP" sz="4000" dirty="0">
                <a:latin typeface="ＭＳ Ｐゴシック" panose="020B0600070205080204" pitchFamily="50" charset="-128"/>
              </a:rPr>
              <a:t>Ⅱ </a:t>
            </a:r>
            <a:r>
              <a:rPr lang="ja-JP" altLang="en-US" sz="4000" dirty="0">
                <a:latin typeface="ＭＳ Ｐゴシック" panose="020B0600070205080204" pitchFamily="50" charset="-128"/>
              </a:rPr>
              <a:t>統計量・データ分布の見方</a:t>
            </a:r>
            <a:br>
              <a:rPr lang="en-US" altLang="ja-JP" sz="2800" dirty="0">
                <a:latin typeface="+mn-ea"/>
              </a:rPr>
            </a:br>
            <a:r>
              <a:rPr lang="ja-JP" altLang="en-US" sz="4000" dirty="0">
                <a:latin typeface="ＭＳ Ｐゴシック" panose="020B0600070205080204" pitchFamily="50" charset="-128"/>
              </a:rPr>
              <a:t>３ 度数分布表とヒストグラム</a:t>
            </a:r>
            <a:endParaRPr lang="ja-JP" altLang="ja-JP" sz="3200" dirty="0">
              <a:latin typeface="ＭＳ Ｐゴシック" panose="020B0600070205080204" pitchFamily="50" charset="-128"/>
            </a:endParaRPr>
          </a:p>
        </p:txBody>
      </p:sp>
      <p:sp>
        <p:nvSpPr>
          <p:cNvPr id="121859" name="Rectangle 3">
            <a:extLst>
              <a:ext uri="{FF2B5EF4-FFF2-40B4-BE49-F238E27FC236}">
                <a16:creationId xmlns:a16="http://schemas.microsoft.com/office/drawing/2014/main" id="{9B199622-0432-4F91-A953-EA2AFB037FEF}"/>
              </a:ext>
            </a:extLst>
          </p:cNvPr>
          <p:cNvSpPr>
            <a:spLocks noGrp="1" noChangeArrowheads="1"/>
          </p:cNvSpPr>
          <p:nvPr>
            <p:ph type="body" idx="1"/>
          </p:nvPr>
        </p:nvSpPr>
        <p:spPr>
          <a:xfrm>
            <a:off x="1064568" y="2128838"/>
            <a:ext cx="8568952" cy="4114800"/>
          </a:xfrm>
        </p:spPr>
        <p:txBody>
          <a:bodyPr vert="horz" wrap="square" lIns="92075" tIns="46038" rIns="92075" bIns="46038" numCol="1" anchor="t" anchorCtr="0" compatLnSpc="1">
            <a:prstTxWarp prst="textNoShape">
              <a:avLst/>
            </a:prstTxWarp>
          </a:bodyPr>
          <a:lstStyle/>
          <a:p>
            <a:pPr marL="812800" indent="-812800" eaLnBrk="1" hangingPunct="1">
              <a:buNone/>
            </a:pPr>
            <a:r>
              <a:rPr lang="ja-JP" altLang="en-US" sz="3600" dirty="0">
                <a:latin typeface="ＭＳ Ｐゴシック" panose="020B0600070205080204" pitchFamily="50" charset="-128"/>
              </a:rPr>
              <a:t>１ 質的データの分析</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２ 量的データの分析</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３ ヒストグラム（柱状グラフ）</a:t>
            </a:r>
            <a:endParaRPr lang="en-US" altLang="ja-JP" sz="3600" dirty="0">
              <a:latin typeface="ＭＳ Ｐゴシック" panose="020B0600070205080204" pitchFamily="50" charset="-128"/>
            </a:endParaRPr>
          </a:p>
          <a:p>
            <a:pPr marL="812800" indent="-812800" eaLnBrk="1" hangingPunct="1">
              <a:buNone/>
            </a:pPr>
            <a:endParaRPr lang="ja-JP" altLang="ja-JP" sz="3600"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976B2031-4B25-CB83-2E79-57875A3C6AD2}"/>
              </a:ext>
            </a:extLst>
          </p:cNvPr>
          <p:cNvSpPr>
            <a:spLocks noGrp="1"/>
          </p:cNvSpPr>
          <p:nvPr>
            <p:ph type="sldNum" sz="quarter" idx="12"/>
          </p:nvPr>
        </p:nvSpPr>
        <p:spPr/>
        <p:txBody>
          <a:bodyPr/>
          <a:lstStyle/>
          <a:p>
            <a:pPr>
              <a:defRPr/>
            </a:pPr>
            <a:fld id="{6F2008A6-72A8-4D36-9122-EF11DB488EBC}" type="slidenum">
              <a:rPr lang="ja-JP" altLang="en-US" smtClean="0"/>
              <a:pPr>
                <a:defRPr/>
              </a:pPr>
              <a:t>3</a:t>
            </a:fld>
            <a:endParaRPr lang="en-US" altLang="ja-JP"/>
          </a:p>
        </p:txBody>
      </p:sp>
    </p:spTree>
    <p:extLst>
      <p:ext uri="{BB962C8B-B14F-4D97-AF65-F5344CB8AC3E}">
        <p14:creationId xmlns:p14="http://schemas.microsoft.com/office/powerpoint/2010/main" val="705969436"/>
      </p:ext>
    </p:extLst>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7DAA959B-BB30-42E5-8F9C-F2DA8013741C}"/>
              </a:ext>
            </a:extLst>
          </p:cNvPr>
          <p:cNvSpPr>
            <a:spLocks noGrp="1" noChangeArrowheads="1"/>
          </p:cNvSpPr>
          <p:nvPr>
            <p:ph type="title"/>
          </p:nvPr>
        </p:nvSpPr>
        <p:spPr/>
        <p:txBody>
          <a:bodyPr/>
          <a:lstStyle/>
          <a:p>
            <a:pPr eaLnBrk="1" hangingPunct="1"/>
            <a:r>
              <a:rPr lang="ja-JP" altLang="en-US" sz="4000" dirty="0">
                <a:latin typeface="ＭＳ Ｐゴシック" panose="020B0600070205080204" pitchFamily="50" charset="-128"/>
              </a:rPr>
              <a:t>算術平均</a:t>
            </a:r>
            <a:r>
              <a:rPr lang="en-US" altLang="ja-JP" sz="4000" dirty="0">
                <a:latin typeface="ＭＳ Ｐゴシック" panose="020B0600070205080204" pitchFamily="50" charset="-128"/>
              </a:rPr>
              <a:t>(</a:t>
            </a:r>
            <a:r>
              <a:rPr lang="ja-JP" altLang="en-US" sz="4000">
                <a:latin typeface="ＭＳ Ｐゴシック" panose="020B0600070205080204" pitchFamily="50" charset="-128"/>
              </a:rPr>
              <a:t>平均）</a:t>
            </a:r>
            <a:endParaRPr lang="ja-JP" altLang="ja-JP" sz="4000" dirty="0">
              <a:latin typeface="ＭＳ Ｐゴシック" panose="020B0600070205080204" pitchFamily="50" charset="-128"/>
            </a:endParaRPr>
          </a:p>
        </p:txBody>
      </p:sp>
      <p:sp>
        <p:nvSpPr>
          <p:cNvPr id="48131" name="Rectangle 3">
            <a:extLst>
              <a:ext uri="{FF2B5EF4-FFF2-40B4-BE49-F238E27FC236}">
                <a16:creationId xmlns:a16="http://schemas.microsoft.com/office/drawing/2014/main" id="{C2739EFE-1A6C-4A6C-AFC6-DEED7A8A30C5}"/>
              </a:ext>
            </a:extLst>
          </p:cNvPr>
          <p:cNvSpPr>
            <a:spLocks noGrp="1" noChangeArrowheads="1"/>
          </p:cNvSpPr>
          <p:nvPr>
            <p:ph type="body" idx="1"/>
          </p:nvPr>
        </p:nvSpPr>
        <p:spPr>
          <a:xfrm>
            <a:off x="661988" y="2060575"/>
            <a:ext cx="9039225" cy="4464050"/>
          </a:xfrm>
        </p:spPr>
        <p:txBody>
          <a:bodyPr/>
          <a:lstStyle/>
          <a:p>
            <a:pPr eaLnBrk="1" hangingPunct="1">
              <a:buFont typeface="Wingdings" panose="05000000000000000000" pitchFamily="2" charset="2"/>
              <a:buNone/>
            </a:pPr>
            <a:r>
              <a:rPr lang="ja-JP" altLang="en-US" sz="3600" dirty="0">
                <a:latin typeface="ＭＳ Ｐゴシック" panose="020B0600070205080204" pitchFamily="50" charset="-128"/>
              </a:rPr>
              <a:t>平均はデータの特徴を代表する数値</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算術平均：すべてデータを合計し、個数で割る</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en-US" altLang="ja-JP" sz="3600" dirty="0">
                <a:latin typeface="ＭＳ Ｐゴシック" panose="020B0600070205080204" pitchFamily="50" charset="-128"/>
              </a:rPr>
              <a:t>(</a:t>
            </a:r>
            <a:r>
              <a:rPr lang="ja-JP" altLang="en-US" sz="3600" dirty="0">
                <a:latin typeface="ＭＳ Ｐゴシック" panose="020B0600070205080204" pitchFamily="50" charset="-128"/>
              </a:rPr>
              <a:t>例）テストの平均点</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　</a:t>
            </a:r>
            <a:r>
              <a:rPr lang="en-US" altLang="ja-JP" sz="3600" dirty="0">
                <a:latin typeface="ＭＳ Ｐゴシック" panose="020B0600070205080204" pitchFamily="50" charset="-128"/>
              </a:rPr>
              <a:t>A</a:t>
            </a:r>
            <a:r>
              <a:rPr lang="ja-JP" altLang="en-US" sz="3600" dirty="0">
                <a:latin typeface="ＭＳ Ｐゴシック" panose="020B0600070205080204" pitchFamily="50" charset="-128"/>
              </a:rPr>
              <a:t>さん </a:t>
            </a:r>
            <a:r>
              <a:rPr lang="en-US" altLang="ja-JP" sz="3600" dirty="0">
                <a:latin typeface="ＭＳ Ｐゴシック" panose="020B0600070205080204" pitchFamily="50" charset="-128"/>
              </a:rPr>
              <a:t>50</a:t>
            </a:r>
            <a:r>
              <a:rPr lang="ja-JP" altLang="en-US" sz="3600" dirty="0">
                <a:latin typeface="ＭＳ Ｐゴシック" panose="020B0600070205080204" pitchFamily="50" charset="-128"/>
              </a:rPr>
              <a:t>点、</a:t>
            </a:r>
            <a:r>
              <a:rPr lang="en-US" altLang="ja-JP" sz="3600" dirty="0">
                <a:latin typeface="ＭＳ Ｐゴシック" panose="020B0600070205080204" pitchFamily="50" charset="-128"/>
              </a:rPr>
              <a:t>B</a:t>
            </a:r>
            <a:r>
              <a:rPr lang="ja-JP" altLang="en-US" sz="3600" dirty="0">
                <a:latin typeface="ＭＳ Ｐゴシック" panose="020B0600070205080204" pitchFamily="50" charset="-128"/>
              </a:rPr>
              <a:t>さん </a:t>
            </a:r>
            <a:r>
              <a:rPr lang="en-US" altLang="ja-JP" sz="3600" dirty="0">
                <a:latin typeface="ＭＳ Ｐゴシック" panose="020B0600070205080204" pitchFamily="50" charset="-128"/>
              </a:rPr>
              <a:t>60</a:t>
            </a:r>
            <a:r>
              <a:rPr lang="ja-JP" altLang="en-US" sz="3600" dirty="0">
                <a:latin typeface="ＭＳ Ｐゴシック" panose="020B0600070205080204" pitchFamily="50" charset="-128"/>
              </a:rPr>
              <a:t>点、</a:t>
            </a:r>
            <a:r>
              <a:rPr lang="en-US" altLang="ja-JP" sz="3600" dirty="0">
                <a:latin typeface="ＭＳ Ｐゴシック" panose="020B0600070205080204" pitchFamily="50" charset="-128"/>
              </a:rPr>
              <a:t>C</a:t>
            </a:r>
            <a:r>
              <a:rPr lang="ja-JP" altLang="en-US" sz="3600" dirty="0">
                <a:latin typeface="ＭＳ Ｐゴシック" panose="020B0600070205080204" pitchFamily="50" charset="-128"/>
              </a:rPr>
              <a:t>さん </a:t>
            </a:r>
            <a:r>
              <a:rPr lang="en-US" altLang="ja-JP" sz="3600" dirty="0">
                <a:latin typeface="ＭＳ Ｐゴシック" panose="020B0600070205080204" pitchFamily="50" charset="-128"/>
              </a:rPr>
              <a:t>70</a:t>
            </a:r>
            <a:r>
              <a:rPr lang="ja-JP" altLang="en-US" sz="3600" dirty="0">
                <a:latin typeface="ＭＳ Ｐゴシック" panose="020B0600070205080204" pitchFamily="50" charset="-128"/>
              </a:rPr>
              <a:t>点</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en-US" altLang="ja-JP" sz="3600" dirty="0">
                <a:latin typeface="ＭＳ Ｐゴシック" panose="020B0600070205080204" pitchFamily="50" charset="-128"/>
              </a:rPr>
              <a:t>  3</a:t>
            </a:r>
            <a:r>
              <a:rPr lang="ja-JP" altLang="en-US" sz="3600" dirty="0">
                <a:latin typeface="ＭＳ Ｐゴシック" panose="020B0600070205080204" pitchFamily="50" charset="-128"/>
              </a:rPr>
              <a:t>人の平均点</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　　（</a:t>
            </a:r>
            <a:r>
              <a:rPr lang="en-US" altLang="ja-JP" sz="3600" dirty="0">
                <a:latin typeface="ＭＳ Ｐゴシック" panose="020B0600070205080204" pitchFamily="50" charset="-128"/>
              </a:rPr>
              <a:t>50</a:t>
            </a:r>
            <a:r>
              <a:rPr lang="ja-JP" altLang="en-US" sz="3600" dirty="0">
                <a:latin typeface="ＭＳ Ｐゴシック" panose="020B0600070205080204" pitchFamily="50" charset="-128"/>
              </a:rPr>
              <a:t>＋</a:t>
            </a:r>
            <a:r>
              <a:rPr lang="en-US" altLang="ja-JP" sz="3600" dirty="0">
                <a:latin typeface="ＭＳ Ｐゴシック" panose="020B0600070205080204" pitchFamily="50" charset="-128"/>
              </a:rPr>
              <a:t>60</a:t>
            </a:r>
            <a:r>
              <a:rPr lang="ja-JP" altLang="en-US" sz="3600" dirty="0">
                <a:latin typeface="ＭＳ Ｐゴシック" panose="020B0600070205080204" pitchFamily="50" charset="-128"/>
              </a:rPr>
              <a:t>＋</a:t>
            </a:r>
            <a:r>
              <a:rPr lang="en-US" altLang="ja-JP" sz="3600" dirty="0">
                <a:latin typeface="ＭＳ Ｐゴシック" panose="020B0600070205080204" pitchFamily="50" charset="-128"/>
              </a:rPr>
              <a:t>70</a:t>
            </a:r>
            <a:r>
              <a:rPr lang="ja-JP" altLang="en-US" sz="3600" dirty="0">
                <a:latin typeface="ＭＳ Ｐゴシック" panose="020B0600070205080204" pitchFamily="50" charset="-128"/>
              </a:rPr>
              <a:t>）／</a:t>
            </a:r>
            <a:r>
              <a:rPr lang="en-US" altLang="ja-JP" sz="3600" dirty="0">
                <a:latin typeface="ＭＳ Ｐゴシック" panose="020B0600070205080204" pitchFamily="50" charset="-128"/>
              </a:rPr>
              <a:t>3</a:t>
            </a:r>
            <a:r>
              <a:rPr lang="ja-JP" altLang="en-US" sz="3600" dirty="0">
                <a:latin typeface="ＭＳ Ｐゴシック" panose="020B0600070205080204" pitchFamily="50" charset="-128"/>
              </a:rPr>
              <a:t>＝</a:t>
            </a:r>
            <a:r>
              <a:rPr lang="en-US" altLang="ja-JP" sz="3600" dirty="0">
                <a:latin typeface="ＭＳ Ｐゴシック" panose="020B0600070205080204" pitchFamily="50" charset="-128"/>
              </a:rPr>
              <a:t>60</a:t>
            </a:r>
            <a:r>
              <a:rPr lang="ja-JP" altLang="en-US" sz="3600" dirty="0">
                <a:latin typeface="ＭＳ Ｐゴシック" panose="020B0600070205080204" pitchFamily="50" charset="-128"/>
              </a:rPr>
              <a:t>点</a:t>
            </a:r>
            <a:endParaRPr lang="en-US" altLang="ja-JP" sz="3600" dirty="0">
              <a:latin typeface="ＭＳ Ｐゴシック" panose="020B0600070205080204" pitchFamily="50" charset="-128"/>
            </a:endParaRPr>
          </a:p>
          <a:p>
            <a:pPr eaLnBrk="1" hangingPunct="1">
              <a:buFont typeface="Wingdings" panose="05000000000000000000" pitchFamily="2" charset="2"/>
              <a:buNone/>
            </a:pPr>
            <a:endParaRPr lang="en-US" altLang="ja-JP" sz="3600" dirty="0">
              <a:latin typeface="ＭＳ Ｐゴシック" panose="020B0600070205080204" pitchFamily="50" charset="-128"/>
            </a:endParaRPr>
          </a:p>
          <a:p>
            <a:pPr eaLnBrk="1" hangingPunct="1">
              <a:buFont typeface="Wingdings" panose="05000000000000000000" pitchFamily="2" charset="2"/>
              <a:buNone/>
            </a:pPr>
            <a:endParaRPr lang="en-US" altLang="ja-JP" sz="36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E8276362-A1E8-58DC-8F9A-9DFD930FC34B}"/>
              </a:ext>
            </a:extLst>
          </p:cNvPr>
          <p:cNvSpPr>
            <a:spLocks noGrp="1"/>
          </p:cNvSpPr>
          <p:nvPr>
            <p:ph type="sldNum" sz="quarter" idx="12"/>
          </p:nvPr>
        </p:nvSpPr>
        <p:spPr/>
        <p:txBody>
          <a:bodyPr/>
          <a:lstStyle/>
          <a:p>
            <a:pPr>
              <a:defRPr/>
            </a:pPr>
            <a:fld id="{6F2008A6-72A8-4D36-9122-EF11DB488EBC}" type="slidenum">
              <a:rPr lang="ja-JP" altLang="en-US" smtClean="0"/>
              <a:pPr>
                <a:defRPr/>
              </a:pPr>
              <a:t>30</a:t>
            </a:fld>
            <a:endParaRPr lang="en-US" altLang="ja-JP"/>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9F460FB7-BA27-4F00-97FE-1354C3B6BA47}"/>
              </a:ext>
            </a:extLst>
          </p:cNvPr>
          <p:cNvSpPr>
            <a:spLocks noGrp="1" noChangeArrowheads="1"/>
          </p:cNvSpPr>
          <p:nvPr>
            <p:ph type="title"/>
          </p:nvPr>
        </p:nvSpPr>
        <p:spPr/>
        <p:txBody>
          <a:bodyPr/>
          <a:lstStyle/>
          <a:p>
            <a:pPr eaLnBrk="1" hangingPunct="1"/>
            <a:r>
              <a:rPr lang="ja-JP" altLang="en-US" sz="4000" dirty="0">
                <a:latin typeface="ＭＳ Ｐゴシック" panose="020B0600070205080204" pitchFamily="50" charset="-128"/>
              </a:rPr>
              <a:t>加重平均</a:t>
            </a:r>
            <a:endParaRPr lang="ja-JP" altLang="ja-JP" sz="4000" dirty="0">
              <a:latin typeface="ＭＳ Ｐゴシック" panose="020B0600070205080204" pitchFamily="50" charset="-128"/>
            </a:endParaRPr>
          </a:p>
        </p:txBody>
      </p:sp>
      <p:sp>
        <p:nvSpPr>
          <p:cNvPr id="51203" name="Rectangle 3">
            <a:extLst>
              <a:ext uri="{FF2B5EF4-FFF2-40B4-BE49-F238E27FC236}">
                <a16:creationId xmlns:a16="http://schemas.microsoft.com/office/drawing/2014/main" id="{2B315FC9-19C9-4818-8085-1D736746243B}"/>
              </a:ext>
            </a:extLst>
          </p:cNvPr>
          <p:cNvSpPr>
            <a:spLocks noGrp="1" noChangeArrowheads="1"/>
          </p:cNvSpPr>
          <p:nvPr>
            <p:ph type="body" idx="1"/>
          </p:nvPr>
        </p:nvSpPr>
        <p:spPr>
          <a:xfrm>
            <a:off x="271463" y="1773238"/>
            <a:ext cx="9429750" cy="4751387"/>
          </a:xfrm>
        </p:spPr>
        <p:txBody>
          <a:bodyPr/>
          <a:lstStyle/>
          <a:p>
            <a:pPr eaLnBrk="1" hangingPunct="1">
              <a:buFont typeface="Wingdings" panose="05000000000000000000" pitchFamily="2" charset="2"/>
              <a:buNone/>
            </a:pPr>
            <a:r>
              <a:rPr lang="ja-JP" altLang="en-US" sz="3600" dirty="0">
                <a:latin typeface="ＭＳ Ｐゴシック" panose="020B0600070205080204" pitchFamily="50" charset="-128"/>
              </a:rPr>
              <a:t>同じデータの個数を重みとして計算</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en-US" altLang="ja-JP" sz="3600" dirty="0">
                <a:latin typeface="ＭＳ Ｐゴシック" panose="020B0600070205080204" pitchFamily="50" charset="-128"/>
              </a:rPr>
              <a:t>A</a:t>
            </a:r>
            <a:r>
              <a:rPr lang="ja-JP" altLang="en-US" sz="3600" dirty="0">
                <a:latin typeface="ＭＳ Ｐゴシック" panose="020B0600070205080204" pitchFamily="50" charset="-128"/>
              </a:rPr>
              <a:t>クラス</a:t>
            </a:r>
            <a:r>
              <a:rPr lang="en-US" altLang="ja-JP" sz="3600" dirty="0">
                <a:latin typeface="ＭＳ Ｐゴシック" panose="020B0600070205080204" pitchFamily="50" charset="-128"/>
              </a:rPr>
              <a:t>90</a:t>
            </a:r>
            <a:r>
              <a:rPr lang="ja-JP" altLang="en-US" sz="3600" dirty="0">
                <a:latin typeface="ＭＳ Ｐゴシック" panose="020B0600070205080204" pitchFamily="50" charset="-128"/>
              </a:rPr>
              <a:t>点、</a:t>
            </a:r>
            <a:r>
              <a:rPr lang="en-US" altLang="ja-JP" sz="3600" dirty="0">
                <a:latin typeface="ＭＳ Ｐゴシック" panose="020B0600070205080204" pitchFamily="50" charset="-128"/>
              </a:rPr>
              <a:t>B</a:t>
            </a:r>
            <a:r>
              <a:rPr lang="ja-JP" altLang="en-US" sz="3600" dirty="0">
                <a:latin typeface="ＭＳ Ｐゴシック" panose="020B0600070205080204" pitchFamily="50" charset="-128"/>
              </a:rPr>
              <a:t>クラス</a:t>
            </a:r>
            <a:r>
              <a:rPr lang="en-US" altLang="ja-JP" sz="3600" dirty="0">
                <a:latin typeface="ＭＳ Ｐゴシック" panose="020B0600070205080204" pitchFamily="50" charset="-128"/>
              </a:rPr>
              <a:t>85</a:t>
            </a:r>
            <a:r>
              <a:rPr lang="ja-JP" altLang="en-US" sz="3600" dirty="0">
                <a:latin typeface="ＭＳ Ｐゴシック" panose="020B0600070205080204" pitchFamily="50" charset="-128"/>
              </a:rPr>
              <a:t>点、</a:t>
            </a:r>
            <a:r>
              <a:rPr lang="en-US" altLang="ja-JP" sz="3600" dirty="0">
                <a:latin typeface="ＭＳ Ｐゴシック" panose="020B0600070205080204" pitchFamily="50" charset="-128"/>
              </a:rPr>
              <a:t>C</a:t>
            </a:r>
            <a:r>
              <a:rPr lang="ja-JP" altLang="en-US" sz="3600" dirty="0">
                <a:latin typeface="ＭＳ Ｐゴシック" panose="020B0600070205080204" pitchFamily="50" charset="-128"/>
              </a:rPr>
              <a:t>クラス</a:t>
            </a:r>
            <a:r>
              <a:rPr lang="en-US" altLang="ja-JP" sz="3600" dirty="0">
                <a:latin typeface="ＭＳ Ｐゴシック" panose="020B0600070205080204" pitchFamily="50" charset="-128"/>
              </a:rPr>
              <a:t>50</a:t>
            </a:r>
            <a:r>
              <a:rPr lang="ja-JP" altLang="en-US" sz="3600" dirty="0">
                <a:latin typeface="ＭＳ Ｐゴシック" panose="020B0600070205080204" pitchFamily="50" charset="-128"/>
              </a:rPr>
              <a:t>点</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生徒数　</a:t>
            </a:r>
            <a:r>
              <a:rPr lang="en-US" altLang="ja-JP" sz="3600" dirty="0">
                <a:latin typeface="ＭＳ Ｐゴシック" panose="020B0600070205080204" pitchFamily="50" charset="-128"/>
              </a:rPr>
              <a:t>A50</a:t>
            </a:r>
            <a:r>
              <a:rPr lang="ja-JP" altLang="en-US" sz="3600" dirty="0">
                <a:latin typeface="ＭＳ Ｐゴシック" panose="020B0600070205080204" pitchFamily="50" charset="-128"/>
              </a:rPr>
              <a:t>人、</a:t>
            </a:r>
            <a:r>
              <a:rPr lang="en-US" altLang="ja-JP" sz="3600" dirty="0">
                <a:latin typeface="ＭＳ Ｐゴシック" panose="020B0600070205080204" pitchFamily="50" charset="-128"/>
              </a:rPr>
              <a:t>B45</a:t>
            </a:r>
            <a:r>
              <a:rPr lang="ja-JP" altLang="en-US" sz="3600" dirty="0">
                <a:latin typeface="ＭＳ Ｐゴシック" panose="020B0600070205080204" pitchFamily="50" charset="-128"/>
              </a:rPr>
              <a:t>人、</a:t>
            </a:r>
            <a:r>
              <a:rPr lang="en-US" altLang="ja-JP" sz="3600" dirty="0">
                <a:latin typeface="ＭＳ Ｐゴシック" panose="020B0600070205080204" pitchFamily="50" charset="-128"/>
              </a:rPr>
              <a:t>C30</a:t>
            </a:r>
            <a:r>
              <a:rPr lang="ja-JP" altLang="en-US" sz="3600" dirty="0">
                <a:latin typeface="ＭＳ Ｐゴシック" panose="020B0600070205080204" pitchFamily="50" charset="-128"/>
              </a:rPr>
              <a:t>人</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平均点</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a:t>
            </a:r>
            <a:r>
              <a:rPr lang="en-US" altLang="ja-JP" dirty="0">
                <a:latin typeface="ＭＳ Ｐゴシック" panose="020B0600070205080204" pitchFamily="50" charset="-128"/>
              </a:rPr>
              <a:t>(90×50</a:t>
            </a:r>
            <a:r>
              <a:rPr lang="ja-JP" altLang="en-US" dirty="0">
                <a:latin typeface="ＭＳ Ｐゴシック" panose="020B0600070205080204" pitchFamily="50" charset="-128"/>
              </a:rPr>
              <a:t>）＋（</a:t>
            </a:r>
            <a:r>
              <a:rPr lang="en-US" altLang="ja-JP" dirty="0">
                <a:latin typeface="ＭＳ Ｐゴシック" panose="020B0600070205080204" pitchFamily="50" charset="-128"/>
              </a:rPr>
              <a:t>85×45</a:t>
            </a:r>
            <a:r>
              <a:rPr lang="ja-JP" altLang="en-US" dirty="0">
                <a:latin typeface="ＭＳ Ｐゴシック" panose="020B0600070205080204" pitchFamily="50" charset="-128"/>
              </a:rPr>
              <a:t>）＋（</a:t>
            </a:r>
            <a:r>
              <a:rPr lang="en-US" altLang="ja-JP" dirty="0">
                <a:latin typeface="ＭＳ Ｐゴシック" panose="020B0600070205080204" pitchFamily="50" charset="-128"/>
              </a:rPr>
              <a:t>50×30</a:t>
            </a:r>
            <a:r>
              <a:rPr lang="ja-JP" altLang="en-US" dirty="0">
                <a:latin typeface="ＭＳ Ｐゴシック" panose="020B0600070205080204" pitchFamily="50" charset="-128"/>
              </a:rPr>
              <a:t>））／</a:t>
            </a:r>
            <a:r>
              <a:rPr lang="en-US" altLang="ja-JP" dirty="0">
                <a:latin typeface="ＭＳ Ｐゴシック" panose="020B0600070205080204" pitchFamily="50" charset="-128"/>
              </a:rPr>
              <a:t>125</a:t>
            </a:r>
            <a:r>
              <a:rPr lang="ja-JP" altLang="en-US" dirty="0">
                <a:latin typeface="ＭＳ Ｐゴシック" panose="020B0600070205080204" pitchFamily="50" charset="-128"/>
              </a:rPr>
              <a:t>≒</a:t>
            </a:r>
            <a:r>
              <a:rPr lang="en-US" altLang="ja-JP" dirty="0">
                <a:latin typeface="ＭＳ Ｐゴシック" panose="020B0600070205080204" pitchFamily="50" charset="-128"/>
              </a:rPr>
              <a:t>79</a:t>
            </a:r>
            <a:r>
              <a:rPr lang="ja-JP" altLang="en-US" dirty="0">
                <a:latin typeface="ＭＳ Ｐゴシック" panose="020B0600070205080204" pitchFamily="50" charset="-128"/>
              </a:rPr>
              <a:t>点</a:t>
            </a:r>
            <a:endParaRPr lang="ja-JP" altLang="ja-JP" dirty="0">
              <a:latin typeface="ＭＳ Ｐゴシック" panose="020B0600070205080204" pitchFamily="50" charset="-128"/>
            </a:endParaRPr>
          </a:p>
        </p:txBody>
      </p:sp>
      <p:pic>
        <p:nvPicPr>
          <p:cNvPr id="51204" name="図 1">
            <a:extLst>
              <a:ext uri="{FF2B5EF4-FFF2-40B4-BE49-F238E27FC236}">
                <a16:creationId xmlns:a16="http://schemas.microsoft.com/office/drawing/2014/main" id="{38F8F7DE-23D5-4D57-B45A-905E91E8FD9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66925" y="5194300"/>
            <a:ext cx="3986213"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8F2E451C-1D67-052F-1857-D4EC8394ADFB}"/>
              </a:ext>
            </a:extLst>
          </p:cNvPr>
          <p:cNvSpPr>
            <a:spLocks noGrp="1"/>
          </p:cNvSpPr>
          <p:nvPr>
            <p:ph type="sldNum" sz="quarter" idx="12"/>
          </p:nvPr>
        </p:nvSpPr>
        <p:spPr/>
        <p:txBody>
          <a:bodyPr/>
          <a:lstStyle/>
          <a:p>
            <a:pPr>
              <a:defRPr/>
            </a:pPr>
            <a:fld id="{6F2008A6-72A8-4D36-9122-EF11DB488EBC}" type="slidenum">
              <a:rPr lang="ja-JP" altLang="en-US" smtClean="0"/>
              <a:pPr>
                <a:defRPr/>
              </a:pPr>
              <a:t>31</a:t>
            </a:fld>
            <a:endParaRPr lang="en-US" altLang="ja-JP"/>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E4AC6AF4-305F-447E-BCC1-A243AD8F6468}"/>
              </a:ext>
            </a:extLst>
          </p:cNvPr>
          <p:cNvSpPr>
            <a:spLocks noGrp="1" noChangeArrowheads="1"/>
          </p:cNvSpPr>
          <p:nvPr>
            <p:ph type="title"/>
          </p:nvPr>
        </p:nvSpPr>
        <p:spPr/>
        <p:txBody>
          <a:bodyPr/>
          <a:lstStyle/>
          <a:p>
            <a:pPr eaLnBrk="1" hangingPunct="1"/>
            <a:r>
              <a:rPr lang="ja-JP" altLang="en-US" sz="4000" dirty="0">
                <a:latin typeface="ＭＳ Ｐゴシック" panose="020B0600070205080204" pitchFamily="50" charset="-128"/>
              </a:rPr>
              <a:t>トリム平均（刈り込み平均）</a:t>
            </a:r>
            <a:endParaRPr lang="ja-JP" altLang="ja-JP" sz="4000" dirty="0">
              <a:latin typeface="ＭＳ Ｐゴシック" panose="020B0600070205080204" pitchFamily="50" charset="-128"/>
            </a:endParaRPr>
          </a:p>
        </p:txBody>
      </p:sp>
      <p:sp>
        <p:nvSpPr>
          <p:cNvPr id="52227" name="Rectangle 3">
            <a:extLst>
              <a:ext uri="{FF2B5EF4-FFF2-40B4-BE49-F238E27FC236}">
                <a16:creationId xmlns:a16="http://schemas.microsoft.com/office/drawing/2014/main" id="{F82AC13E-78BB-4CF0-A137-23AE3C82F708}"/>
              </a:ext>
            </a:extLst>
          </p:cNvPr>
          <p:cNvSpPr>
            <a:spLocks noGrp="1" noChangeArrowheads="1"/>
          </p:cNvSpPr>
          <p:nvPr>
            <p:ph type="body" idx="1"/>
          </p:nvPr>
        </p:nvSpPr>
        <p:spPr>
          <a:xfrm>
            <a:off x="795338" y="2033588"/>
            <a:ext cx="9039225" cy="4464050"/>
          </a:xfrm>
        </p:spPr>
        <p:txBody>
          <a:bodyPr/>
          <a:lstStyle/>
          <a:p>
            <a:pPr eaLnBrk="1" hangingPunct="1">
              <a:buFont typeface="Wingdings" panose="05000000000000000000" pitchFamily="2" charset="2"/>
              <a:buNone/>
            </a:pPr>
            <a:r>
              <a:rPr lang="ja-JP" altLang="en-US" sz="3600" dirty="0">
                <a:latin typeface="ＭＳ Ｐゴシック" panose="020B0600070205080204" pitchFamily="50" charset="-128"/>
              </a:rPr>
              <a:t>両端のデータを除いて平均をとる</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極端な値（はずれ値）を計算対象から外す</a:t>
            </a:r>
            <a:endParaRPr lang="ja-JP" altLang="ja-JP" sz="3600" dirty="0">
              <a:latin typeface="ＭＳ Ｐゴシック" panose="020B0600070205080204" pitchFamily="50" charset="-128"/>
            </a:endParaRPr>
          </a:p>
        </p:txBody>
      </p:sp>
      <p:pic>
        <p:nvPicPr>
          <p:cNvPr id="52228" name="図 1">
            <a:extLst>
              <a:ext uri="{FF2B5EF4-FFF2-40B4-BE49-F238E27FC236}">
                <a16:creationId xmlns:a16="http://schemas.microsoft.com/office/drawing/2014/main" id="{2AFB9BDB-64F1-4F06-AF23-DA4CF2E553A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59125" y="3379788"/>
            <a:ext cx="3133725" cy="165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9" name="図 2">
            <a:extLst>
              <a:ext uri="{FF2B5EF4-FFF2-40B4-BE49-F238E27FC236}">
                <a16:creationId xmlns:a16="http://schemas.microsoft.com/office/drawing/2014/main" id="{3D68D4E9-D0E3-468A-8640-32EE2F151C6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63663" y="5111750"/>
            <a:ext cx="7507287"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E06F655E-0E65-9AE9-E116-2C92EAA7EE74}"/>
              </a:ext>
            </a:extLst>
          </p:cNvPr>
          <p:cNvSpPr>
            <a:spLocks noGrp="1"/>
          </p:cNvSpPr>
          <p:nvPr>
            <p:ph type="sldNum" sz="quarter" idx="12"/>
          </p:nvPr>
        </p:nvSpPr>
        <p:spPr/>
        <p:txBody>
          <a:bodyPr/>
          <a:lstStyle/>
          <a:p>
            <a:pPr>
              <a:defRPr/>
            </a:pPr>
            <a:fld id="{6F2008A6-72A8-4D36-9122-EF11DB488EBC}" type="slidenum">
              <a:rPr lang="ja-JP" altLang="en-US" smtClean="0"/>
              <a:pPr>
                <a:defRPr/>
              </a:pPr>
              <a:t>32</a:t>
            </a:fld>
            <a:endParaRPr lang="en-US" altLang="ja-JP"/>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3DBA5615-1C39-4C10-8403-2C1FD522A7A9}"/>
              </a:ext>
            </a:extLst>
          </p:cNvPr>
          <p:cNvSpPr>
            <a:spLocks noGrp="1" noChangeArrowheads="1"/>
          </p:cNvSpPr>
          <p:nvPr>
            <p:ph type="title"/>
          </p:nvPr>
        </p:nvSpPr>
        <p:spPr/>
        <p:txBody>
          <a:bodyPr/>
          <a:lstStyle/>
          <a:p>
            <a:pPr eaLnBrk="1" hangingPunct="1"/>
            <a:r>
              <a:rPr lang="ja-JP" altLang="en-US" sz="4000" dirty="0">
                <a:latin typeface="ＭＳ Ｐゴシック" panose="020B0600070205080204" pitchFamily="50" charset="-128"/>
              </a:rPr>
              <a:t>中央値</a:t>
            </a:r>
            <a:endParaRPr lang="ja-JP" altLang="ja-JP" sz="4000" dirty="0">
              <a:latin typeface="ＭＳ Ｐゴシック" panose="020B0600070205080204" pitchFamily="50" charset="-128"/>
            </a:endParaRPr>
          </a:p>
        </p:txBody>
      </p:sp>
      <p:sp>
        <p:nvSpPr>
          <p:cNvPr id="53251" name="Rectangle 3">
            <a:extLst>
              <a:ext uri="{FF2B5EF4-FFF2-40B4-BE49-F238E27FC236}">
                <a16:creationId xmlns:a16="http://schemas.microsoft.com/office/drawing/2014/main" id="{B0263A7D-2656-4C17-9CFD-66B68A7EC89A}"/>
              </a:ext>
            </a:extLst>
          </p:cNvPr>
          <p:cNvSpPr>
            <a:spLocks noGrp="1" noChangeArrowheads="1"/>
          </p:cNvSpPr>
          <p:nvPr>
            <p:ph type="body" idx="1"/>
          </p:nvPr>
        </p:nvSpPr>
        <p:spPr>
          <a:xfrm>
            <a:off x="271463" y="1760538"/>
            <a:ext cx="5540375" cy="4254500"/>
          </a:xfrm>
        </p:spPr>
        <p:txBody>
          <a:bodyPr/>
          <a:lstStyle/>
          <a:p>
            <a:pPr eaLnBrk="1" hangingPunct="1">
              <a:buFont typeface="Wingdings" panose="05000000000000000000" pitchFamily="2" charset="2"/>
              <a:buNone/>
            </a:pPr>
            <a:r>
              <a:rPr lang="ja-JP" altLang="en-US" sz="3600" dirty="0">
                <a:latin typeface="ＭＳ Ｐゴシック" panose="020B0600070205080204" pitchFamily="50" charset="-128"/>
              </a:rPr>
              <a:t>データを順番に並べたときの真ん中の値</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偶数の場合、前後の値の平均値</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極端に大きな値が含まれているデータでも安定した値になる</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賃金の中央値</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　</a:t>
            </a:r>
            <a:r>
              <a:rPr lang="en-US" altLang="ja-JP" dirty="0">
                <a:latin typeface="ＭＳ Ｐゴシック" panose="020B0600070205080204" pitchFamily="50" charset="-128"/>
              </a:rPr>
              <a:t>A</a:t>
            </a:r>
            <a:r>
              <a:rPr lang="ja-JP" altLang="en-US" dirty="0">
                <a:latin typeface="ＭＳ Ｐゴシック" panose="020B0600070205080204" pitchFamily="50" charset="-128"/>
              </a:rPr>
              <a:t>社</a:t>
            </a:r>
            <a:r>
              <a:rPr lang="en-US" altLang="ja-JP" dirty="0">
                <a:latin typeface="ＭＳ Ｐゴシック" panose="020B0600070205080204" pitchFamily="50" charset="-128"/>
              </a:rPr>
              <a:t>300</a:t>
            </a:r>
            <a:r>
              <a:rPr lang="ja-JP" altLang="en-US" dirty="0">
                <a:latin typeface="ＭＳ Ｐゴシック" panose="020B0600070205080204" pitchFamily="50" charset="-128"/>
              </a:rPr>
              <a:t>万円、</a:t>
            </a:r>
            <a:r>
              <a:rPr lang="en-US" altLang="ja-JP" dirty="0">
                <a:latin typeface="ＭＳ Ｐゴシック" panose="020B0600070205080204" pitchFamily="50" charset="-128"/>
              </a:rPr>
              <a:t>B</a:t>
            </a:r>
            <a:r>
              <a:rPr lang="ja-JP" altLang="en-US" dirty="0">
                <a:latin typeface="ＭＳ Ｐゴシック" panose="020B0600070205080204" pitchFamily="50" charset="-128"/>
              </a:rPr>
              <a:t>社</a:t>
            </a:r>
            <a:r>
              <a:rPr lang="en-US" altLang="ja-JP" dirty="0">
                <a:latin typeface="ＭＳ Ｐゴシック" panose="020B0600070205080204" pitchFamily="50" charset="-128"/>
              </a:rPr>
              <a:t>500</a:t>
            </a:r>
            <a:r>
              <a:rPr lang="ja-JP" altLang="en-US" dirty="0">
                <a:latin typeface="ＭＳ Ｐゴシック" panose="020B0600070205080204" pitchFamily="50" charset="-128"/>
              </a:rPr>
              <a:t>万円</a:t>
            </a:r>
            <a:endParaRPr lang="en-US" altLang="ja-JP" dirty="0">
              <a:latin typeface="ＭＳ Ｐゴシック" panose="020B0600070205080204" pitchFamily="50" charset="-128"/>
            </a:endParaRPr>
          </a:p>
          <a:p>
            <a:pPr eaLnBrk="1" hangingPunct="1">
              <a:buFont typeface="Wingdings" panose="05000000000000000000" pitchFamily="2" charset="2"/>
              <a:buNone/>
            </a:pPr>
            <a:endParaRPr lang="en-US" altLang="ja-JP" sz="3600" dirty="0">
              <a:latin typeface="ＭＳ Ｐゴシック" panose="020B0600070205080204" pitchFamily="50" charset="-128"/>
            </a:endParaRPr>
          </a:p>
          <a:p>
            <a:pPr eaLnBrk="1" hangingPunct="1">
              <a:buFont typeface="Wingdings" panose="05000000000000000000" pitchFamily="2" charset="2"/>
              <a:buNone/>
            </a:pPr>
            <a:endParaRPr lang="en-US" altLang="ja-JP" sz="3600" dirty="0">
              <a:latin typeface="ＭＳ Ｐゴシック" panose="020B0600070205080204" pitchFamily="50" charset="-128"/>
            </a:endParaRPr>
          </a:p>
        </p:txBody>
      </p:sp>
      <p:pic>
        <p:nvPicPr>
          <p:cNvPr id="53252" name="図 2">
            <a:extLst>
              <a:ext uri="{FF2B5EF4-FFF2-40B4-BE49-F238E27FC236}">
                <a16:creationId xmlns:a16="http://schemas.microsoft.com/office/drawing/2014/main" id="{0DA33344-6E23-4303-BE73-BF240864BCF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73080" y="1760537"/>
            <a:ext cx="3737620" cy="4551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F1BFC691-E88F-AD7A-7CC1-4910EEB19764}"/>
              </a:ext>
            </a:extLst>
          </p:cNvPr>
          <p:cNvSpPr>
            <a:spLocks noGrp="1"/>
          </p:cNvSpPr>
          <p:nvPr>
            <p:ph type="sldNum" sz="quarter" idx="12"/>
          </p:nvPr>
        </p:nvSpPr>
        <p:spPr/>
        <p:txBody>
          <a:bodyPr/>
          <a:lstStyle/>
          <a:p>
            <a:pPr>
              <a:defRPr/>
            </a:pPr>
            <a:fld id="{6F2008A6-72A8-4D36-9122-EF11DB488EBC}" type="slidenum">
              <a:rPr lang="ja-JP" altLang="en-US" smtClean="0"/>
              <a:pPr>
                <a:defRPr/>
              </a:pPr>
              <a:t>33</a:t>
            </a:fld>
            <a:endParaRPr lang="en-US" altLang="ja-JP"/>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p:txBody>
          <a:bodyPr/>
          <a:lstStyle/>
          <a:p>
            <a:pPr eaLnBrk="1" hangingPunct="1">
              <a:defRPr/>
            </a:pPr>
            <a:r>
              <a:rPr lang="ja-JP" altLang="en-US" sz="4000" dirty="0">
                <a:latin typeface="+mn-ea"/>
                <a:ea typeface="+mn-ea"/>
              </a:rPr>
              <a:t>中央値例</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776288" y="1989139"/>
            <a:ext cx="9001248" cy="4143375"/>
          </a:xfrm>
        </p:spPr>
        <p:txBody>
          <a:bodyPr/>
          <a:lstStyle/>
          <a:p>
            <a:pPr eaLnBrk="1" hangingPunct="1">
              <a:lnSpc>
                <a:spcPct val="90000"/>
              </a:lnSpc>
              <a:buFont typeface="Wingdings" panose="05000000000000000000" pitchFamily="2" charset="2"/>
              <a:buNone/>
              <a:defRPr/>
            </a:pPr>
            <a:r>
              <a:rPr lang="ja-JP" altLang="en-US" sz="3600" dirty="0">
                <a:latin typeface="+mn-ea"/>
              </a:rPr>
              <a:t>偶数個：事例</a:t>
            </a:r>
            <a:r>
              <a:rPr lang="en-US" altLang="ja-JP" sz="3600" dirty="0">
                <a:latin typeface="+mn-ea"/>
              </a:rPr>
              <a:t>1</a:t>
            </a:r>
            <a:r>
              <a:rPr lang="ja-JP" altLang="en-US" sz="3600" dirty="0">
                <a:latin typeface="+mn-ea"/>
              </a:rPr>
              <a:t>、奇数個：事例</a:t>
            </a:r>
            <a:r>
              <a:rPr lang="en-US" altLang="ja-JP" sz="3600" dirty="0">
                <a:latin typeface="+mn-ea"/>
              </a:rPr>
              <a:t>2</a:t>
            </a:r>
            <a:endParaRPr lang="ja-JP" altLang="ja-JP" sz="3600"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34</a:t>
            </a:fld>
            <a:endParaRPr lang="en-US" altLang="ja-JP"/>
          </a:p>
        </p:txBody>
      </p:sp>
      <p:pic>
        <p:nvPicPr>
          <p:cNvPr id="3" name="図 2">
            <a:extLst>
              <a:ext uri="{FF2B5EF4-FFF2-40B4-BE49-F238E27FC236}">
                <a16:creationId xmlns:a16="http://schemas.microsoft.com/office/drawing/2014/main" id="{EFAE869A-51F0-F911-9F06-BD19098E4362}"/>
              </a:ext>
            </a:extLst>
          </p:cNvPr>
          <p:cNvPicPr>
            <a:picLocks noChangeAspect="1"/>
          </p:cNvPicPr>
          <p:nvPr/>
        </p:nvPicPr>
        <p:blipFill>
          <a:blip r:embed="rId3"/>
          <a:stretch>
            <a:fillRect/>
          </a:stretch>
        </p:blipFill>
        <p:spPr>
          <a:xfrm>
            <a:off x="759671" y="2708920"/>
            <a:ext cx="8651029" cy="2808312"/>
          </a:xfrm>
          <a:prstGeom prst="rect">
            <a:avLst/>
          </a:prstGeom>
        </p:spPr>
      </p:pic>
    </p:spTree>
    <p:extLst>
      <p:ext uri="{BB962C8B-B14F-4D97-AF65-F5344CB8AC3E}">
        <p14:creationId xmlns:p14="http://schemas.microsoft.com/office/powerpoint/2010/main" val="9704546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a:xfrm>
            <a:off x="776536" y="-24987"/>
            <a:ext cx="8606002" cy="1143000"/>
          </a:xfrm>
        </p:spPr>
        <p:txBody>
          <a:bodyPr/>
          <a:lstStyle/>
          <a:p>
            <a:pPr eaLnBrk="1" hangingPunct="1">
              <a:defRPr/>
            </a:pPr>
            <a:r>
              <a:rPr lang="ja-JP" altLang="en-US" sz="4000" dirty="0">
                <a:latin typeface="+mn-ea"/>
                <a:ea typeface="+mn-ea"/>
              </a:rPr>
              <a:t>最頻値</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200472" y="1118013"/>
            <a:ext cx="9210228" cy="4143375"/>
          </a:xfrm>
        </p:spPr>
        <p:txBody>
          <a:bodyPr/>
          <a:lstStyle/>
          <a:p>
            <a:pPr eaLnBrk="1" hangingPunct="1">
              <a:lnSpc>
                <a:spcPct val="90000"/>
              </a:lnSpc>
              <a:buFont typeface="Wingdings" panose="05000000000000000000" pitchFamily="2" charset="2"/>
              <a:buNone/>
              <a:defRPr/>
            </a:pPr>
            <a:r>
              <a:rPr lang="ja-JP" altLang="en-US" sz="3600" dirty="0">
                <a:latin typeface="+mn-ea"/>
              </a:rPr>
              <a:t>・最も頻度の大きい区分</a:t>
            </a:r>
            <a:endParaRPr lang="en-US" altLang="ja-JP" sz="3600" dirty="0">
              <a:latin typeface="+mn-ea"/>
            </a:endParaRPr>
          </a:p>
          <a:p>
            <a:pPr eaLnBrk="1" hangingPunct="1">
              <a:lnSpc>
                <a:spcPct val="90000"/>
              </a:lnSpc>
              <a:buFont typeface="Wingdings" panose="05000000000000000000" pitchFamily="2" charset="2"/>
              <a:buNone/>
              <a:defRPr/>
            </a:pPr>
            <a:r>
              <a:rPr lang="ja-JP" altLang="en-US" dirty="0">
                <a:latin typeface="+mn-ea"/>
              </a:rPr>
              <a:t>　区分の中央値（上限＋下限）／２</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・留意点</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階級区分による</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区切り幅は等間隔</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分布表：階級幅、度数</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35</a:t>
            </a:fld>
            <a:endParaRPr lang="en-US" altLang="ja-JP"/>
          </a:p>
        </p:txBody>
      </p:sp>
      <p:pic>
        <p:nvPicPr>
          <p:cNvPr id="7" name="図 6">
            <a:extLst>
              <a:ext uri="{FF2B5EF4-FFF2-40B4-BE49-F238E27FC236}">
                <a16:creationId xmlns:a16="http://schemas.microsoft.com/office/drawing/2014/main" id="{1AB924A5-068C-433F-AD9A-05253C1D17A9}"/>
              </a:ext>
            </a:extLst>
          </p:cNvPr>
          <p:cNvPicPr>
            <a:picLocks noChangeAspect="1"/>
          </p:cNvPicPr>
          <p:nvPr/>
        </p:nvPicPr>
        <p:blipFill>
          <a:blip r:embed="rId3"/>
          <a:stretch>
            <a:fillRect/>
          </a:stretch>
        </p:blipFill>
        <p:spPr>
          <a:xfrm>
            <a:off x="4520952" y="2859294"/>
            <a:ext cx="4724400" cy="2933700"/>
          </a:xfrm>
          <a:prstGeom prst="rect">
            <a:avLst/>
          </a:prstGeom>
        </p:spPr>
      </p:pic>
    </p:spTree>
    <p:extLst>
      <p:ext uri="{BB962C8B-B14F-4D97-AF65-F5344CB8AC3E}">
        <p14:creationId xmlns:p14="http://schemas.microsoft.com/office/powerpoint/2010/main" val="25591008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1280592" y="476672"/>
            <a:ext cx="7620210" cy="811623"/>
          </a:xfrm>
        </p:spPr>
        <p:txBody>
          <a:bodyPr vert="horz" wrap="square" lIns="92075" tIns="46038" rIns="92075" bIns="46038" numCol="1" anchor="b" anchorCtr="0" compatLnSpc="1">
            <a:prstTxWarp prst="textNoShape">
              <a:avLst/>
            </a:prstTxWarp>
          </a:bodyPr>
          <a:lstStyle/>
          <a:p>
            <a:pPr eaLnBrk="1" hangingPunct="1">
              <a:defRPr/>
            </a:pP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５ 分布のちらばりの尺度（範囲）</a:t>
            </a:r>
            <a:endParaRPr lang="ja-JP" altLang="ja-JP" sz="3200" dirty="0">
              <a:latin typeface="ＭＳ Ｐゴシック" panose="020B0600070205080204" pitchFamily="50" charset="-128"/>
            </a:endParaRPr>
          </a:p>
        </p:txBody>
      </p:sp>
      <p:sp>
        <p:nvSpPr>
          <p:cNvPr id="121859" name="Rectangle 3">
            <a:extLst>
              <a:ext uri="{FF2B5EF4-FFF2-40B4-BE49-F238E27FC236}">
                <a16:creationId xmlns:a16="http://schemas.microsoft.com/office/drawing/2014/main" id="{9B199622-0432-4F91-A953-EA2AFB037FEF}"/>
              </a:ext>
            </a:extLst>
          </p:cNvPr>
          <p:cNvSpPr>
            <a:spLocks noGrp="1" noChangeArrowheads="1"/>
          </p:cNvSpPr>
          <p:nvPr>
            <p:ph type="body" idx="1"/>
          </p:nvPr>
        </p:nvSpPr>
        <p:spPr>
          <a:xfrm>
            <a:off x="1136576" y="2128838"/>
            <a:ext cx="8496944" cy="4114800"/>
          </a:xfrm>
        </p:spPr>
        <p:txBody>
          <a:bodyPr vert="horz" wrap="square" lIns="92075" tIns="46038" rIns="92075" bIns="46038" numCol="1" anchor="t" anchorCtr="0" compatLnSpc="1">
            <a:prstTxWarp prst="textNoShape">
              <a:avLst/>
            </a:prstTxWarp>
          </a:bodyPr>
          <a:lstStyle/>
          <a:p>
            <a:pPr marL="812800" indent="-812800" eaLnBrk="1" hangingPunct="1">
              <a:buNone/>
            </a:pPr>
            <a:r>
              <a:rPr lang="ja-JP" altLang="en-US" sz="3600" dirty="0">
                <a:latin typeface="ＭＳ Ｐゴシック" panose="020B0600070205080204" pitchFamily="50" charset="-128"/>
              </a:rPr>
              <a:t>１ ばらつきの指標</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２ 範囲</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３ 累積度数グラフ、箱ひげ図</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４ 散布図</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５ 相関係数</a:t>
            </a:r>
            <a:endParaRPr lang="en-US" altLang="ja-JP" sz="3600"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976B2031-4B25-CB83-2E79-57875A3C6AD2}"/>
              </a:ext>
            </a:extLst>
          </p:cNvPr>
          <p:cNvSpPr>
            <a:spLocks noGrp="1"/>
          </p:cNvSpPr>
          <p:nvPr>
            <p:ph type="sldNum" sz="quarter" idx="12"/>
          </p:nvPr>
        </p:nvSpPr>
        <p:spPr/>
        <p:txBody>
          <a:bodyPr/>
          <a:lstStyle/>
          <a:p>
            <a:pPr>
              <a:defRPr/>
            </a:pPr>
            <a:fld id="{6F2008A6-72A8-4D36-9122-EF11DB488EBC}" type="slidenum">
              <a:rPr lang="ja-JP" altLang="en-US" smtClean="0"/>
              <a:pPr>
                <a:defRPr/>
              </a:pPr>
              <a:t>36</a:t>
            </a:fld>
            <a:endParaRPr lang="en-US" altLang="ja-JP"/>
          </a:p>
        </p:txBody>
      </p:sp>
    </p:spTree>
    <p:extLst>
      <p:ext uri="{BB962C8B-B14F-4D97-AF65-F5344CB8AC3E}">
        <p14:creationId xmlns:p14="http://schemas.microsoft.com/office/powerpoint/2010/main" val="2952071381"/>
      </p:ext>
    </p:extLst>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7E0C4DCF-D9F5-4866-8B21-9B6825C6D0E9}"/>
              </a:ext>
            </a:extLst>
          </p:cNvPr>
          <p:cNvSpPr>
            <a:spLocks noGrp="1" noChangeArrowheads="1"/>
          </p:cNvSpPr>
          <p:nvPr>
            <p:ph type="title"/>
          </p:nvPr>
        </p:nvSpPr>
        <p:spPr>
          <a:xfrm>
            <a:off x="704528" y="332656"/>
            <a:ext cx="9340850" cy="1285875"/>
          </a:xfrm>
          <a:noFill/>
        </p:spPr>
        <p:txBody>
          <a:bodyPr lIns="92075" tIns="46038" rIns="92075" bIns="46038"/>
          <a:lstStyle/>
          <a:p>
            <a:pPr eaLnBrk="1" hangingPunct="1"/>
            <a:r>
              <a:rPr lang="ja-JP" altLang="en-US" sz="4000" dirty="0"/>
              <a:t>　箱ひげ図</a:t>
            </a:r>
            <a:br>
              <a:rPr lang="ja-JP" altLang="ja-JP" dirty="0"/>
            </a:br>
            <a:r>
              <a:rPr lang="ja-JP" altLang="en-US" sz="4000" dirty="0">
                <a:latin typeface="ＭＳ Ｐゴシック" panose="020B0600070205080204" pitchFamily="50" charset="-128"/>
              </a:rPr>
              <a:t>　</a:t>
            </a:r>
            <a:r>
              <a:rPr lang="ja-JP" altLang="en-US" sz="3200" dirty="0">
                <a:latin typeface="ＭＳ Ｐゴシック" panose="020B0600070205080204" pitchFamily="50" charset="-128"/>
              </a:rPr>
              <a:t>四分位数によりデータの散らばりを表す</a:t>
            </a:r>
            <a:endParaRPr lang="ja-JP" altLang="ja-JP" sz="3200" dirty="0">
              <a:latin typeface="ＭＳ Ｐゴシック" panose="020B0600070205080204" pitchFamily="50" charset="-128"/>
            </a:endParaRPr>
          </a:p>
        </p:txBody>
      </p:sp>
      <p:sp>
        <p:nvSpPr>
          <p:cNvPr id="49155" name="Rectangle 3">
            <a:extLst>
              <a:ext uri="{FF2B5EF4-FFF2-40B4-BE49-F238E27FC236}">
                <a16:creationId xmlns:a16="http://schemas.microsoft.com/office/drawing/2014/main" id="{9E1E7556-4031-41C4-BDEB-A0C55C385A54}"/>
              </a:ext>
            </a:extLst>
          </p:cNvPr>
          <p:cNvSpPr>
            <a:spLocks noGrp="1" noChangeArrowheads="1"/>
          </p:cNvSpPr>
          <p:nvPr>
            <p:ph type="body" idx="1"/>
          </p:nvPr>
        </p:nvSpPr>
        <p:spPr>
          <a:xfrm>
            <a:off x="195412" y="1916113"/>
            <a:ext cx="9361487" cy="4216400"/>
          </a:xfrm>
        </p:spPr>
        <p:txBody>
          <a:bodyPr lIns="92075" tIns="46038" rIns="92075" bIns="46038"/>
          <a:lstStyle/>
          <a:p>
            <a:pPr marL="0" indent="0">
              <a:buFont typeface="Wingdings" panose="05000000000000000000" pitchFamily="2" charset="2"/>
              <a:buNone/>
            </a:pPr>
            <a:r>
              <a:rPr lang="ja-JP" altLang="en-US" dirty="0">
                <a:latin typeface="ＭＳ Ｐゴシック" panose="020B0600070205080204" pitchFamily="50" charset="-128"/>
              </a:rPr>
              <a:t>・四分位数はデータを小さい順に並べ</a:t>
            </a:r>
            <a:r>
              <a:rPr lang="en-US" altLang="ja-JP" dirty="0">
                <a:latin typeface="ＭＳ Ｐゴシック" panose="020B0600070205080204" pitchFamily="50" charset="-128"/>
              </a:rPr>
              <a:t>4</a:t>
            </a:r>
            <a:r>
              <a:rPr lang="ja-JP" altLang="en-US" dirty="0">
                <a:latin typeface="ＭＳ Ｐゴシック" panose="020B0600070205080204" pitchFamily="50" charset="-128"/>
              </a:rPr>
              <a:t>等分したもの</a:t>
            </a:r>
            <a:endParaRPr lang="en-US" altLang="ja-JP" dirty="0">
              <a:latin typeface="ＭＳ Ｐゴシック" panose="020B0600070205080204" pitchFamily="50" charset="-128"/>
            </a:endParaRPr>
          </a:p>
          <a:p>
            <a:pPr marL="0" indent="0">
              <a:buFont typeface="Wingdings" panose="05000000000000000000" pitchFamily="2" charset="2"/>
              <a:buNone/>
            </a:pPr>
            <a:r>
              <a:rPr lang="ja-JP" altLang="en-US" dirty="0">
                <a:latin typeface="ＭＳ Ｐゴシック" panose="020B0600070205080204" pitchFamily="50" charset="-128"/>
              </a:rPr>
              <a:t>・箱ひげ図中央の線は中央値　≠平均値</a:t>
            </a:r>
            <a:endParaRPr lang="en-US" altLang="ja-JP" dirty="0">
              <a:latin typeface="ＭＳ Ｐゴシック" panose="020B0600070205080204" pitchFamily="50" charset="-128"/>
            </a:endParaRPr>
          </a:p>
          <a:p>
            <a:pPr marL="0" indent="0">
              <a:buFont typeface="Wingdings" panose="05000000000000000000" pitchFamily="2" charset="2"/>
              <a:buNone/>
            </a:pPr>
            <a:r>
              <a:rPr lang="ja-JP" altLang="en-US" dirty="0">
                <a:latin typeface="ＭＳ Ｐゴシック" panose="020B0600070205080204" pitchFamily="50" charset="-128"/>
              </a:rPr>
              <a:t>・一番下が最小値</a:t>
            </a:r>
            <a:endParaRPr lang="en-US" altLang="ja-JP" dirty="0">
              <a:latin typeface="ＭＳ Ｐゴシック" panose="020B0600070205080204" pitchFamily="50" charset="-128"/>
            </a:endParaRPr>
          </a:p>
          <a:p>
            <a:pPr marL="0" indent="0">
              <a:buFont typeface="Wingdings" panose="05000000000000000000" pitchFamily="2" charset="2"/>
              <a:buNone/>
            </a:pPr>
            <a:r>
              <a:rPr lang="ja-JP" altLang="en-US" dirty="0">
                <a:latin typeface="ＭＳ Ｐゴシック" panose="020B0600070205080204" pitchFamily="50" charset="-128"/>
              </a:rPr>
              <a:t>　箱の下部の辺：第１四分位数</a:t>
            </a:r>
            <a:endParaRPr lang="en-US" altLang="ja-JP" dirty="0">
              <a:latin typeface="ＭＳ Ｐゴシック" panose="020B0600070205080204" pitchFamily="50" charset="-128"/>
            </a:endParaRPr>
          </a:p>
          <a:p>
            <a:pPr marL="0" indent="0">
              <a:buFont typeface="Wingdings" panose="05000000000000000000" pitchFamily="2" charset="2"/>
              <a:buNone/>
            </a:pPr>
            <a:r>
              <a:rPr lang="ja-JP" altLang="en-US" dirty="0">
                <a:latin typeface="ＭＳ Ｐゴシック" panose="020B0600070205080204" pitchFamily="50" charset="-128"/>
              </a:rPr>
              <a:t>　真ん中の線：第</a:t>
            </a:r>
            <a:r>
              <a:rPr lang="en-US" altLang="ja-JP" dirty="0">
                <a:latin typeface="ＭＳ Ｐゴシック" panose="020B0600070205080204" pitchFamily="50" charset="-128"/>
              </a:rPr>
              <a:t>2</a:t>
            </a:r>
            <a:r>
              <a:rPr lang="ja-JP" altLang="en-US" dirty="0">
                <a:latin typeface="ＭＳ Ｐゴシック" panose="020B0600070205080204" pitchFamily="50" charset="-128"/>
              </a:rPr>
              <a:t>四分位数（中央値）</a:t>
            </a:r>
            <a:endParaRPr lang="en-US" altLang="ja-JP" dirty="0">
              <a:latin typeface="ＭＳ Ｐゴシック" panose="020B0600070205080204" pitchFamily="50" charset="-128"/>
            </a:endParaRPr>
          </a:p>
          <a:p>
            <a:pPr marL="0" indent="0">
              <a:buFont typeface="Wingdings" panose="05000000000000000000" pitchFamily="2" charset="2"/>
              <a:buNone/>
            </a:pPr>
            <a:r>
              <a:rPr lang="ja-JP" altLang="en-US" dirty="0">
                <a:latin typeface="ＭＳ Ｐゴシック" panose="020B0600070205080204" pitchFamily="50" charset="-128"/>
              </a:rPr>
              <a:t>　上部の辺が第</a:t>
            </a:r>
            <a:r>
              <a:rPr lang="en-US" altLang="ja-JP" dirty="0">
                <a:latin typeface="ＭＳ Ｐゴシック" panose="020B0600070205080204" pitchFamily="50" charset="-128"/>
              </a:rPr>
              <a:t>3</a:t>
            </a:r>
            <a:r>
              <a:rPr lang="ja-JP" altLang="en-US" dirty="0">
                <a:latin typeface="ＭＳ Ｐゴシック" panose="020B0600070205080204" pitchFamily="50" charset="-128"/>
              </a:rPr>
              <a:t>四分位数</a:t>
            </a:r>
            <a:endParaRPr lang="en-US" altLang="ja-JP" dirty="0">
              <a:latin typeface="ＭＳ Ｐゴシック" panose="020B0600070205080204" pitchFamily="50" charset="-128"/>
            </a:endParaRPr>
          </a:p>
          <a:p>
            <a:pPr marL="0" indent="0">
              <a:buFont typeface="Wingdings" panose="05000000000000000000" pitchFamily="2" charset="2"/>
              <a:buNone/>
            </a:pPr>
            <a:r>
              <a:rPr lang="ja-JP" altLang="en-US" dirty="0">
                <a:latin typeface="ＭＳ Ｐゴシック" panose="020B0600070205080204" pitchFamily="50" charset="-128"/>
              </a:rPr>
              <a:t>　ひげの一番上が最大値</a:t>
            </a:r>
            <a:endParaRPr lang="en-US" altLang="ja-JP"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3011D1BE-0957-D7BA-5634-DA8D0857CD27}"/>
              </a:ext>
            </a:extLst>
          </p:cNvPr>
          <p:cNvSpPr>
            <a:spLocks noGrp="1"/>
          </p:cNvSpPr>
          <p:nvPr>
            <p:ph type="sldNum" sz="quarter" idx="12"/>
          </p:nvPr>
        </p:nvSpPr>
        <p:spPr/>
        <p:txBody>
          <a:bodyPr/>
          <a:lstStyle/>
          <a:p>
            <a:pPr>
              <a:defRPr/>
            </a:pPr>
            <a:fld id="{6F2008A6-72A8-4D36-9122-EF11DB488EBC}" type="slidenum">
              <a:rPr lang="ja-JP" altLang="en-US" smtClean="0"/>
              <a:pPr>
                <a:defRPr/>
              </a:pPr>
              <a:t>37</a:t>
            </a:fld>
            <a:endParaRPr lang="en-US" altLang="ja-JP"/>
          </a:p>
        </p:txBody>
      </p:sp>
      <p:pic>
        <p:nvPicPr>
          <p:cNvPr id="1028" name="Picture 4" descr="箱ひげ図の意味">
            <a:extLst>
              <a:ext uri="{FF2B5EF4-FFF2-40B4-BE49-F238E27FC236}">
                <a16:creationId xmlns:a16="http://schemas.microsoft.com/office/drawing/2014/main" id="{6A91319A-96ED-9240-6E71-CF4308C72D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99399" y="4189412"/>
            <a:ext cx="28575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9210048"/>
      </p:ext>
    </p:extLst>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A8D9492A-8F0B-494E-BF1F-9FDED4A88E78}"/>
              </a:ext>
            </a:extLst>
          </p:cNvPr>
          <p:cNvSpPr>
            <a:spLocks noGrp="1" noChangeArrowheads="1"/>
          </p:cNvSpPr>
          <p:nvPr>
            <p:ph type="title"/>
          </p:nvPr>
        </p:nvSpPr>
        <p:spPr>
          <a:xfrm>
            <a:off x="1064568" y="124111"/>
            <a:ext cx="8445500" cy="795337"/>
          </a:xfrm>
          <a:noFill/>
        </p:spPr>
        <p:txBody>
          <a:bodyPr lIns="92075" tIns="46038" rIns="92075" bIns="46038"/>
          <a:lstStyle/>
          <a:p>
            <a:pPr eaLnBrk="1" hangingPunct="1"/>
            <a:r>
              <a:rPr lang="ja-JP" altLang="en-US" sz="4000" dirty="0"/>
              <a:t>相関係数（データのばらつき）の見方</a:t>
            </a:r>
            <a:endParaRPr lang="ja-JP" altLang="ja-JP" sz="4000" dirty="0"/>
          </a:p>
        </p:txBody>
      </p:sp>
      <p:sp>
        <p:nvSpPr>
          <p:cNvPr id="54275" name="Rectangle 3">
            <a:extLst>
              <a:ext uri="{FF2B5EF4-FFF2-40B4-BE49-F238E27FC236}">
                <a16:creationId xmlns:a16="http://schemas.microsoft.com/office/drawing/2014/main" id="{BF78DFEE-681A-43FD-AC9C-13E330200AF8}"/>
              </a:ext>
            </a:extLst>
          </p:cNvPr>
          <p:cNvSpPr>
            <a:spLocks noGrp="1" noChangeArrowheads="1"/>
          </p:cNvSpPr>
          <p:nvPr>
            <p:ph type="body" idx="1"/>
          </p:nvPr>
        </p:nvSpPr>
        <p:spPr>
          <a:xfrm>
            <a:off x="164306" y="1052736"/>
            <a:ext cx="9577388" cy="4216400"/>
          </a:xfrm>
          <a:noFill/>
        </p:spPr>
        <p:txBody>
          <a:bodyPr lIns="92075" tIns="46038" rIns="92075" bIns="46038"/>
          <a:lstStyle/>
          <a:p>
            <a:pPr marL="812800" indent="-812800" eaLnBrk="1" hangingPunct="1">
              <a:buFont typeface="Wingdings" panose="05000000000000000000" pitchFamily="2" charset="2"/>
              <a:buNone/>
            </a:pPr>
            <a:r>
              <a:rPr lang="ja-JP" altLang="en-US" dirty="0">
                <a:latin typeface="ＭＳ Ｐゴシック" panose="020B0600070205080204" pitchFamily="50" charset="-128"/>
              </a:rPr>
              <a:t>・どの程度直線関係に近いか（相関図で確認）</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sz="3600" dirty="0">
                <a:latin typeface="ＭＳ Ｐゴシック" panose="020B0600070205080204" pitchFamily="50" charset="-128"/>
              </a:rPr>
              <a:t>　</a:t>
            </a:r>
            <a:r>
              <a:rPr lang="ja-JP" altLang="en-US" dirty="0">
                <a:latin typeface="ＭＳ Ｐゴシック" panose="020B0600070205080204" pitchFamily="50" charset="-128"/>
              </a:rPr>
              <a:t>相関係数 プラス</a:t>
            </a:r>
            <a:r>
              <a:rPr lang="en-US" altLang="ja-JP" dirty="0">
                <a:latin typeface="ＭＳ Ｐゴシック" panose="020B0600070205080204" pitchFamily="50" charset="-128"/>
              </a:rPr>
              <a:t>(</a:t>
            </a:r>
            <a:r>
              <a:rPr lang="ja-JP" altLang="en-US" dirty="0">
                <a:latin typeface="ＭＳ Ｐゴシック" panose="020B0600070205080204" pitchFamily="50" charset="-128"/>
              </a:rPr>
              <a:t>順相関</a:t>
            </a:r>
            <a:r>
              <a:rPr lang="en-US" altLang="ja-JP" dirty="0">
                <a:latin typeface="ＭＳ Ｐゴシック" panose="020B0600070205080204" pitchFamily="50" charset="-128"/>
              </a:rPr>
              <a:t>)</a:t>
            </a:r>
            <a:r>
              <a:rPr lang="ja-JP" altLang="en-US" dirty="0">
                <a:latin typeface="ＭＳ Ｐゴシック" panose="020B0600070205080204" pitchFamily="50" charset="-128"/>
              </a:rPr>
              <a:t>　</a:t>
            </a:r>
            <a:r>
              <a:rPr lang="en-US" altLang="ja-JP" dirty="0">
                <a:latin typeface="ＭＳ Ｐゴシック" panose="020B0600070205080204" pitchFamily="50" charset="-128"/>
              </a:rPr>
              <a:t>X</a:t>
            </a:r>
            <a:r>
              <a:rPr lang="ja-JP" altLang="en-US" dirty="0">
                <a:latin typeface="ＭＳ Ｐゴシック" panose="020B0600070205080204" pitchFamily="50" charset="-128"/>
              </a:rPr>
              <a:t>が増加すると</a:t>
            </a:r>
            <a:r>
              <a:rPr lang="en-US" altLang="ja-JP" dirty="0">
                <a:latin typeface="ＭＳ Ｐゴシック" panose="020B0600070205080204" pitchFamily="50" charset="-128"/>
              </a:rPr>
              <a:t>Y</a:t>
            </a:r>
            <a:r>
              <a:rPr lang="ja-JP" altLang="en-US" dirty="0">
                <a:latin typeface="ＭＳ Ｐゴシック" panose="020B0600070205080204" pitchFamily="50" charset="-128"/>
              </a:rPr>
              <a:t>が増加</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相関係数 マイナス</a:t>
            </a:r>
            <a:r>
              <a:rPr lang="en-US" altLang="ja-JP" dirty="0">
                <a:latin typeface="ＭＳ Ｐゴシック" panose="020B0600070205080204" pitchFamily="50" charset="-128"/>
              </a:rPr>
              <a:t>(</a:t>
            </a:r>
            <a:r>
              <a:rPr lang="ja-JP" altLang="en-US" dirty="0">
                <a:latin typeface="ＭＳ Ｐゴシック" panose="020B0600070205080204" pitchFamily="50" charset="-128"/>
              </a:rPr>
              <a:t>逆相関</a:t>
            </a:r>
            <a:r>
              <a:rPr lang="en-US" altLang="ja-JP" dirty="0">
                <a:latin typeface="ＭＳ Ｐゴシック" panose="020B0600070205080204" pitchFamily="50" charset="-128"/>
              </a:rPr>
              <a:t>)</a:t>
            </a:r>
            <a:r>
              <a:rPr lang="ja-JP" altLang="en-US" dirty="0">
                <a:latin typeface="ＭＳ Ｐゴシック" panose="020B0600070205080204" pitchFamily="50" charset="-128"/>
              </a:rPr>
              <a:t>　</a:t>
            </a:r>
            <a:r>
              <a:rPr lang="en-US" altLang="ja-JP" dirty="0">
                <a:latin typeface="ＭＳ Ｐゴシック" panose="020B0600070205080204" pitchFamily="50" charset="-128"/>
              </a:rPr>
              <a:t>X</a:t>
            </a:r>
            <a:r>
              <a:rPr lang="ja-JP" altLang="en-US" dirty="0">
                <a:latin typeface="ＭＳ Ｐゴシック" panose="020B0600070205080204" pitchFamily="50" charset="-128"/>
              </a:rPr>
              <a:t>が増加すると</a:t>
            </a:r>
            <a:r>
              <a:rPr lang="en-US" altLang="ja-JP" dirty="0">
                <a:latin typeface="ＭＳ Ｐゴシック" panose="020B0600070205080204" pitchFamily="50" charset="-128"/>
              </a:rPr>
              <a:t>Y</a:t>
            </a:r>
            <a:r>
              <a:rPr lang="ja-JP" altLang="en-US" dirty="0">
                <a:latin typeface="ＭＳ Ｐゴシック" panose="020B0600070205080204" pitchFamily="50" charset="-128"/>
              </a:rPr>
              <a:t>が減少</a:t>
            </a:r>
            <a:endParaRPr lang="en-US" altLang="ja-JP" dirty="0">
              <a:latin typeface="ＭＳ Ｐゴシック" panose="020B0600070205080204" pitchFamily="50" charset="-128"/>
            </a:endParaRPr>
          </a:p>
          <a:p>
            <a:pPr marL="812800" indent="-812800" eaLnBrk="1" hangingPunct="1">
              <a:buNone/>
            </a:pPr>
            <a:r>
              <a:rPr lang="ja-JP" altLang="en-US" dirty="0">
                <a:latin typeface="ＭＳ Ｐゴシック" panose="020B0600070205080204" pitchFamily="50" charset="-128"/>
              </a:rPr>
              <a:t>・留意点　十分なデータ数（＞</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）、はずれ値に弱い</a:t>
            </a:r>
            <a:endParaRPr lang="en-US" altLang="ja-JP" dirty="0">
              <a:latin typeface="ＭＳ Ｐゴシック" panose="020B0600070205080204" pitchFamily="50" charset="-128"/>
            </a:endParaRPr>
          </a:p>
          <a:p>
            <a:pPr marL="812800" indent="-812800" eaLnBrk="1" hangingPunct="1">
              <a:buNone/>
            </a:pPr>
            <a:r>
              <a:rPr lang="ja-JP" altLang="en-US" dirty="0">
                <a:latin typeface="ＭＳ Ｐゴシック" panose="020B0600070205080204" pitchFamily="50" charset="-128"/>
              </a:rPr>
              <a:t>　相関関係≠因果関係（例：身長とテストの点数）</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endParaRPr lang="ja-JP" altLang="ja-JP" sz="3600" dirty="0">
              <a:latin typeface="ＭＳ Ｐゴシック" panose="020B0600070205080204" pitchFamily="50" charset="-128"/>
            </a:endParaRPr>
          </a:p>
        </p:txBody>
      </p:sp>
      <p:pic>
        <p:nvPicPr>
          <p:cNvPr id="5" name="Picture 2">
            <a:extLst>
              <a:ext uri="{FF2B5EF4-FFF2-40B4-BE49-F238E27FC236}">
                <a16:creationId xmlns:a16="http://schemas.microsoft.com/office/drawing/2014/main" id="{5CE01B88-9CA5-4244-A1F7-EF14F77821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8664" y="3935636"/>
            <a:ext cx="5627688"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a:extLst>
              <a:ext uri="{FF2B5EF4-FFF2-40B4-BE49-F238E27FC236}">
                <a16:creationId xmlns:a16="http://schemas.microsoft.com/office/drawing/2014/main" id="{ECDCA55C-C0A6-B2F1-8A22-59B065B796A1}"/>
              </a:ext>
            </a:extLst>
          </p:cNvPr>
          <p:cNvSpPr>
            <a:spLocks noGrp="1"/>
          </p:cNvSpPr>
          <p:nvPr>
            <p:ph type="sldNum" sz="quarter" idx="12"/>
          </p:nvPr>
        </p:nvSpPr>
        <p:spPr/>
        <p:txBody>
          <a:bodyPr/>
          <a:lstStyle/>
          <a:p>
            <a:pPr>
              <a:defRPr/>
            </a:pPr>
            <a:fld id="{6F2008A6-72A8-4D36-9122-EF11DB488EBC}" type="slidenum">
              <a:rPr lang="ja-JP" altLang="en-US" smtClean="0"/>
              <a:pPr>
                <a:defRPr/>
              </a:pPr>
              <a:t>38</a:t>
            </a:fld>
            <a:endParaRPr lang="en-US" altLang="ja-JP"/>
          </a:p>
        </p:txBody>
      </p:sp>
    </p:spTree>
  </p:cSld>
  <p:clrMapOvr>
    <a:masterClrMapping/>
  </p:clrMapOvr>
  <p:transitio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11B72B7-C6AF-4BC1-9E6A-DEF8E98E28C0}"/>
              </a:ext>
            </a:extLst>
          </p:cNvPr>
          <p:cNvSpPr>
            <a:spLocks noGrp="1" noChangeArrowheads="1"/>
          </p:cNvSpPr>
          <p:nvPr>
            <p:ph type="title"/>
          </p:nvPr>
        </p:nvSpPr>
        <p:spPr>
          <a:noFill/>
        </p:spPr>
        <p:txBody>
          <a:bodyPr lIns="92075" tIns="46038" rIns="92075" bIns="46038"/>
          <a:lstStyle/>
          <a:p>
            <a:pPr eaLnBrk="1" hangingPunct="1"/>
            <a:r>
              <a:rPr lang="ja-JP" altLang="en-US" sz="4000" dirty="0">
                <a:latin typeface="+mn-ea"/>
                <a:ea typeface="+mn-ea"/>
              </a:rPr>
              <a:t>統計表の作成</a:t>
            </a:r>
            <a:endParaRPr lang="ja-JP" altLang="ja-JP" sz="4000" dirty="0">
              <a:latin typeface="+mn-ea"/>
              <a:ea typeface="+mn-ea"/>
            </a:endParaRPr>
          </a:p>
        </p:txBody>
      </p:sp>
      <p:sp>
        <p:nvSpPr>
          <p:cNvPr id="15363" name="Rectangle 3">
            <a:extLst>
              <a:ext uri="{FF2B5EF4-FFF2-40B4-BE49-F238E27FC236}">
                <a16:creationId xmlns:a16="http://schemas.microsoft.com/office/drawing/2014/main" id="{0EC0723E-69D0-4C42-B568-A23A923DFB0A}"/>
              </a:ext>
            </a:extLst>
          </p:cNvPr>
          <p:cNvSpPr>
            <a:spLocks noGrp="1" noChangeArrowheads="1"/>
          </p:cNvSpPr>
          <p:nvPr>
            <p:ph type="body" idx="1"/>
          </p:nvPr>
        </p:nvSpPr>
        <p:spPr>
          <a:xfrm>
            <a:off x="273050" y="2017713"/>
            <a:ext cx="9428163" cy="4114800"/>
          </a:xfrm>
          <a:noFill/>
        </p:spPr>
        <p:txBody>
          <a:bodyPr lIns="92075" tIns="46038" rIns="92075" bIns="46038"/>
          <a:lstStyle/>
          <a:p>
            <a:pPr marL="812800" indent="-812800" eaLnBrk="1" hangingPunct="1">
              <a:buFont typeface="Wingdings" panose="05000000000000000000" pitchFamily="2" charset="2"/>
              <a:buNone/>
            </a:pPr>
            <a:r>
              <a:rPr lang="ja-JP" altLang="en-US" sz="3600" dirty="0">
                <a:latin typeface="ＭＳ Ｐゴシック" panose="020B0600070205080204" pitchFamily="50" charset="-128"/>
              </a:rPr>
              <a:t>相関表　</a:t>
            </a:r>
            <a:r>
              <a:rPr lang="ja-JP" altLang="en-US" dirty="0">
                <a:latin typeface="ＭＳ Ｐゴシック" panose="020B0600070205080204" pitchFamily="50" charset="-128"/>
              </a:rPr>
              <a:t>気象統計</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sz="3600" dirty="0">
                <a:latin typeface="ＭＳ Ｐゴシック" panose="020B0600070205080204" pitchFamily="50" charset="-128"/>
              </a:rPr>
              <a:t>　</a:t>
            </a:r>
            <a:endParaRPr lang="en-US" altLang="ja-JP" sz="3600" dirty="0">
              <a:latin typeface="ＭＳ Ｐゴシック" panose="020B0600070205080204" pitchFamily="50" charset="-128"/>
            </a:endParaRPr>
          </a:p>
          <a:p>
            <a:pPr marL="812800" indent="-812800" eaLnBrk="1" hangingPunct="1">
              <a:buFont typeface="Wingdings" panose="05000000000000000000" pitchFamily="2" charset="2"/>
              <a:buNone/>
            </a:pPr>
            <a:endParaRPr lang="en-US" altLang="ja-JP" sz="3600" dirty="0">
              <a:latin typeface="ＭＳ Ｐゴシック" panose="020B0600070205080204" pitchFamily="50" charset="-128"/>
            </a:endParaRPr>
          </a:p>
        </p:txBody>
      </p:sp>
      <p:pic>
        <p:nvPicPr>
          <p:cNvPr id="15365" name="Picture 5">
            <a:extLst>
              <a:ext uri="{FF2B5EF4-FFF2-40B4-BE49-F238E27FC236}">
                <a16:creationId xmlns:a16="http://schemas.microsoft.com/office/drawing/2014/main" id="{2C965E80-D09A-4E69-9B62-995C1ACCAA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0338" y="1074738"/>
            <a:ext cx="4537075"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6" name="Picture 8">
            <a:extLst>
              <a:ext uri="{FF2B5EF4-FFF2-40B4-BE49-F238E27FC236}">
                <a16:creationId xmlns:a16="http://schemas.microsoft.com/office/drawing/2014/main" id="{0096F04B-1310-4F96-AE1E-9A761AC01C6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827338"/>
            <a:ext cx="4722813" cy="171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a:extLst>
              <a:ext uri="{FF2B5EF4-FFF2-40B4-BE49-F238E27FC236}">
                <a16:creationId xmlns:a16="http://schemas.microsoft.com/office/drawing/2014/main" id="{D9360B37-6296-FB40-F145-3165C7F9841A}"/>
              </a:ext>
            </a:extLst>
          </p:cNvPr>
          <p:cNvSpPr>
            <a:spLocks noGrp="1"/>
          </p:cNvSpPr>
          <p:nvPr>
            <p:ph type="sldNum" sz="quarter" idx="12"/>
          </p:nvPr>
        </p:nvSpPr>
        <p:spPr/>
        <p:txBody>
          <a:bodyPr/>
          <a:lstStyle/>
          <a:p>
            <a:pPr>
              <a:defRPr/>
            </a:pPr>
            <a:fld id="{6F2008A6-72A8-4D36-9122-EF11DB488EBC}" type="slidenum">
              <a:rPr lang="ja-JP" altLang="en-US" smtClean="0"/>
              <a:pPr>
                <a:defRPr/>
              </a:pPr>
              <a:t>39</a:t>
            </a:fld>
            <a:endParaRPr lang="en-US" altLang="ja-JP"/>
          </a:p>
        </p:txBody>
      </p:sp>
    </p:spTree>
    <p:extLst>
      <p:ext uri="{BB962C8B-B14F-4D97-AF65-F5344CB8AC3E}">
        <p14:creationId xmlns:p14="http://schemas.microsoft.com/office/powerpoint/2010/main" val="1880556091"/>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5B8C8660-455D-429F-8EFC-28A8857511B4}"/>
              </a:ext>
            </a:extLst>
          </p:cNvPr>
          <p:cNvSpPr>
            <a:spLocks noGrp="1" noChangeArrowheads="1"/>
          </p:cNvSpPr>
          <p:nvPr>
            <p:ph type="title"/>
          </p:nvPr>
        </p:nvSpPr>
        <p:spPr>
          <a:noFill/>
        </p:spPr>
        <p:txBody>
          <a:bodyPr lIns="92075" tIns="46038" rIns="92075" bIns="46038"/>
          <a:lstStyle/>
          <a:p>
            <a:pPr eaLnBrk="1" hangingPunct="1"/>
            <a:r>
              <a:rPr lang="ja-JP" altLang="en-US" sz="4000" dirty="0"/>
              <a:t>ヒストグラム作成の特徴</a:t>
            </a:r>
            <a:endParaRPr lang="ja-JP" altLang="ja-JP" sz="4000" dirty="0"/>
          </a:p>
        </p:txBody>
      </p:sp>
      <p:sp>
        <p:nvSpPr>
          <p:cNvPr id="76803" name="Rectangle 3">
            <a:extLst>
              <a:ext uri="{FF2B5EF4-FFF2-40B4-BE49-F238E27FC236}">
                <a16:creationId xmlns:a16="http://schemas.microsoft.com/office/drawing/2014/main" id="{B7D96913-E5E2-498A-AFFE-C8F37491A0FE}"/>
              </a:ext>
            </a:extLst>
          </p:cNvPr>
          <p:cNvSpPr>
            <a:spLocks noGrp="1" noChangeArrowheads="1"/>
          </p:cNvSpPr>
          <p:nvPr>
            <p:ph type="body" idx="1"/>
          </p:nvPr>
        </p:nvSpPr>
        <p:spPr>
          <a:xfrm>
            <a:off x="488950" y="2017713"/>
            <a:ext cx="9212263" cy="4114800"/>
          </a:xfrm>
          <a:noFill/>
        </p:spPr>
        <p:txBody>
          <a:bodyPr lIns="92075" tIns="46038" rIns="92075" bIns="46038"/>
          <a:lstStyle/>
          <a:p>
            <a:pPr marL="812800" indent="-812800" eaLnBrk="1" hangingPunct="1">
              <a:buFont typeface="Wingdings" panose="05000000000000000000" pitchFamily="2" charset="2"/>
              <a:buNone/>
            </a:pPr>
            <a:r>
              <a:rPr lang="ja-JP" altLang="en-US" dirty="0">
                <a:latin typeface="ＭＳ Ｐゴシック" panose="020B0600070205080204" pitchFamily="50" charset="-128"/>
              </a:rPr>
              <a:t>１ 特徴：度数分布の型を見る棒グラフ</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棒の面積が級度数に比例する</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２ 用途：所得等階級幅の違うものを比較</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３ 注意点：度数分布の型を決める</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級間指数１単位当たり級度数を決める</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境界幅：階級の上限と下限を決める</a:t>
            </a:r>
            <a:endParaRPr lang="en-US" altLang="ja-JP"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E2E5A03B-C69A-897A-5C5F-7135D04BE3B0}"/>
              </a:ext>
            </a:extLst>
          </p:cNvPr>
          <p:cNvSpPr>
            <a:spLocks noGrp="1"/>
          </p:cNvSpPr>
          <p:nvPr>
            <p:ph type="sldNum" sz="quarter" idx="12"/>
          </p:nvPr>
        </p:nvSpPr>
        <p:spPr/>
        <p:txBody>
          <a:bodyPr/>
          <a:lstStyle/>
          <a:p>
            <a:pPr>
              <a:defRPr/>
            </a:pPr>
            <a:fld id="{6F2008A6-72A8-4D36-9122-EF11DB488EBC}" type="slidenum">
              <a:rPr lang="ja-JP" altLang="en-US" smtClean="0"/>
              <a:pPr>
                <a:defRPr/>
              </a:pPr>
              <a:t>4</a:t>
            </a:fld>
            <a:endParaRPr lang="en-US" altLang="ja-JP"/>
          </a:p>
        </p:txBody>
      </p:sp>
    </p:spTree>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a:extLst>
              <a:ext uri="{FF2B5EF4-FFF2-40B4-BE49-F238E27FC236}">
                <a16:creationId xmlns:a16="http://schemas.microsoft.com/office/drawing/2014/main" id="{FC944959-14C5-4F78-9E21-23B23069AB3D}"/>
              </a:ext>
            </a:extLst>
          </p:cNvPr>
          <p:cNvSpPr>
            <a:spLocks noGrp="1" noChangeArrowheads="1"/>
          </p:cNvSpPr>
          <p:nvPr>
            <p:ph type="title" idx="4294967295"/>
          </p:nvPr>
        </p:nvSpPr>
        <p:spPr/>
        <p:txBody>
          <a:bodyPr/>
          <a:lstStyle/>
          <a:p>
            <a:r>
              <a:rPr lang="ja-JP" altLang="en-US" sz="4000" dirty="0">
                <a:latin typeface="ＭＳ ゴシック" panose="020B0609070205080204" pitchFamily="49" charset="-128"/>
                <a:ea typeface="ＭＳ ゴシック" panose="020B0609070205080204" pitchFamily="49" charset="-128"/>
              </a:rPr>
              <a:t>相関関係を見る</a:t>
            </a:r>
            <a:r>
              <a:rPr lang="ja-JP" altLang="en-US" sz="3600" dirty="0">
                <a:latin typeface="ＭＳ ゴシック" panose="020B0609070205080204" pitchFamily="49" charset="-128"/>
                <a:ea typeface="ＭＳ ゴシック" panose="020B0609070205080204" pitchFamily="49" charset="-128"/>
              </a:rPr>
              <a:t>（相関係数）　</a:t>
            </a:r>
            <a:br>
              <a:rPr lang="en-US" altLang="ja-JP" sz="40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日照時間、日射量、平均気温、降水量</a:t>
            </a:r>
            <a:br>
              <a:rPr lang="en-US" altLang="ja-JP" sz="3200" dirty="0">
                <a:latin typeface="ＭＳ ゴシック" panose="020B0609070205080204" pitchFamily="49" charset="-128"/>
                <a:ea typeface="ＭＳ ゴシック" panose="020B0609070205080204" pitchFamily="49" charset="-128"/>
              </a:rPr>
            </a:br>
            <a:endParaRPr lang="en-US" altLang="ja-JP" sz="3200" dirty="0">
              <a:latin typeface="ＭＳ ゴシック" panose="020B0609070205080204" pitchFamily="49" charset="-128"/>
              <a:ea typeface="ＭＳ ゴシック" panose="020B0609070205080204" pitchFamily="49" charset="-128"/>
            </a:endParaRPr>
          </a:p>
        </p:txBody>
      </p:sp>
      <p:pic>
        <p:nvPicPr>
          <p:cNvPr id="82948" name="図 1">
            <a:extLst>
              <a:ext uri="{FF2B5EF4-FFF2-40B4-BE49-F238E27FC236}">
                <a16:creationId xmlns:a16="http://schemas.microsoft.com/office/drawing/2014/main" id="{E9B4EE37-8FD7-42CE-B0BE-C9ADE2D341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3117850"/>
            <a:ext cx="4773613" cy="276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950" name="図 3">
            <a:extLst>
              <a:ext uri="{FF2B5EF4-FFF2-40B4-BE49-F238E27FC236}">
                <a16:creationId xmlns:a16="http://schemas.microsoft.com/office/drawing/2014/main" id="{5B9C0669-2552-458D-AE26-BFEE94034F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27588" y="3154363"/>
            <a:ext cx="4583112" cy="275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C7B075DA-F807-5F65-6E9E-93D9E68A3980}"/>
              </a:ext>
            </a:extLst>
          </p:cNvPr>
          <p:cNvSpPr>
            <a:spLocks noGrp="1"/>
          </p:cNvSpPr>
          <p:nvPr>
            <p:ph type="sldNum" sz="quarter" idx="12"/>
          </p:nvPr>
        </p:nvSpPr>
        <p:spPr/>
        <p:txBody>
          <a:bodyPr/>
          <a:lstStyle/>
          <a:p>
            <a:pPr>
              <a:defRPr/>
            </a:pPr>
            <a:fld id="{9869D710-0DDB-456C-9C87-5EFD77CF9989}" type="slidenum">
              <a:rPr lang="ja-JP" altLang="en-US" smtClean="0"/>
              <a:pPr>
                <a:defRPr/>
              </a:pPr>
              <a:t>40</a:t>
            </a:fld>
            <a:endParaRPr lang="en-US" altLang="ja-JP"/>
          </a:p>
        </p:txBody>
      </p:sp>
      <p:pic>
        <p:nvPicPr>
          <p:cNvPr id="3" name="図 2">
            <a:extLst>
              <a:ext uri="{FF2B5EF4-FFF2-40B4-BE49-F238E27FC236}">
                <a16:creationId xmlns:a16="http://schemas.microsoft.com/office/drawing/2014/main" id="{395F3B6B-AFF3-5E14-5C64-CC7B3F67AC3C}"/>
              </a:ext>
            </a:extLst>
          </p:cNvPr>
          <p:cNvPicPr>
            <a:picLocks noChangeAspect="1"/>
          </p:cNvPicPr>
          <p:nvPr/>
        </p:nvPicPr>
        <p:blipFill>
          <a:blip r:embed="rId5"/>
          <a:stretch>
            <a:fillRect/>
          </a:stretch>
        </p:blipFill>
        <p:spPr>
          <a:xfrm>
            <a:off x="1784647" y="1390078"/>
            <a:ext cx="6627829" cy="1534865"/>
          </a:xfrm>
          <a:prstGeom prst="rect">
            <a:avLst/>
          </a:prstGeom>
        </p:spPr>
      </p:pic>
    </p:spTree>
    <p:extLst>
      <p:ext uri="{BB962C8B-B14F-4D97-AF65-F5344CB8AC3E}">
        <p14:creationId xmlns:p14="http://schemas.microsoft.com/office/powerpoint/2010/main" val="26663622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a:extLst>
              <a:ext uri="{FF2B5EF4-FFF2-40B4-BE49-F238E27FC236}">
                <a16:creationId xmlns:a16="http://schemas.microsoft.com/office/drawing/2014/main" id="{59CED598-C12B-4594-A256-13E0CC58450B}"/>
              </a:ext>
            </a:extLst>
          </p:cNvPr>
          <p:cNvSpPr>
            <a:spLocks noGrp="1" noChangeArrowheads="1"/>
          </p:cNvSpPr>
          <p:nvPr>
            <p:ph type="title"/>
          </p:nvPr>
        </p:nvSpPr>
        <p:spPr>
          <a:xfrm>
            <a:off x="632520" y="1046366"/>
            <a:ext cx="9921676" cy="1143000"/>
          </a:xfrm>
        </p:spPr>
        <p:txBody>
          <a:bodyPr/>
          <a:lstStyle/>
          <a:p>
            <a:pPr eaLnBrk="1" hangingPunct="1"/>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データ分析の視点</a:t>
            </a:r>
            <a:br>
              <a:rPr lang="en-US" altLang="ja-JP" sz="4000" dirty="0">
                <a:latin typeface="ＭＳ Ｐゴシック" panose="020B0600070205080204" pitchFamily="50" charset="-128"/>
              </a:rPr>
            </a:br>
            <a:r>
              <a:rPr lang="ja-JP" altLang="en-US" sz="3600" dirty="0">
                <a:latin typeface="ＭＳ Ｐゴシック" panose="020B0600070205080204" pitchFamily="50" charset="-128"/>
              </a:rPr>
              <a:t>２つ以上の地域や項目の時点、増減比較</a:t>
            </a:r>
            <a:br>
              <a:rPr lang="ja-JP" altLang="en-US" sz="4000" dirty="0">
                <a:latin typeface="ＭＳ Ｐゴシック" panose="020B0600070205080204" pitchFamily="50" charset="-128"/>
              </a:rPr>
            </a:br>
            <a:endParaRPr lang="ja-JP" altLang="en-US" sz="4000" dirty="0">
              <a:latin typeface="ＭＳ Ｐゴシック" panose="020B0600070205080204" pitchFamily="50" charset="-128"/>
            </a:endParaRPr>
          </a:p>
        </p:txBody>
      </p:sp>
      <p:sp>
        <p:nvSpPr>
          <p:cNvPr id="156675" name="Rectangle 3">
            <a:extLst>
              <a:ext uri="{FF2B5EF4-FFF2-40B4-BE49-F238E27FC236}">
                <a16:creationId xmlns:a16="http://schemas.microsoft.com/office/drawing/2014/main" id="{6F119474-8C4F-42C4-B451-E08C8C1FFF0B}"/>
              </a:ext>
            </a:extLst>
          </p:cNvPr>
          <p:cNvSpPr>
            <a:spLocks noGrp="1" noChangeArrowheads="1"/>
          </p:cNvSpPr>
          <p:nvPr>
            <p:ph type="body" idx="1"/>
          </p:nvPr>
        </p:nvSpPr>
        <p:spPr>
          <a:xfrm>
            <a:off x="202406" y="2209800"/>
            <a:ext cx="9501188" cy="4114800"/>
          </a:xfrm>
        </p:spPr>
        <p:txBody>
          <a:bodyPr/>
          <a:lstStyle/>
          <a:p>
            <a:pPr eaLnBrk="1" hangingPunct="1">
              <a:buFont typeface="Wingdings" panose="05000000000000000000" pitchFamily="2" charset="2"/>
              <a:buNone/>
            </a:pPr>
            <a:r>
              <a:rPr lang="ja-JP" altLang="en-US" sz="3600" dirty="0">
                <a:latin typeface="ＭＳ Ｐゴシック" panose="020B0600070205080204" pitchFamily="50" charset="-128"/>
              </a:rPr>
              <a:t>・時系列分析（増減比較）</a:t>
            </a:r>
          </a:p>
          <a:p>
            <a:pPr eaLnBrk="1" hangingPunct="1">
              <a:buFont typeface="Wingdings" panose="05000000000000000000" pitchFamily="2" charset="2"/>
              <a:buNone/>
            </a:pPr>
            <a:r>
              <a:rPr lang="ja-JP" altLang="en-US" sz="3600" dirty="0">
                <a:latin typeface="ＭＳ Ｐゴシック" panose="020B0600070205080204" pitchFamily="50" charset="-128"/>
              </a:rPr>
              <a:t>・構造分析（構成比比較）</a:t>
            </a:r>
          </a:p>
          <a:p>
            <a:pPr eaLnBrk="1" hangingPunct="1">
              <a:buFont typeface="Wingdings" panose="05000000000000000000" pitchFamily="2" charset="2"/>
              <a:buNone/>
            </a:pPr>
            <a:r>
              <a:rPr lang="ja-JP" altLang="en-US" sz="3600" dirty="0">
                <a:latin typeface="ＭＳ Ｐゴシック" panose="020B0600070205080204" pitchFamily="50" charset="-128"/>
              </a:rPr>
              <a:t>・増減の要因分析（寄与度比較）</a:t>
            </a:r>
          </a:p>
          <a:p>
            <a:pPr eaLnBrk="1" hangingPunct="1">
              <a:buFont typeface="Wingdings" panose="05000000000000000000" pitchFamily="2" charset="2"/>
              <a:buNone/>
            </a:pPr>
            <a:r>
              <a:rPr lang="ja-JP" altLang="en-US" sz="3600" dirty="0">
                <a:latin typeface="ＭＳ Ｐゴシック" panose="020B0600070205080204" pitchFamily="50" charset="-128"/>
              </a:rPr>
              <a:t>・平均値、ばらつき（相関係数、変動係数）比較</a:t>
            </a:r>
          </a:p>
          <a:p>
            <a:pPr eaLnBrk="1" hangingPunct="1">
              <a:buFont typeface="Wingdings" panose="05000000000000000000" pitchFamily="2" charset="2"/>
              <a:buNone/>
            </a:pPr>
            <a:endParaRPr lang="ja-JP" altLang="en-US" sz="36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E434397D-6F84-5090-B40E-4E49164CB1F9}"/>
              </a:ext>
            </a:extLst>
          </p:cNvPr>
          <p:cNvSpPr>
            <a:spLocks noGrp="1"/>
          </p:cNvSpPr>
          <p:nvPr>
            <p:ph type="sldNum" sz="quarter" idx="12"/>
          </p:nvPr>
        </p:nvSpPr>
        <p:spPr/>
        <p:txBody>
          <a:bodyPr/>
          <a:lstStyle/>
          <a:p>
            <a:pPr>
              <a:defRPr/>
            </a:pPr>
            <a:fld id="{6F2008A6-72A8-4D36-9122-EF11DB488EBC}" type="slidenum">
              <a:rPr lang="ja-JP" altLang="en-US" smtClean="0"/>
              <a:pPr>
                <a:defRPr/>
              </a:pPr>
              <a:t>41</a:t>
            </a:fld>
            <a:endParaRPr lang="en-US" altLang="ja-JP"/>
          </a:p>
        </p:txBody>
      </p:sp>
    </p:spTree>
    <p:extLst>
      <p:ext uri="{BB962C8B-B14F-4D97-AF65-F5344CB8AC3E}">
        <p14:creationId xmlns:p14="http://schemas.microsoft.com/office/powerpoint/2010/main" val="10276973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p:txBody>
          <a:bodyPr/>
          <a:lstStyle/>
          <a:p>
            <a:pPr eaLnBrk="1" hangingPunct="1">
              <a:defRPr/>
            </a:pPr>
            <a:r>
              <a:rPr lang="ja-JP" altLang="en-US" sz="4000" dirty="0">
                <a:latin typeface="+mn-ea"/>
                <a:ea typeface="+mn-ea"/>
              </a:rPr>
              <a:t>集団の表し方</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452376" y="1844824"/>
            <a:ext cx="9001248" cy="4143375"/>
          </a:xfrm>
        </p:spPr>
        <p:txBody>
          <a:bodyPr/>
          <a:lstStyle/>
          <a:p>
            <a:pPr eaLnBrk="1" hangingPunct="1">
              <a:lnSpc>
                <a:spcPct val="90000"/>
              </a:lnSpc>
              <a:buFont typeface="Wingdings" panose="05000000000000000000" pitchFamily="2" charset="2"/>
              <a:buNone/>
              <a:defRPr/>
            </a:pPr>
            <a:r>
              <a:rPr lang="ja-JP" altLang="en-US" sz="3600" dirty="0">
                <a:latin typeface="+mn-ea"/>
              </a:rPr>
              <a:t>・分布の形</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単峰型</a:t>
            </a:r>
            <a:r>
              <a:rPr lang="en-US" altLang="ja-JP" sz="3600" dirty="0">
                <a:latin typeface="+mn-ea"/>
              </a:rPr>
              <a:t>(</a:t>
            </a:r>
            <a:r>
              <a:rPr lang="ja-JP" altLang="en-US" sz="3600" dirty="0">
                <a:latin typeface="+mn-ea"/>
              </a:rPr>
              <a:t>左右対称：正規分布）、双峰型</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統計量</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・平均値と標準偏差</a:t>
            </a:r>
            <a:r>
              <a:rPr lang="en-US" altLang="ja-JP" sz="3600" dirty="0">
                <a:latin typeface="+mn-ea"/>
              </a:rPr>
              <a:t>(</a:t>
            </a:r>
            <a:r>
              <a:rPr lang="ja-JP" altLang="en-US" sz="3600" dirty="0">
                <a:latin typeface="+mn-ea"/>
              </a:rPr>
              <a:t>平均値との偏差）</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四分位偏差</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a:t>
            </a:r>
            <a:r>
              <a:rPr lang="en-US" altLang="ja-JP" sz="3600" dirty="0">
                <a:latin typeface="+mn-ea"/>
              </a:rPr>
              <a:t>25</a:t>
            </a:r>
            <a:r>
              <a:rPr lang="ja-JP" altLang="en-US" sz="3600" dirty="0">
                <a:latin typeface="+mn-ea"/>
              </a:rPr>
              <a:t>％点、平均値</a:t>
            </a:r>
            <a:r>
              <a:rPr lang="en-US" altLang="ja-JP" sz="3600" dirty="0">
                <a:latin typeface="+mn-ea"/>
              </a:rPr>
              <a:t>(50</a:t>
            </a:r>
            <a:r>
              <a:rPr lang="ja-JP" altLang="en-US" sz="3600" dirty="0">
                <a:latin typeface="+mn-ea"/>
              </a:rPr>
              <a:t>％）、</a:t>
            </a:r>
            <a:r>
              <a:rPr lang="en-US" altLang="ja-JP" sz="3600" dirty="0">
                <a:latin typeface="+mn-ea"/>
              </a:rPr>
              <a:t>75</a:t>
            </a:r>
            <a:r>
              <a:rPr lang="ja-JP" altLang="en-US" sz="3600" dirty="0">
                <a:latin typeface="+mn-ea"/>
              </a:rPr>
              <a:t>％点</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・平均値等（最頻値、中央値）との代表値</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・範囲：最大値と最小値の差</a:t>
            </a:r>
            <a:endParaRPr lang="ja-JP" altLang="ja-JP" sz="3600"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42</a:t>
            </a:fld>
            <a:endParaRPr lang="en-US" altLang="ja-JP"/>
          </a:p>
        </p:txBody>
      </p:sp>
    </p:spTree>
    <p:extLst>
      <p:ext uri="{BB962C8B-B14F-4D97-AF65-F5344CB8AC3E}">
        <p14:creationId xmlns:p14="http://schemas.microsoft.com/office/powerpoint/2010/main" val="23163854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B761DBF8-10F7-42DC-AFAB-679ACAED93EF}"/>
              </a:ext>
            </a:extLst>
          </p:cNvPr>
          <p:cNvSpPr>
            <a:spLocks noGrp="1" noChangeArrowheads="1"/>
          </p:cNvSpPr>
          <p:nvPr>
            <p:ph type="title"/>
          </p:nvPr>
        </p:nvSpPr>
        <p:spPr>
          <a:xfrm>
            <a:off x="1280592" y="1052662"/>
            <a:ext cx="8445500" cy="792162"/>
          </a:xfrm>
        </p:spPr>
        <p:txBody>
          <a:bodyPr/>
          <a:lstStyle/>
          <a:p>
            <a:pPr eaLnBrk="1" hangingPunct="1"/>
            <a:r>
              <a:rPr lang="ja-JP" altLang="en-US" sz="4000" dirty="0">
                <a:latin typeface="ＭＳ Ｐゴシック" panose="020B0600070205080204" pitchFamily="50" charset="-128"/>
              </a:rPr>
              <a:t>正規分布（平均</a:t>
            </a:r>
            <a:r>
              <a:rPr lang="en-US" altLang="ja-JP" sz="4000" dirty="0">
                <a:latin typeface="ＭＳ Ｐゴシック" panose="020B0600070205080204" pitchFamily="50" charset="-128"/>
              </a:rPr>
              <a:t>μ</a:t>
            </a:r>
            <a:r>
              <a:rPr lang="ja-JP" altLang="en-US" sz="4000" dirty="0">
                <a:latin typeface="ＭＳ Ｐゴシック" panose="020B0600070205080204" pitchFamily="50" charset="-128"/>
              </a:rPr>
              <a:t>、標準偏差</a:t>
            </a:r>
            <a:r>
              <a:rPr lang="en-US" altLang="ja-JP" sz="4000" dirty="0">
                <a:latin typeface="ＭＳ Ｐゴシック" panose="020B0600070205080204" pitchFamily="50" charset="-128"/>
              </a:rPr>
              <a:t>σ</a:t>
            </a:r>
            <a:r>
              <a:rPr lang="ja-JP" altLang="en-US" sz="4000" dirty="0">
                <a:latin typeface="ＭＳ Ｐゴシック" panose="020B0600070205080204" pitchFamily="50" charset="-128"/>
              </a:rPr>
              <a:t>）</a:t>
            </a:r>
            <a:br>
              <a:rPr lang="en-US" altLang="ja-JP" sz="4000" dirty="0">
                <a:latin typeface="ＭＳ Ｐゴシック" panose="020B0600070205080204" pitchFamily="50" charset="-128"/>
              </a:rPr>
            </a:br>
            <a:r>
              <a:rPr lang="ja-JP" altLang="en-US" sz="3600" dirty="0">
                <a:latin typeface="ＭＳ Ｐゴシック" panose="020B0600070205080204" pitchFamily="50" charset="-128"/>
              </a:rPr>
              <a:t>中央に山、左右対称</a:t>
            </a:r>
            <a:br>
              <a:rPr lang="en-US" altLang="ja-JP" sz="3600" dirty="0">
                <a:latin typeface="ＭＳ Ｐゴシック" panose="020B0600070205080204" pitchFamily="50" charset="-128"/>
              </a:rPr>
            </a:br>
            <a:r>
              <a:rPr lang="ja-JP" altLang="en-US" sz="3600" dirty="0">
                <a:latin typeface="ＭＳ Ｐゴシック" panose="020B0600070205080204" pitchFamily="50" charset="-128"/>
              </a:rPr>
              <a:t>　</a:t>
            </a:r>
            <a:r>
              <a:rPr lang="ja-JP" altLang="en-US" sz="3200" dirty="0">
                <a:latin typeface="ＭＳ Ｐゴシック" panose="020B0600070205080204" pitchFamily="50" charset="-128"/>
              </a:rPr>
              <a:t>偏差値　平均は</a:t>
            </a:r>
            <a:r>
              <a:rPr lang="en-US" altLang="ja-JP" sz="3200" dirty="0">
                <a:latin typeface="ＭＳ Ｐゴシック" panose="020B0600070205080204" pitchFamily="50" charset="-128"/>
              </a:rPr>
              <a:t>50</a:t>
            </a:r>
            <a:r>
              <a:rPr lang="ja-JP" altLang="en-US" sz="3200" dirty="0">
                <a:latin typeface="ＭＳ Ｐゴシック" panose="020B0600070205080204" pitchFamily="50" charset="-128"/>
              </a:rPr>
              <a:t>、</a:t>
            </a:r>
            <a:r>
              <a:rPr lang="en-US" altLang="ja-JP" sz="3200" dirty="0">
                <a:latin typeface="ＭＳ Ｐゴシック" panose="020B0600070205080204" pitchFamily="50" charset="-128"/>
              </a:rPr>
              <a:t>±1</a:t>
            </a:r>
            <a:r>
              <a:rPr lang="ja-JP" altLang="en-US" sz="3200" dirty="0">
                <a:latin typeface="ＭＳ Ｐゴシック" panose="020B0600070205080204" pitchFamily="50" charset="-128"/>
              </a:rPr>
              <a:t>標準偏差で</a:t>
            </a:r>
            <a:r>
              <a:rPr lang="en-US" altLang="ja-JP" sz="3200" dirty="0">
                <a:latin typeface="ＭＳ Ｐゴシック" panose="020B0600070205080204" pitchFamily="50" charset="-128"/>
              </a:rPr>
              <a:t>±10</a:t>
            </a:r>
            <a:endParaRPr lang="ja-JP" altLang="en-US" sz="3200" dirty="0">
              <a:latin typeface="ＭＳ Ｐゴシック" panose="020B0600070205080204" pitchFamily="50" charset="-128"/>
            </a:endParaRPr>
          </a:p>
        </p:txBody>
      </p:sp>
      <p:pic>
        <p:nvPicPr>
          <p:cNvPr id="68611" name="Picture 3">
            <a:extLst>
              <a:ext uri="{FF2B5EF4-FFF2-40B4-BE49-F238E27FC236}">
                <a16:creationId xmlns:a16="http://schemas.microsoft.com/office/drawing/2014/main" id="{306B07FB-FBDB-40D1-BE44-7E0885070A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8451" y="1844824"/>
            <a:ext cx="6420693" cy="4862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a:extLst>
              <a:ext uri="{FF2B5EF4-FFF2-40B4-BE49-F238E27FC236}">
                <a16:creationId xmlns:a16="http://schemas.microsoft.com/office/drawing/2014/main" id="{BAE01040-DA1F-53E7-87E6-A2FD143D4BF2}"/>
              </a:ext>
            </a:extLst>
          </p:cNvPr>
          <p:cNvSpPr>
            <a:spLocks noGrp="1"/>
          </p:cNvSpPr>
          <p:nvPr>
            <p:ph type="sldNum" sz="quarter" idx="12"/>
          </p:nvPr>
        </p:nvSpPr>
        <p:spPr/>
        <p:txBody>
          <a:bodyPr/>
          <a:lstStyle/>
          <a:p>
            <a:pPr>
              <a:defRPr/>
            </a:pPr>
            <a:fld id="{6F2008A6-72A8-4D36-9122-EF11DB488EBC}" type="slidenum">
              <a:rPr lang="ja-JP" altLang="en-US" smtClean="0"/>
              <a:pPr>
                <a:defRPr/>
              </a:pPr>
              <a:t>43</a:t>
            </a:fld>
            <a:endParaRPr lang="en-US" altLang="ja-JP"/>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E6EF7F10-5685-457F-B131-F9F12538E97E}"/>
              </a:ext>
            </a:extLst>
          </p:cNvPr>
          <p:cNvSpPr>
            <a:spLocks noGrp="1" noChangeArrowheads="1"/>
          </p:cNvSpPr>
          <p:nvPr>
            <p:ph type="title"/>
          </p:nvPr>
        </p:nvSpPr>
        <p:spPr/>
        <p:txBody>
          <a:bodyPr/>
          <a:lstStyle/>
          <a:p>
            <a:pPr eaLnBrk="1" hangingPunct="1"/>
            <a:r>
              <a:rPr lang="ja-JP" altLang="en-US" sz="4000" dirty="0">
                <a:latin typeface="ＭＳ Ｐゴシック" panose="020B0600070205080204" pitchFamily="50" charset="-128"/>
              </a:rPr>
              <a:t>データ加工の方法</a:t>
            </a:r>
          </a:p>
        </p:txBody>
      </p:sp>
      <p:sp>
        <p:nvSpPr>
          <p:cNvPr id="74755" name="Rectangle 3">
            <a:extLst>
              <a:ext uri="{FF2B5EF4-FFF2-40B4-BE49-F238E27FC236}">
                <a16:creationId xmlns:a16="http://schemas.microsoft.com/office/drawing/2014/main" id="{706FCD63-F5A6-45C2-ACC7-F44245729C58}"/>
              </a:ext>
            </a:extLst>
          </p:cNvPr>
          <p:cNvSpPr>
            <a:spLocks noGrp="1" noChangeArrowheads="1"/>
          </p:cNvSpPr>
          <p:nvPr>
            <p:ph type="body" idx="1"/>
          </p:nvPr>
        </p:nvSpPr>
        <p:spPr>
          <a:xfrm>
            <a:off x="344488" y="1988840"/>
            <a:ext cx="9345612" cy="4114800"/>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１ 比率：</a:t>
            </a:r>
            <a:r>
              <a:rPr lang="en-US" altLang="ja-JP" dirty="0">
                <a:latin typeface="ＭＳ Ｐゴシック" panose="020B0600070205080204" pitchFamily="50" charset="-128"/>
              </a:rPr>
              <a:t>2</a:t>
            </a:r>
            <a:r>
              <a:rPr lang="ja-JP" altLang="en-US" dirty="0">
                <a:latin typeface="ＭＳ Ｐゴシック" panose="020B0600070205080204" pitchFamily="50" charset="-128"/>
              </a:rPr>
              <a:t>つの統計値の相互割合を求めた値</a:t>
            </a:r>
          </a:p>
          <a:p>
            <a:pPr eaLnBrk="1" hangingPunct="1">
              <a:buFont typeface="Wingdings" panose="05000000000000000000" pitchFamily="2" charset="2"/>
              <a:buNone/>
            </a:pPr>
            <a:r>
              <a:rPr lang="ja-JP" altLang="en-US" dirty="0">
                <a:latin typeface="ＭＳ Ｐゴシック" panose="020B0600070205080204" pitchFamily="50" charset="-128"/>
              </a:rPr>
              <a:t>　　対立比率：比率の標準化（</a:t>
            </a:r>
            <a:r>
              <a:rPr lang="en-US" altLang="ja-JP" dirty="0">
                <a:latin typeface="ＭＳ Ｐゴシック" panose="020B0600070205080204" pitchFamily="50" charset="-128"/>
              </a:rPr>
              <a:t>1</a:t>
            </a:r>
            <a:r>
              <a:rPr lang="ja-JP" altLang="en-US" dirty="0">
                <a:latin typeface="ＭＳ Ｐゴシック" panose="020B0600070205080204" pitchFamily="50" charset="-128"/>
              </a:rPr>
              <a:t>人当たり県民所得）</a:t>
            </a:r>
          </a:p>
          <a:p>
            <a:pPr eaLnBrk="1" hangingPunct="1">
              <a:buFont typeface="Wingdings" panose="05000000000000000000" pitchFamily="2" charset="2"/>
              <a:buNone/>
            </a:pPr>
            <a:r>
              <a:rPr lang="ja-JP" altLang="en-US" dirty="0">
                <a:latin typeface="ＭＳ Ｐゴシック" panose="020B0600070205080204" pitchFamily="50" charset="-128"/>
              </a:rPr>
              <a:t>２ 構成比：全体に対する内訳の割合</a:t>
            </a:r>
          </a:p>
          <a:p>
            <a:pPr eaLnBrk="1" hangingPunct="1">
              <a:buFont typeface="Wingdings" panose="05000000000000000000" pitchFamily="2" charset="2"/>
              <a:buNone/>
            </a:pPr>
            <a:r>
              <a:rPr lang="ja-JP" altLang="en-US" dirty="0">
                <a:latin typeface="ＭＳ Ｐゴシック" panose="020B0600070205080204" pitchFamily="50" charset="-128"/>
              </a:rPr>
              <a:t>　　特化係数：県生産額構成比／国生産額構成比</a:t>
            </a:r>
          </a:p>
          <a:p>
            <a:pPr eaLnBrk="1" hangingPunct="1">
              <a:buFont typeface="Wingdings" panose="05000000000000000000" pitchFamily="2" charset="2"/>
              <a:buNone/>
            </a:pPr>
            <a:r>
              <a:rPr lang="ja-JP" altLang="en-US" dirty="0">
                <a:latin typeface="ＭＳ Ｐゴシック" panose="020B0600070205080204" pitchFamily="50" charset="-128"/>
              </a:rPr>
              <a:t>３　変化率：基準時点から比較時点までの時間的変動</a:t>
            </a:r>
          </a:p>
          <a:p>
            <a:pPr eaLnBrk="1" hangingPunct="1">
              <a:buFont typeface="Wingdings" panose="05000000000000000000" pitchFamily="2" charset="2"/>
              <a:buNone/>
            </a:pPr>
            <a:r>
              <a:rPr lang="ja-JP" altLang="en-US" dirty="0">
                <a:latin typeface="ＭＳ Ｐゴシック" panose="020B0600070205080204" pitchFamily="50" charset="-128"/>
              </a:rPr>
              <a:t>　　寄与度・寄与率：項目別変化要因</a:t>
            </a:r>
          </a:p>
          <a:p>
            <a:pPr eaLnBrk="1" hangingPunct="1">
              <a:buFont typeface="Wingdings" panose="05000000000000000000" pitchFamily="2" charset="2"/>
              <a:buNone/>
            </a:pPr>
            <a:endParaRPr lang="ja-JP" altLang="en-US" sz="28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AAD07A99-D3ED-C3AE-A979-B6F0CCBB4067}"/>
              </a:ext>
            </a:extLst>
          </p:cNvPr>
          <p:cNvSpPr>
            <a:spLocks noGrp="1"/>
          </p:cNvSpPr>
          <p:nvPr>
            <p:ph type="sldNum" sz="quarter" idx="12"/>
          </p:nvPr>
        </p:nvSpPr>
        <p:spPr/>
        <p:txBody>
          <a:bodyPr/>
          <a:lstStyle/>
          <a:p>
            <a:pPr>
              <a:defRPr/>
            </a:pPr>
            <a:fld id="{6F2008A6-72A8-4D36-9122-EF11DB488EBC}" type="slidenum">
              <a:rPr lang="ja-JP" altLang="en-US" smtClean="0"/>
              <a:pPr>
                <a:defRPr/>
              </a:pPr>
              <a:t>44</a:t>
            </a:fld>
            <a:endParaRPr lang="en-US" altLang="ja-JP"/>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951EC5CC-8B88-47EC-B2C6-D8B150705E3D}"/>
              </a:ext>
            </a:extLst>
          </p:cNvPr>
          <p:cNvSpPr>
            <a:spLocks noGrp="1" noChangeArrowheads="1"/>
          </p:cNvSpPr>
          <p:nvPr>
            <p:ph type="title"/>
          </p:nvPr>
        </p:nvSpPr>
        <p:spPr>
          <a:xfrm>
            <a:off x="1244600" y="260350"/>
            <a:ext cx="8445500" cy="1728788"/>
          </a:xfrm>
        </p:spPr>
        <p:txBody>
          <a:bodyPr/>
          <a:lstStyle/>
          <a:p>
            <a:pPr eaLnBrk="1" hangingPunct="1"/>
            <a:r>
              <a:rPr lang="ja-JP" altLang="en-US" sz="4000" dirty="0"/>
              <a:t>データ分析の視点１</a:t>
            </a:r>
            <a:br>
              <a:rPr lang="en-US" altLang="ja-JP" sz="4000" dirty="0"/>
            </a:br>
            <a:r>
              <a:rPr lang="ja-JP" altLang="en-US" sz="3200" dirty="0">
                <a:latin typeface="ＭＳ Ｐゴシック" panose="020B0600070205080204" pitchFamily="50" charset="-128"/>
              </a:rPr>
              <a:t>指数化（変化の大きさを見る）</a:t>
            </a:r>
            <a:br>
              <a:rPr lang="en-US" altLang="ja-JP" sz="3200" dirty="0">
                <a:latin typeface="ＭＳ Ｐゴシック" panose="020B0600070205080204" pitchFamily="50" charset="-128"/>
              </a:rPr>
            </a:br>
            <a:endParaRPr lang="ja-JP" altLang="en-US" sz="3200" dirty="0"/>
          </a:p>
        </p:txBody>
      </p:sp>
      <p:sp>
        <p:nvSpPr>
          <p:cNvPr id="78851" name="Rectangle 3">
            <a:extLst>
              <a:ext uri="{FF2B5EF4-FFF2-40B4-BE49-F238E27FC236}">
                <a16:creationId xmlns:a16="http://schemas.microsoft.com/office/drawing/2014/main" id="{6390535E-CDA5-4585-9D84-39DA1B1F833B}"/>
              </a:ext>
            </a:extLst>
          </p:cNvPr>
          <p:cNvSpPr>
            <a:spLocks noGrp="1" noChangeArrowheads="1"/>
          </p:cNvSpPr>
          <p:nvPr>
            <p:ph type="body" idx="1"/>
          </p:nvPr>
        </p:nvSpPr>
        <p:spPr>
          <a:xfrm>
            <a:off x="477837" y="1767681"/>
            <a:ext cx="9212263" cy="4114800"/>
          </a:xfrm>
        </p:spPr>
        <p:txBody>
          <a:bodyPr/>
          <a:lstStyle/>
          <a:p>
            <a:pPr eaLnBrk="1" hangingPunct="1">
              <a:lnSpc>
                <a:spcPct val="90000"/>
              </a:lnSpc>
              <a:buFont typeface="Wingdings" panose="05000000000000000000" pitchFamily="2" charset="2"/>
              <a:buNone/>
            </a:pPr>
            <a:r>
              <a:rPr lang="ja-JP" altLang="en-US" sz="3600" b="1" dirty="0">
                <a:latin typeface="ＭＳ Ｐゴシック" panose="020B0600070205080204" pitchFamily="50" charset="-128"/>
              </a:rPr>
              <a:t>・</a:t>
            </a:r>
            <a:r>
              <a:rPr lang="ja-JP" altLang="en-US" dirty="0">
                <a:latin typeface="ＭＳ Ｐゴシック" panose="020B0600070205080204" pitchFamily="50" charset="-128"/>
              </a:rPr>
              <a:t>現データ値の水準の大きさに着目した</a:t>
            </a:r>
            <a:endParaRPr lang="en-US" altLang="ja-JP" dirty="0">
              <a:latin typeface="ＭＳ Ｐゴシック" panose="020B0600070205080204" pitchFamily="50" charset="-128"/>
            </a:endParaRPr>
          </a:p>
          <a:p>
            <a:pPr eaLnBrk="1" hangingPunct="1">
              <a:lnSpc>
                <a:spcPct val="90000"/>
              </a:lnSpc>
              <a:buFont typeface="Wingdings" panose="05000000000000000000" pitchFamily="2" charset="2"/>
              <a:buNone/>
            </a:pPr>
            <a:r>
              <a:rPr lang="ja-JP" altLang="en-US" dirty="0">
                <a:latin typeface="ＭＳ Ｐゴシック" panose="020B0600070205080204" pitchFamily="50" charset="-128"/>
              </a:rPr>
              <a:t>基準時点値を</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とし比較時点の値を相対値で表示</a:t>
            </a:r>
            <a:endParaRPr lang="en-US" altLang="ja-JP" dirty="0">
              <a:latin typeface="ＭＳ Ｐゴシック" panose="020B0600070205080204" pitchFamily="50" charset="-128"/>
            </a:endParaRPr>
          </a:p>
          <a:p>
            <a:pPr eaLnBrk="1" hangingPunct="1"/>
            <a:r>
              <a:rPr lang="ja-JP" altLang="en-US" dirty="0">
                <a:latin typeface="ＭＳ Ｐゴシック" panose="020B0600070205080204" pitchFamily="50" charset="-128"/>
              </a:rPr>
              <a:t>指数＝</a:t>
            </a:r>
          </a:p>
          <a:p>
            <a:pPr eaLnBrk="1" hangingPunct="1">
              <a:buFont typeface="Wingdings" panose="05000000000000000000" pitchFamily="2" charset="2"/>
              <a:buNone/>
            </a:pP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変化率</a:t>
            </a:r>
          </a:p>
          <a:p>
            <a:pPr lvl="1" eaLnBrk="1" hangingPunct="1"/>
            <a:r>
              <a:rPr lang="ja-JP" altLang="en-US" dirty="0">
                <a:latin typeface="ＭＳ Ｐゴシック" panose="020B0600070205080204" pitchFamily="50" charset="-128"/>
              </a:rPr>
              <a:t>前年比（令和</a:t>
            </a:r>
            <a:r>
              <a:rPr lang="en-US" altLang="ja-JP" dirty="0">
                <a:latin typeface="ＭＳ Ｐゴシック" panose="020B0600070205080204" pitchFamily="50" charset="-128"/>
              </a:rPr>
              <a:t>3</a:t>
            </a:r>
            <a:r>
              <a:rPr lang="ja-JP" altLang="en-US" dirty="0">
                <a:latin typeface="ＭＳ Ｐゴシック" panose="020B0600070205080204" pitchFamily="50" charset="-128"/>
              </a:rPr>
              <a:t>年／令和</a:t>
            </a:r>
            <a:r>
              <a:rPr lang="en-US" altLang="ja-JP" dirty="0">
                <a:latin typeface="ＭＳ Ｐゴシック" panose="020B0600070205080204" pitchFamily="50" charset="-128"/>
              </a:rPr>
              <a:t>2</a:t>
            </a:r>
            <a:r>
              <a:rPr lang="ja-JP" altLang="en-US" dirty="0">
                <a:latin typeface="ＭＳ Ｐゴシック" panose="020B0600070205080204" pitchFamily="50" charset="-128"/>
              </a:rPr>
              <a:t>年）</a:t>
            </a:r>
          </a:p>
          <a:p>
            <a:pPr lvl="1" eaLnBrk="1" hangingPunct="1"/>
            <a:r>
              <a:rPr lang="ja-JP" altLang="en-US" dirty="0">
                <a:latin typeface="ＭＳ Ｐゴシック" panose="020B0600070205080204" pitchFamily="50" charset="-128"/>
              </a:rPr>
              <a:t>前月比（令和</a:t>
            </a:r>
            <a:r>
              <a:rPr lang="en-US" altLang="ja-JP" dirty="0">
                <a:latin typeface="ＭＳ Ｐゴシック" panose="020B0600070205080204" pitchFamily="50" charset="-128"/>
              </a:rPr>
              <a:t>4</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4</a:t>
            </a:r>
            <a:r>
              <a:rPr lang="ja-JP" altLang="en-US" dirty="0">
                <a:latin typeface="ＭＳ Ｐゴシック" panose="020B0600070205080204" pitchFamily="50" charset="-128"/>
              </a:rPr>
              <a:t>月／令和</a:t>
            </a:r>
            <a:r>
              <a:rPr lang="en-US" altLang="ja-JP" dirty="0">
                <a:latin typeface="ＭＳ Ｐゴシック" panose="020B0600070205080204" pitchFamily="50" charset="-128"/>
              </a:rPr>
              <a:t>4</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3</a:t>
            </a:r>
            <a:r>
              <a:rPr lang="ja-JP" altLang="en-US" dirty="0">
                <a:latin typeface="ＭＳ Ｐゴシック" panose="020B0600070205080204" pitchFamily="50" charset="-128"/>
              </a:rPr>
              <a:t>月）</a:t>
            </a:r>
          </a:p>
          <a:p>
            <a:pPr lvl="2" eaLnBrk="1" hangingPunct="1"/>
            <a:r>
              <a:rPr lang="ja-JP" altLang="en-US" dirty="0">
                <a:latin typeface="ＭＳ Ｐゴシック" panose="020B0600070205080204" pitchFamily="50" charset="-128"/>
              </a:rPr>
              <a:t>季節調整済値比較（令和</a:t>
            </a:r>
            <a:r>
              <a:rPr lang="en-US" altLang="ja-JP" dirty="0">
                <a:latin typeface="ＭＳ Ｐゴシック" panose="020B0600070205080204" pitchFamily="50" charset="-128"/>
              </a:rPr>
              <a:t>4</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4</a:t>
            </a:r>
            <a:r>
              <a:rPr lang="ja-JP" altLang="en-US" dirty="0">
                <a:latin typeface="ＭＳ Ｐゴシック" panose="020B0600070205080204" pitchFamily="50" charset="-128"/>
              </a:rPr>
              <a:t>月／令和</a:t>
            </a:r>
            <a:r>
              <a:rPr lang="en-US" altLang="ja-JP" dirty="0">
                <a:latin typeface="ＭＳ Ｐゴシック" panose="020B0600070205080204" pitchFamily="50" charset="-128"/>
              </a:rPr>
              <a:t>4</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3</a:t>
            </a:r>
            <a:r>
              <a:rPr lang="ja-JP" altLang="en-US" dirty="0">
                <a:latin typeface="ＭＳ Ｐゴシック" panose="020B0600070205080204" pitchFamily="50" charset="-128"/>
              </a:rPr>
              <a:t>月）</a:t>
            </a:r>
          </a:p>
          <a:p>
            <a:pPr lvl="1" eaLnBrk="1" hangingPunct="1">
              <a:lnSpc>
                <a:spcPct val="90000"/>
              </a:lnSpc>
              <a:buFont typeface="Wingdings" panose="05000000000000000000" pitchFamily="2" charset="2"/>
              <a:buNone/>
            </a:pPr>
            <a:endParaRPr lang="ja-JP" altLang="en-US" sz="3600" dirty="0">
              <a:latin typeface="ＭＳ Ｐゴシック" panose="020B0600070205080204" pitchFamily="50" charset="-128"/>
            </a:endParaRPr>
          </a:p>
        </p:txBody>
      </p:sp>
      <p:pic>
        <p:nvPicPr>
          <p:cNvPr id="78852" name="Picture 5">
            <a:extLst>
              <a:ext uri="{FF2B5EF4-FFF2-40B4-BE49-F238E27FC236}">
                <a16:creationId xmlns:a16="http://schemas.microsoft.com/office/drawing/2014/main" id="{FEA072C4-8B5E-407F-8797-E1FA42A589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0712" y="2950202"/>
            <a:ext cx="2357438" cy="935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a:extLst>
              <a:ext uri="{FF2B5EF4-FFF2-40B4-BE49-F238E27FC236}">
                <a16:creationId xmlns:a16="http://schemas.microsoft.com/office/drawing/2014/main" id="{AA733328-5CFC-5104-1492-F53C2C273BA4}"/>
              </a:ext>
            </a:extLst>
          </p:cNvPr>
          <p:cNvSpPr>
            <a:spLocks noGrp="1"/>
          </p:cNvSpPr>
          <p:nvPr>
            <p:ph type="sldNum" sz="quarter" idx="12"/>
          </p:nvPr>
        </p:nvSpPr>
        <p:spPr/>
        <p:txBody>
          <a:bodyPr/>
          <a:lstStyle/>
          <a:p>
            <a:pPr>
              <a:defRPr/>
            </a:pPr>
            <a:fld id="{6F2008A6-72A8-4D36-9122-EF11DB488EBC}" type="slidenum">
              <a:rPr lang="ja-JP" altLang="en-US" smtClean="0"/>
              <a:pPr>
                <a:defRPr/>
              </a:pPr>
              <a:t>45</a:t>
            </a:fld>
            <a:endParaRPr lang="en-US" altLang="ja-JP"/>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47B3D943-91DA-477A-AF91-9855CBBC27FD}"/>
              </a:ext>
            </a:extLst>
          </p:cNvPr>
          <p:cNvSpPr>
            <a:spLocks noGrp="1" noChangeArrowheads="1"/>
          </p:cNvSpPr>
          <p:nvPr>
            <p:ph type="title"/>
          </p:nvPr>
        </p:nvSpPr>
        <p:spPr/>
        <p:txBody>
          <a:bodyPr/>
          <a:lstStyle/>
          <a:p>
            <a:pPr eaLnBrk="1" hangingPunct="1"/>
            <a:r>
              <a:rPr lang="ja-JP" altLang="en-US" sz="4000" dirty="0">
                <a:latin typeface="ＭＳ Ｐゴシック" panose="020B0600070205080204" pitchFamily="50" charset="-128"/>
              </a:rPr>
              <a:t>比率</a:t>
            </a:r>
          </a:p>
        </p:txBody>
      </p:sp>
      <p:sp>
        <p:nvSpPr>
          <p:cNvPr id="80899" name="Rectangle 3">
            <a:extLst>
              <a:ext uri="{FF2B5EF4-FFF2-40B4-BE49-F238E27FC236}">
                <a16:creationId xmlns:a16="http://schemas.microsoft.com/office/drawing/2014/main" id="{BE87B80F-ECEA-4B44-B508-CEFFA12E4470}"/>
              </a:ext>
            </a:extLst>
          </p:cNvPr>
          <p:cNvSpPr>
            <a:spLocks noGrp="1" noChangeArrowheads="1"/>
          </p:cNvSpPr>
          <p:nvPr>
            <p:ph type="body" idx="1"/>
          </p:nvPr>
        </p:nvSpPr>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２つの統計値の相互割合を求めた値</a:t>
            </a:r>
          </a:p>
          <a:p>
            <a:pPr eaLnBrk="1" hangingPunct="1">
              <a:buFont typeface="Wingdings" panose="05000000000000000000" pitchFamily="2" charset="2"/>
              <a:buNone/>
            </a:pPr>
            <a:r>
              <a:rPr lang="ja-JP" altLang="en-US" dirty="0">
                <a:latin typeface="ＭＳ Ｐゴシック" panose="020B0600070205080204" pitchFamily="50" charset="-128"/>
              </a:rPr>
              <a:t>使用例：性比＝男性人口／女性人口</a:t>
            </a:r>
          </a:p>
          <a:p>
            <a:pPr eaLnBrk="1" hangingPunct="1">
              <a:buFont typeface="Wingdings" panose="05000000000000000000" pitchFamily="2" charset="2"/>
              <a:buNone/>
            </a:pPr>
            <a:r>
              <a:rPr lang="ja-JP" altLang="en-US" dirty="0">
                <a:latin typeface="ＭＳ Ｐゴシック" panose="020B0600070205080204" pitchFamily="50" charset="-128"/>
              </a:rPr>
              <a:t>　　　　平均世帯人員＝世帯人員／世帯数</a:t>
            </a:r>
          </a:p>
          <a:p>
            <a:pPr eaLnBrk="1" hangingPunct="1">
              <a:buFont typeface="Wingdings" panose="05000000000000000000" pitchFamily="2" charset="2"/>
              <a:buNone/>
            </a:pPr>
            <a:r>
              <a:rPr lang="ja-JP" altLang="en-US" dirty="0">
                <a:latin typeface="ＭＳ Ｐゴシック" panose="020B0600070205080204" pitchFamily="50" charset="-128"/>
              </a:rPr>
              <a:t>　　　　人口密度＝人口／面積</a:t>
            </a:r>
          </a:p>
        </p:txBody>
      </p:sp>
      <p:pic>
        <p:nvPicPr>
          <p:cNvPr id="80900" name="Picture 6">
            <a:extLst>
              <a:ext uri="{FF2B5EF4-FFF2-40B4-BE49-F238E27FC236}">
                <a16:creationId xmlns:a16="http://schemas.microsoft.com/office/drawing/2014/main" id="{4694EF83-F4FE-49D2-A41A-C2AF7A0350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5213" y="4437063"/>
            <a:ext cx="7775575" cy="197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a:extLst>
              <a:ext uri="{FF2B5EF4-FFF2-40B4-BE49-F238E27FC236}">
                <a16:creationId xmlns:a16="http://schemas.microsoft.com/office/drawing/2014/main" id="{0CF70E99-81AD-3FF1-55A9-6AE7E8A73184}"/>
              </a:ext>
            </a:extLst>
          </p:cNvPr>
          <p:cNvSpPr>
            <a:spLocks noGrp="1"/>
          </p:cNvSpPr>
          <p:nvPr>
            <p:ph type="sldNum" sz="quarter" idx="12"/>
          </p:nvPr>
        </p:nvSpPr>
        <p:spPr/>
        <p:txBody>
          <a:bodyPr/>
          <a:lstStyle/>
          <a:p>
            <a:pPr>
              <a:defRPr/>
            </a:pPr>
            <a:fld id="{6F2008A6-72A8-4D36-9122-EF11DB488EBC}" type="slidenum">
              <a:rPr lang="ja-JP" altLang="en-US" smtClean="0"/>
              <a:pPr>
                <a:defRPr/>
              </a:pPr>
              <a:t>46</a:t>
            </a:fld>
            <a:endParaRPr lang="en-US" altLang="ja-JP"/>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A590E5FE-CBA1-4655-863D-B05721ECD9C7}"/>
              </a:ext>
            </a:extLst>
          </p:cNvPr>
          <p:cNvSpPr>
            <a:spLocks noGrp="1" noChangeArrowheads="1"/>
          </p:cNvSpPr>
          <p:nvPr>
            <p:ph type="title"/>
          </p:nvPr>
        </p:nvSpPr>
        <p:spPr>
          <a:xfrm>
            <a:off x="1244600" y="617538"/>
            <a:ext cx="8445500" cy="1658937"/>
          </a:xfrm>
        </p:spPr>
        <p:txBody>
          <a:bodyPr/>
          <a:lstStyle/>
          <a:p>
            <a:pPr eaLnBrk="1" hangingPunct="1"/>
            <a:r>
              <a:rPr lang="ja-JP" altLang="en-US" sz="4000" dirty="0">
                <a:latin typeface="ＭＳ Ｐゴシック" panose="020B0600070205080204" pitchFamily="50" charset="-128"/>
              </a:rPr>
              <a:t>増減率</a:t>
            </a:r>
            <a:r>
              <a:rPr lang="ja-JP" altLang="en-US" sz="3200" dirty="0">
                <a:latin typeface="ＭＳ Ｐゴシック" panose="020B0600070205080204" pitchFamily="50" charset="-128"/>
              </a:rPr>
              <a:t>（変化の大きさを比率で見る）</a:t>
            </a:r>
            <a:br>
              <a:rPr lang="en-US" altLang="ja-JP" sz="3200" dirty="0">
                <a:latin typeface="ＭＳ Ｐゴシック" panose="020B0600070205080204" pitchFamily="50" charset="-128"/>
              </a:rPr>
            </a:br>
            <a:r>
              <a:rPr lang="ja-JP" altLang="en-US" sz="3200" dirty="0">
                <a:latin typeface="ＭＳ Ｐゴシック" panose="020B0600070205080204" pitchFamily="50" charset="-128"/>
              </a:rPr>
              <a:t>　前月比や前年と比較</a:t>
            </a:r>
            <a:br>
              <a:rPr lang="ja-JP" altLang="en-US" sz="3200" dirty="0">
                <a:latin typeface="ＭＳ Ｐゴシック" panose="020B0600070205080204" pitchFamily="50" charset="-128"/>
              </a:rPr>
            </a:br>
            <a:endParaRPr lang="ja-JP" altLang="en-US" sz="3200" dirty="0"/>
          </a:p>
        </p:txBody>
      </p:sp>
      <p:sp>
        <p:nvSpPr>
          <p:cNvPr id="84995" name="Rectangle 3">
            <a:extLst>
              <a:ext uri="{FF2B5EF4-FFF2-40B4-BE49-F238E27FC236}">
                <a16:creationId xmlns:a16="http://schemas.microsoft.com/office/drawing/2014/main" id="{1A9819D3-B9D0-4D88-AFED-8EB88FF08290}"/>
              </a:ext>
            </a:extLst>
          </p:cNvPr>
          <p:cNvSpPr>
            <a:spLocks noGrp="1" noChangeArrowheads="1"/>
          </p:cNvSpPr>
          <p:nvPr>
            <p:ph type="body" sz="half" idx="1"/>
          </p:nvPr>
        </p:nvSpPr>
        <p:spPr>
          <a:xfrm>
            <a:off x="752570" y="1916832"/>
            <a:ext cx="7705725" cy="1843087"/>
          </a:xfrm>
        </p:spPr>
        <p:txBody>
          <a:bodyPr/>
          <a:lstStyle/>
          <a:p>
            <a:pPr eaLnBrk="1" hangingPunct="1">
              <a:lnSpc>
                <a:spcPct val="90000"/>
              </a:lnSpc>
              <a:buFont typeface="Wingdings" panose="05000000000000000000" pitchFamily="2" charset="2"/>
              <a:buNone/>
            </a:pPr>
            <a:r>
              <a:rPr lang="ja-JP" altLang="en-US" b="1" dirty="0">
                <a:latin typeface="ＭＳ Ｐゴシック" panose="020B0600070205080204" pitchFamily="50" charset="-128"/>
              </a:rPr>
              <a:t>・</a:t>
            </a:r>
            <a:r>
              <a:rPr lang="ja-JP" altLang="en-US" dirty="0">
                <a:latin typeface="ＭＳ Ｐゴシック" panose="020B0600070205080204" pitchFamily="50" charset="-128"/>
              </a:rPr>
              <a:t>　</a:t>
            </a:r>
            <a:r>
              <a:rPr lang="ja-JP" altLang="en-US" sz="2400" dirty="0">
                <a:latin typeface="ＭＳ Ｐゴシック" panose="020B0600070205080204" pitchFamily="50" charset="-128"/>
              </a:rPr>
              <a:t>比較時点のデータ値が基準時点に比べて何％伸びたか変化の大きさを比率で見た指標</a:t>
            </a:r>
          </a:p>
          <a:p>
            <a:pPr eaLnBrk="1" hangingPunct="1">
              <a:lnSpc>
                <a:spcPct val="90000"/>
              </a:lnSpc>
              <a:buFont typeface="Wingdings" panose="05000000000000000000" pitchFamily="2" charset="2"/>
              <a:buNone/>
            </a:pPr>
            <a:endParaRPr lang="ja-JP" altLang="en-US" dirty="0">
              <a:latin typeface="ＭＳ Ｐゴシック" panose="020B0600070205080204" pitchFamily="50" charset="-128"/>
            </a:endParaRPr>
          </a:p>
        </p:txBody>
      </p:sp>
      <p:pic>
        <p:nvPicPr>
          <p:cNvPr id="84996" name="Picture 13">
            <a:extLst>
              <a:ext uri="{FF2B5EF4-FFF2-40B4-BE49-F238E27FC236}">
                <a16:creationId xmlns:a16="http://schemas.microsoft.com/office/drawing/2014/main" id="{7384447D-1494-4255-B5CF-8193EBF707D2}"/>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38257" y="2251583"/>
            <a:ext cx="7920038" cy="1727200"/>
          </a:xfrm>
          <a:noFill/>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sp>
        <p:nvSpPr>
          <p:cNvPr id="2" name="スライド番号プレースホルダー 1">
            <a:extLst>
              <a:ext uri="{FF2B5EF4-FFF2-40B4-BE49-F238E27FC236}">
                <a16:creationId xmlns:a16="http://schemas.microsoft.com/office/drawing/2014/main" id="{4CF76995-4B7B-F9E8-3909-346B3C279125}"/>
              </a:ext>
            </a:extLst>
          </p:cNvPr>
          <p:cNvSpPr>
            <a:spLocks noGrp="1"/>
          </p:cNvSpPr>
          <p:nvPr>
            <p:ph type="sldNum" sz="quarter" idx="12"/>
          </p:nvPr>
        </p:nvSpPr>
        <p:spPr/>
        <p:txBody>
          <a:bodyPr/>
          <a:lstStyle/>
          <a:p>
            <a:pPr>
              <a:defRPr/>
            </a:pPr>
            <a:fld id="{346A79FB-1931-4C96-A742-4978FC6D6E25}" type="slidenum">
              <a:rPr lang="ja-JP" altLang="en-US" smtClean="0"/>
              <a:pPr>
                <a:defRPr/>
              </a:pPr>
              <a:t>47</a:t>
            </a:fld>
            <a:endParaRPr lang="en-US" altLang="ja-JP"/>
          </a:p>
        </p:txBody>
      </p:sp>
      <p:pic>
        <p:nvPicPr>
          <p:cNvPr id="6" name="図 5">
            <a:extLst>
              <a:ext uri="{FF2B5EF4-FFF2-40B4-BE49-F238E27FC236}">
                <a16:creationId xmlns:a16="http://schemas.microsoft.com/office/drawing/2014/main" id="{53DB297B-2883-4876-99FD-84C42E96090D}"/>
              </a:ext>
            </a:extLst>
          </p:cNvPr>
          <p:cNvPicPr>
            <a:picLocks noChangeAspect="1"/>
          </p:cNvPicPr>
          <p:nvPr/>
        </p:nvPicPr>
        <p:blipFill>
          <a:blip r:embed="rId4"/>
          <a:stretch>
            <a:fillRect/>
          </a:stretch>
        </p:blipFill>
        <p:spPr>
          <a:xfrm>
            <a:off x="2158016" y="3978783"/>
            <a:ext cx="4680520" cy="2750706"/>
          </a:xfrm>
          <a:prstGeom prst="rect">
            <a:avLst/>
          </a:prstGeom>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66F8F920-4699-4F8A-8779-ED0E71EDD5AC}"/>
              </a:ext>
            </a:extLst>
          </p:cNvPr>
          <p:cNvSpPr>
            <a:spLocks noGrp="1" noChangeArrowheads="1"/>
          </p:cNvSpPr>
          <p:nvPr>
            <p:ph type="title"/>
          </p:nvPr>
        </p:nvSpPr>
        <p:spPr>
          <a:xfrm>
            <a:off x="1244600" y="617538"/>
            <a:ext cx="8445500" cy="1516062"/>
          </a:xfrm>
        </p:spPr>
        <p:txBody>
          <a:bodyPr/>
          <a:lstStyle/>
          <a:p>
            <a:pPr eaLnBrk="1" hangingPunct="1"/>
            <a:r>
              <a:rPr lang="ja-JP" altLang="en-US" sz="4000" dirty="0">
                <a:latin typeface="ＭＳ Ｐゴシック" panose="020B0600070205080204" pitchFamily="50" charset="-128"/>
              </a:rPr>
              <a:t>寄与度・寄与率</a:t>
            </a:r>
            <a:r>
              <a:rPr lang="ja-JP" altLang="en-US" sz="3200" dirty="0">
                <a:latin typeface="ＭＳ Ｐゴシック" panose="020B0600070205080204" pitchFamily="50" charset="-128"/>
              </a:rPr>
              <a:t>（成長の要因を見る）</a:t>
            </a:r>
            <a:br>
              <a:rPr lang="ja-JP" altLang="en-US" sz="3200" dirty="0">
                <a:latin typeface="ＭＳ Ｐゴシック" panose="020B0600070205080204" pitchFamily="50" charset="-128"/>
              </a:rPr>
            </a:br>
            <a:endParaRPr lang="ja-JP" altLang="en-US" sz="3200" dirty="0"/>
          </a:p>
        </p:txBody>
      </p:sp>
      <p:sp>
        <p:nvSpPr>
          <p:cNvPr id="87043" name="Rectangle 3">
            <a:extLst>
              <a:ext uri="{FF2B5EF4-FFF2-40B4-BE49-F238E27FC236}">
                <a16:creationId xmlns:a16="http://schemas.microsoft.com/office/drawing/2014/main" id="{C39B77AF-58B4-4D31-88A2-36E3865D262B}"/>
              </a:ext>
            </a:extLst>
          </p:cNvPr>
          <p:cNvSpPr>
            <a:spLocks noGrp="1" noChangeArrowheads="1"/>
          </p:cNvSpPr>
          <p:nvPr>
            <p:ph type="body" sz="half" idx="1"/>
          </p:nvPr>
        </p:nvSpPr>
        <p:spPr>
          <a:xfrm>
            <a:off x="623651" y="1835473"/>
            <a:ext cx="8208963" cy="1545307"/>
          </a:xfrm>
        </p:spPr>
        <p:txBody>
          <a:bodyPr/>
          <a:lstStyle/>
          <a:p>
            <a:pPr eaLnBrk="1" hangingPunct="1">
              <a:lnSpc>
                <a:spcPct val="90000"/>
              </a:lnSpc>
              <a:buFont typeface="Wingdings" panose="05000000000000000000" pitchFamily="2" charset="2"/>
              <a:buNone/>
            </a:pPr>
            <a:r>
              <a:rPr lang="ja-JP" altLang="en-US" sz="2800" dirty="0">
                <a:latin typeface="ＭＳ Ｐゴシック" panose="020B0600070205080204" pitchFamily="50" charset="-128"/>
              </a:rPr>
              <a:t>寄与度：全体系列の増減率を各部分系列の寄与に応じて分解した</a:t>
            </a:r>
          </a:p>
          <a:p>
            <a:pPr eaLnBrk="1" hangingPunct="1">
              <a:lnSpc>
                <a:spcPct val="90000"/>
              </a:lnSpc>
              <a:buFont typeface="Wingdings" panose="05000000000000000000" pitchFamily="2" charset="2"/>
              <a:buNone/>
            </a:pPr>
            <a:r>
              <a:rPr lang="ja-JP" altLang="en-US" sz="2800" dirty="0">
                <a:latin typeface="ＭＳ Ｐゴシック" panose="020B0600070205080204" pitchFamily="50" charset="-128"/>
              </a:rPr>
              <a:t>寄与率：寄与度が全体系列の伸び率に占める割合</a:t>
            </a:r>
          </a:p>
        </p:txBody>
      </p:sp>
      <p:pic>
        <p:nvPicPr>
          <p:cNvPr id="6" name="図 5">
            <a:extLst>
              <a:ext uri="{FF2B5EF4-FFF2-40B4-BE49-F238E27FC236}">
                <a16:creationId xmlns:a16="http://schemas.microsoft.com/office/drawing/2014/main" id="{C9286D93-3D7D-4E93-B2D2-2277FCF4EAA7}"/>
              </a:ext>
            </a:extLst>
          </p:cNvPr>
          <p:cNvPicPr>
            <a:picLocks noChangeAspect="1"/>
          </p:cNvPicPr>
          <p:nvPr/>
        </p:nvPicPr>
        <p:blipFill>
          <a:blip r:embed="rId3"/>
          <a:stretch>
            <a:fillRect/>
          </a:stretch>
        </p:blipFill>
        <p:spPr>
          <a:xfrm>
            <a:off x="1568624" y="3082652"/>
            <a:ext cx="6319018" cy="2505581"/>
          </a:xfrm>
          <a:prstGeom prst="rect">
            <a:avLst/>
          </a:prstGeom>
        </p:spPr>
      </p:pic>
      <p:pic>
        <p:nvPicPr>
          <p:cNvPr id="3" name="図 2">
            <a:extLst>
              <a:ext uri="{FF2B5EF4-FFF2-40B4-BE49-F238E27FC236}">
                <a16:creationId xmlns:a16="http://schemas.microsoft.com/office/drawing/2014/main" id="{A742F9EB-870B-4290-B1AC-B8D34588AB20}"/>
              </a:ext>
            </a:extLst>
          </p:cNvPr>
          <p:cNvPicPr>
            <a:picLocks noChangeAspect="1"/>
          </p:cNvPicPr>
          <p:nvPr/>
        </p:nvPicPr>
        <p:blipFill>
          <a:blip r:embed="rId4"/>
          <a:stretch>
            <a:fillRect/>
          </a:stretch>
        </p:blipFill>
        <p:spPr>
          <a:xfrm>
            <a:off x="776536" y="5588233"/>
            <a:ext cx="8913564" cy="1225143"/>
          </a:xfrm>
          <a:prstGeom prst="rect">
            <a:avLst/>
          </a:prstGeom>
        </p:spPr>
      </p:pic>
      <p:sp>
        <p:nvSpPr>
          <p:cNvPr id="2" name="スライド番号プレースホルダー 1">
            <a:extLst>
              <a:ext uri="{FF2B5EF4-FFF2-40B4-BE49-F238E27FC236}">
                <a16:creationId xmlns:a16="http://schemas.microsoft.com/office/drawing/2014/main" id="{6438717C-ACD6-241A-E375-6CF8DE0EF615}"/>
              </a:ext>
            </a:extLst>
          </p:cNvPr>
          <p:cNvSpPr>
            <a:spLocks noGrp="1"/>
          </p:cNvSpPr>
          <p:nvPr>
            <p:ph type="sldNum" sz="quarter" idx="12"/>
          </p:nvPr>
        </p:nvSpPr>
        <p:spPr/>
        <p:txBody>
          <a:bodyPr/>
          <a:lstStyle/>
          <a:p>
            <a:pPr>
              <a:defRPr/>
            </a:pPr>
            <a:fld id="{346A79FB-1931-4C96-A742-4978FC6D6E25}" type="slidenum">
              <a:rPr lang="ja-JP" altLang="en-US" smtClean="0"/>
              <a:pPr>
                <a:defRPr/>
              </a:pPr>
              <a:t>48</a:t>
            </a:fld>
            <a:endParaRPr lang="en-US" altLang="ja-JP"/>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7192BA76-2D6C-476B-BA75-C0CFD4662CCF}"/>
              </a:ext>
            </a:extLst>
          </p:cNvPr>
          <p:cNvSpPr>
            <a:spLocks noGrp="1" noChangeArrowheads="1"/>
          </p:cNvSpPr>
          <p:nvPr>
            <p:ph type="title"/>
          </p:nvPr>
        </p:nvSpPr>
        <p:spPr>
          <a:xfrm>
            <a:off x="1255713" y="295276"/>
            <a:ext cx="8445500" cy="1143000"/>
          </a:xfrm>
        </p:spPr>
        <p:txBody>
          <a:bodyPr/>
          <a:lstStyle/>
          <a:p>
            <a:pPr eaLnBrk="1" hangingPunct="1"/>
            <a:r>
              <a:rPr lang="ja-JP" altLang="en-US" sz="4000" dirty="0"/>
              <a:t>データ分析例１</a:t>
            </a:r>
            <a:br>
              <a:rPr lang="en-US" altLang="ja-JP" sz="4000" dirty="0"/>
            </a:br>
            <a:r>
              <a:rPr lang="ja-JP" altLang="en-US" sz="3600" dirty="0"/>
              <a:t>規模分析　全体の比率、順位で比較</a:t>
            </a:r>
          </a:p>
        </p:txBody>
      </p:sp>
      <p:sp>
        <p:nvSpPr>
          <p:cNvPr id="89091" name="Rectangle 3">
            <a:extLst>
              <a:ext uri="{FF2B5EF4-FFF2-40B4-BE49-F238E27FC236}">
                <a16:creationId xmlns:a16="http://schemas.microsoft.com/office/drawing/2014/main" id="{1C78AC18-2EE9-4CCE-884B-946EA30B53A1}"/>
              </a:ext>
            </a:extLst>
          </p:cNvPr>
          <p:cNvSpPr>
            <a:spLocks noGrp="1" noChangeArrowheads="1"/>
          </p:cNvSpPr>
          <p:nvPr>
            <p:ph type="body" idx="1"/>
          </p:nvPr>
        </p:nvSpPr>
        <p:spPr>
          <a:xfrm>
            <a:off x="346868" y="1418094"/>
            <a:ext cx="9212263" cy="4291012"/>
          </a:xfrm>
        </p:spPr>
        <p:txBody>
          <a:bodyPr/>
          <a:lstStyle/>
          <a:p>
            <a:pPr marL="0" indent="0" eaLnBrk="1" hangingPunct="1">
              <a:buNone/>
            </a:pPr>
            <a:r>
              <a:rPr lang="ja-JP" altLang="en-US" dirty="0">
                <a:latin typeface="ＭＳ Ｐゴシック" panose="020B0600070205080204" pitchFamily="50" charset="-128"/>
              </a:rPr>
              <a:t>　地域経済の規模に関するデータ（総人口、従業者数等）を各種統計から地域を評価、分析する</a:t>
            </a:r>
            <a:endParaRPr lang="en-US" altLang="ja-JP" dirty="0">
              <a:latin typeface="ＭＳ Ｐゴシック" panose="020B0600070205080204" pitchFamily="50" charset="-128"/>
            </a:endParaRPr>
          </a:p>
          <a:p>
            <a:pPr marL="0" indent="0" eaLnBrk="1" hangingPunct="1">
              <a:buNone/>
            </a:pPr>
            <a:r>
              <a:rPr lang="en-US" altLang="ja-JP" dirty="0">
                <a:latin typeface="ＭＳ Ｐゴシック" panose="020B0600070205080204" pitchFamily="50" charset="-128"/>
              </a:rPr>
              <a:t>※</a:t>
            </a:r>
            <a:r>
              <a:rPr lang="ja-JP" altLang="en-US" dirty="0">
                <a:latin typeface="ＭＳ Ｐゴシック" panose="020B0600070205080204" pitchFamily="50" charset="-128"/>
              </a:rPr>
              <a:t>全国比、都道府県順位</a:t>
            </a:r>
            <a:endParaRPr lang="en-US" altLang="ja-JP" dirty="0">
              <a:latin typeface="ＭＳ Ｐゴシック" panose="020B0600070205080204" pitchFamily="50" charset="-128"/>
            </a:endParaRPr>
          </a:p>
          <a:p>
            <a:pPr marL="0" indent="0" eaLnBrk="1" hangingPunct="1">
              <a:buNone/>
            </a:pPr>
            <a:endParaRPr lang="ja-JP" altLang="en-US" dirty="0">
              <a:latin typeface="ＭＳ Ｐゴシック" panose="020B0600070205080204" pitchFamily="50" charset="-128"/>
            </a:endParaRPr>
          </a:p>
        </p:txBody>
      </p:sp>
      <p:pic>
        <p:nvPicPr>
          <p:cNvPr id="2" name="図 1">
            <a:extLst>
              <a:ext uri="{FF2B5EF4-FFF2-40B4-BE49-F238E27FC236}">
                <a16:creationId xmlns:a16="http://schemas.microsoft.com/office/drawing/2014/main" id="{97F6E0FB-895E-4C41-B477-0352200412B1}"/>
              </a:ext>
            </a:extLst>
          </p:cNvPr>
          <p:cNvPicPr>
            <a:picLocks noChangeAspect="1"/>
          </p:cNvPicPr>
          <p:nvPr/>
        </p:nvPicPr>
        <p:blipFill>
          <a:blip r:embed="rId3"/>
          <a:stretch>
            <a:fillRect/>
          </a:stretch>
        </p:blipFill>
        <p:spPr>
          <a:xfrm>
            <a:off x="425212" y="2973324"/>
            <a:ext cx="9204960" cy="3808476"/>
          </a:xfrm>
          <a:prstGeom prst="rect">
            <a:avLst/>
          </a:prstGeom>
        </p:spPr>
      </p:pic>
      <p:sp>
        <p:nvSpPr>
          <p:cNvPr id="4" name="スライド番号プレースホルダー 3">
            <a:extLst>
              <a:ext uri="{FF2B5EF4-FFF2-40B4-BE49-F238E27FC236}">
                <a16:creationId xmlns:a16="http://schemas.microsoft.com/office/drawing/2014/main" id="{0AAF3BD3-AE76-7DAE-2C09-C6445AB14628}"/>
              </a:ext>
            </a:extLst>
          </p:cNvPr>
          <p:cNvSpPr>
            <a:spLocks noGrp="1"/>
          </p:cNvSpPr>
          <p:nvPr>
            <p:ph type="sldNum" sz="quarter" idx="12"/>
          </p:nvPr>
        </p:nvSpPr>
        <p:spPr/>
        <p:txBody>
          <a:bodyPr/>
          <a:lstStyle/>
          <a:p>
            <a:pPr>
              <a:defRPr/>
            </a:pPr>
            <a:fld id="{6F2008A6-72A8-4D36-9122-EF11DB488EBC}" type="slidenum">
              <a:rPr lang="ja-JP" altLang="en-US" smtClean="0"/>
              <a:pPr>
                <a:defRPr/>
              </a:pPr>
              <a:t>49</a:t>
            </a:fld>
            <a:endParaRPr lang="en-US" altLang="ja-JP"/>
          </a:p>
        </p:txBody>
      </p:sp>
    </p:spTree>
    <p:extLst>
      <p:ext uri="{BB962C8B-B14F-4D97-AF65-F5344CB8AC3E}">
        <p14:creationId xmlns:p14="http://schemas.microsoft.com/office/powerpoint/2010/main" val="926357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a:xfrm>
            <a:off x="1208584" y="188640"/>
            <a:ext cx="8445500" cy="1143000"/>
          </a:xfrm>
        </p:spPr>
        <p:txBody>
          <a:bodyPr/>
          <a:lstStyle/>
          <a:p>
            <a:pPr eaLnBrk="1" hangingPunct="1">
              <a:defRPr/>
            </a:pPr>
            <a:r>
              <a:rPr lang="ja-JP" altLang="en-US" sz="4000" dirty="0">
                <a:latin typeface="+mn-ea"/>
                <a:ea typeface="+mn-ea"/>
              </a:rPr>
              <a:t>ヒストグラムの読み方</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452376" y="2148760"/>
            <a:ext cx="9001248" cy="4143375"/>
          </a:xfrm>
        </p:spPr>
        <p:txBody>
          <a:bodyPr/>
          <a:lstStyle/>
          <a:p>
            <a:pPr eaLnBrk="1" hangingPunct="1">
              <a:lnSpc>
                <a:spcPct val="90000"/>
              </a:lnSpc>
              <a:buFont typeface="Wingdings" panose="05000000000000000000" pitchFamily="2" charset="2"/>
              <a:buNone/>
              <a:defRPr/>
            </a:pPr>
            <a:r>
              <a:rPr lang="ja-JP" altLang="en-US" sz="3600" dirty="0">
                <a:latin typeface="+mn-ea"/>
              </a:rPr>
              <a:t>グラフの形状を見る</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・単峰性、左右対称</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・多峰性（峰が複数）</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データの中心、広がりを見る</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・左または右に裾が長い（非左右対称）</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・外れ値が存在（異質なデータ、入力ミス等）</a:t>
            </a:r>
            <a:endParaRPr lang="ja-JP" altLang="ja-JP" sz="3600"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5</a:t>
            </a:fld>
            <a:endParaRPr lang="en-US" altLang="ja-JP"/>
          </a:p>
        </p:txBody>
      </p:sp>
    </p:spTree>
    <p:extLst>
      <p:ext uri="{BB962C8B-B14F-4D97-AF65-F5344CB8AC3E}">
        <p14:creationId xmlns:p14="http://schemas.microsoft.com/office/powerpoint/2010/main" val="34360621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7192BA76-2D6C-476B-BA75-C0CFD4662CCF}"/>
              </a:ext>
            </a:extLst>
          </p:cNvPr>
          <p:cNvSpPr>
            <a:spLocks noGrp="1" noChangeArrowheads="1"/>
          </p:cNvSpPr>
          <p:nvPr>
            <p:ph type="title"/>
          </p:nvPr>
        </p:nvSpPr>
        <p:spPr/>
        <p:txBody>
          <a:bodyPr/>
          <a:lstStyle/>
          <a:p>
            <a:pPr eaLnBrk="1" hangingPunct="1"/>
            <a:r>
              <a:rPr lang="ja-JP" altLang="en-US" sz="4000" dirty="0"/>
              <a:t>データ分析例２</a:t>
            </a:r>
            <a:br>
              <a:rPr lang="en-US" altLang="ja-JP" sz="4000" dirty="0"/>
            </a:br>
            <a:r>
              <a:rPr lang="ja-JP" altLang="en-US" sz="4000" dirty="0"/>
              <a:t>質的分析　</a:t>
            </a:r>
          </a:p>
        </p:txBody>
      </p:sp>
      <p:sp>
        <p:nvSpPr>
          <p:cNvPr id="89091" name="Rectangle 3">
            <a:extLst>
              <a:ext uri="{FF2B5EF4-FFF2-40B4-BE49-F238E27FC236}">
                <a16:creationId xmlns:a16="http://schemas.microsoft.com/office/drawing/2014/main" id="{1C78AC18-2EE9-4CCE-884B-946EA30B53A1}"/>
              </a:ext>
            </a:extLst>
          </p:cNvPr>
          <p:cNvSpPr>
            <a:spLocks noGrp="1" noChangeArrowheads="1"/>
          </p:cNvSpPr>
          <p:nvPr>
            <p:ph type="body" idx="1"/>
          </p:nvPr>
        </p:nvSpPr>
        <p:spPr>
          <a:xfrm>
            <a:off x="346868" y="1897063"/>
            <a:ext cx="9212263" cy="4291012"/>
          </a:xfrm>
        </p:spPr>
        <p:txBody>
          <a:bodyPr/>
          <a:lstStyle/>
          <a:p>
            <a:pPr marL="0" indent="0" eaLnBrk="1" hangingPunct="1">
              <a:buNone/>
            </a:pPr>
            <a:r>
              <a:rPr lang="ja-JP" altLang="en-US" dirty="0">
                <a:latin typeface="ＭＳ Ｐゴシック" panose="020B0600070205080204" pitchFamily="50" charset="-128"/>
              </a:rPr>
              <a:t>　分析対象地域の規模に関する複数のデータを加工し、そのデータの分析、評価する</a:t>
            </a:r>
            <a:endParaRPr lang="en-US" altLang="ja-JP" dirty="0">
              <a:latin typeface="ＭＳ Ｐゴシック" panose="020B0600070205080204" pitchFamily="50" charset="-128"/>
            </a:endParaRPr>
          </a:p>
          <a:p>
            <a:pPr marL="0" indent="0" eaLnBrk="1" hangingPunct="1">
              <a:buNone/>
            </a:pPr>
            <a:r>
              <a:rPr lang="ja-JP" altLang="en-US" dirty="0">
                <a:latin typeface="ＭＳ Ｐゴシック" panose="020B0600070205080204" pitchFamily="50" charset="-128"/>
              </a:rPr>
              <a:t>　人口一人当たり県民所得＝県民所得／総人口</a:t>
            </a:r>
            <a:endParaRPr lang="en-US" altLang="ja-JP" dirty="0">
              <a:latin typeface="ＭＳ Ｐゴシック" panose="020B0600070205080204" pitchFamily="50" charset="-128"/>
            </a:endParaRPr>
          </a:p>
          <a:p>
            <a:pPr marL="0" indent="0" eaLnBrk="1" hangingPunct="1">
              <a:buNone/>
            </a:pPr>
            <a:endParaRPr lang="ja-JP" altLang="en-US" dirty="0">
              <a:latin typeface="ＭＳ Ｐゴシック" panose="020B0600070205080204" pitchFamily="50" charset="-128"/>
            </a:endParaRPr>
          </a:p>
          <a:p>
            <a:pPr marL="0" indent="0" eaLnBrk="1" hangingPunct="1">
              <a:buNone/>
            </a:pPr>
            <a:endParaRPr lang="ja-JP" altLang="en-US" dirty="0">
              <a:latin typeface="ＭＳ Ｐゴシック" panose="020B0600070205080204" pitchFamily="50" charset="-128"/>
            </a:endParaRPr>
          </a:p>
        </p:txBody>
      </p:sp>
      <p:pic>
        <p:nvPicPr>
          <p:cNvPr id="2" name="図 1">
            <a:extLst>
              <a:ext uri="{FF2B5EF4-FFF2-40B4-BE49-F238E27FC236}">
                <a16:creationId xmlns:a16="http://schemas.microsoft.com/office/drawing/2014/main" id="{86ADC2B3-697B-4430-9B82-7DA5F349A7C5}"/>
              </a:ext>
            </a:extLst>
          </p:cNvPr>
          <p:cNvPicPr>
            <a:picLocks noChangeAspect="1"/>
          </p:cNvPicPr>
          <p:nvPr/>
        </p:nvPicPr>
        <p:blipFill>
          <a:blip r:embed="rId3"/>
          <a:stretch>
            <a:fillRect/>
          </a:stretch>
        </p:blipFill>
        <p:spPr>
          <a:xfrm>
            <a:off x="1064568" y="3510845"/>
            <a:ext cx="6624736" cy="3124113"/>
          </a:xfrm>
          <a:prstGeom prst="rect">
            <a:avLst/>
          </a:prstGeom>
        </p:spPr>
      </p:pic>
      <p:sp>
        <p:nvSpPr>
          <p:cNvPr id="4" name="スライド番号プレースホルダー 3">
            <a:extLst>
              <a:ext uri="{FF2B5EF4-FFF2-40B4-BE49-F238E27FC236}">
                <a16:creationId xmlns:a16="http://schemas.microsoft.com/office/drawing/2014/main" id="{8F6220B7-142A-C4AB-01F1-EF3241D419FB}"/>
              </a:ext>
            </a:extLst>
          </p:cNvPr>
          <p:cNvSpPr>
            <a:spLocks noGrp="1"/>
          </p:cNvSpPr>
          <p:nvPr>
            <p:ph type="sldNum" sz="quarter" idx="12"/>
          </p:nvPr>
        </p:nvSpPr>
        <p:spPr/>
        <p:txBody>
          <a:bodyPr/>
          <a:lstStyle/>
          <a:p>
            <a:pPr>
              <a:defRPr/>
            </a:pPr>
            <a:fld id="{6F2008A6-72A8-4D36-9122-EF11DB488EBC}" type="slidenum">
              <a:rPr lang="ja-JP" altLang="en-US" smtClean="0"/>
              <a:pPr>
                <a:defRPr/>
              </a:pPr>
              <a:t>50</a:t>
            </a:fld>
            <a:endParaRPr lang="en-US" altLang="ja-JP"/>
          </a:p>
        </p:txBody>
      </p:sp>
    </p:spTree>
    <p:extLst>
      <p:ext uri="{BB962C8B-B14F-4D97-AF65-F5344CB8AC3E}">
        <p14:creationId xmlns:p14="http://schemas.microsoft.com/office/powerpoint/2010/main" val="39991146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7192BA76-2D6C-476B-BA75-C0CFD4662CCF}"/>
              </a:ext>
            </a:extLst>
          </p:cNvPr>
          <p:cNvSpPr>
            <a:spLocks noGrp="1" noChangeArrowheads="1"/>
          </p:cNvSpPr>
          <p:nvPr>
            <p:ph type="title"/>
          </p:nvPr>
        </p:nvSpPr>
        <p:spPr>
          <a:xfrm>
            <a:off x="1242574" y="295276"/>
            <a:ext cx="8445500" cy="1143000"/>
          </a:xfrm>
        </p:spPr>
        <p:txBody>
          <a:bodyPr/>
          <a:lstStyle/>
          <a:p>
            <a:pPr eaLnBrk="1" hangingPunct="1"/>
            <a:r>
              <a:rPr lang="ja-JP" altLang="en-US" sz="4000" dirty="0"/>
              <a:t>データ分析例３</a:t>
            </a:r>
            <a:br>
              <a:rPr lang="en-US" altLang="ja-JP" sz="4000" dirty="0"/>
            </a:br>
            <a:r>
              <a:rPr lang="ja-JP" altLang="en-US" sz="3600" dirty="0"/>
              <a:t>水準分析　代表地域で水準を見る</a:t>
            </a:r>
          </a:p>
        </p:txBody>
      </p:sp>
      <p:sp>
        <p:nvSpPr>
          <p:cNvPr id="89091" name="Rectangle 3">
            <a:extLst>
              <a:ext uri="{FF2B5EF4-FFF2-40B4-BE49-F238E27FC236}">
                <a16:creationId xmlns:a16="http://schemas.microsoft.com/office/drawing/2014/main" id="{1C78AC18-2EE9-4CCE-884B-946EA30B53A1}"/>
              </a:ext>
            </a:extLst>
          </p:cNvPr>
          <p:cNvSpPr>
            <a:spLocks noGrp="1" noChangeArrowheads="1"/>
          </p:cNvSpPr>
          <p:nvPr>
            <p:ph type="body" idx="1"/>
          </p:nvPr>
        </p:nvSpPr>
        <p:spPr>
          <a:xfrm>
            <a:off x="238633" y="1735932"/>
            <a:ext cx="9428733" cy="4291012"/>
          </a:xfrm>
        </p:spPr>
        <p:txBody>
          <a:bodyPr/>
          <a:lstStyle/>
          <a:p>
            <a:pPr marL="0" indent="0" eaLnBrk="1" hangingPunct="1">
              <a:buNone/>
            </a:pPr>
            <a:r>
              <a:rPr lang="ja-JP" altLang="en-US" dirty="0">
                <a:latin typeface="ＭＳ Ｐゴシック" panose="020B0600070205080204" pitchFamily="50" charset="-128"/>
              </a:rPr>
              <a:t>　分析・評価対象の地域の規模や質の水準をみるもの　</a:t>
            </a:r>
            <a:r>
              <a:rPr lang="en-US" altLang="ja-JP" dirty="0">
                <a:latin typeface="ＭＳ Ｐゴシック" panose="020B0600070205080204" pitchFamily="50" charset="-128"/>
              </a:rPr>
              <a:t> </a:t>
            </a:r>
            <a:r>
              <a:rPr lang="ja-JP" altLang="en-US" dirty="0">
                <a:latin typeface="ＭＳ Ｐゴシック" panose="020B0600070205080204" pitchFamily="50" charset="-128"/>
              </a:rPr>
              <a:t>指数（国県等</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で地域水準を見る</a:t>
            </a:r>
            <a:endParaRPr lang="en-US" altLang="ja-JP" dirty="0">
              <a:latin typeface="ＭＳ Ｐゴシック" panose="020B0600070205080204" pitchFamily="50" charset="-128"/>
            </a:endParaRPr>
          </a:p>
        </p:txBody>
      </p:sp>
      <p:pic>
        <p:nvPicPr>
          <p:cNvPr id="2" name="図 1">
            <a:extLst>
              <a:ext uri="{FF2B5EF4-FFF2-40B4-BE49-F238E27FC236}">
                <a16:creationId xmlns:a16="http://schemas.microsoft.com/office/drawing/2014/main" id="{79557CD1-0B81-ADDB-EEF8-D57E7DF83930}"/>
              </a:ext>
            </a:extLst>
          </p:cNvPr>
          <p:cNvPicPr>
            <a:picLocks noChangeAspect="1"/>
          </p:cNvPicPr>
          <p:nvPr/>
        </p:nvPicPr>
        <p:blipFill>
          <a:blip r:embed="rId3"/>
          <a:stretch>
            <a:fillRect/>
          </a:stretch>
        </p:blipFill>
        <p:spPr>
          <a:xfrm>
            <a:off x="1270121" y="2842944"/>
            <a:ext cx="7242228" cy="3693176"/>
          </a:xfrm>
          <a:prstGeom prst="rect">
            <a:avLst/>
          </a:prstGeom>
        </p:spPr>
      </p:pic>
      <p:sp>
        <p:nvSpPr>
          <p:cNvPr id="4" name="スライド番号プレースホルダー 3">
            <a:extLst>
              <a:ext uri="{FF2B5EF4-FFF2-40B4-BE49-F238E27FC236}">
                <a16:creationId xmlns:a16="http://schemas.microsoft.com/office/drawing/2014/main" id="{9F606148-4329-8936-B665-F052554BA344}"/>
              </a:ext>
            </a:extLst>
          </p:cNvPr>
          <p:cNvSpPr>
            <a:spLocks noGrp="1"/>
          </p:cNvSpPr>
          <p:nvPr>
            <p:ph type="sldNum" sz="quarter" idx="12"/>
          </p:nvPr>
        </p:nvSpPr>
        <p:spPr/>
        <p:txBody>
          <a:bodyPr/>
          <a:lstStyle/>
          <a:p>
            <a:pPr>
              <a:defRPr/>
            </a:pPr>
            <a:fld id="{6F2008A6-72A8-4D36-9122-EF11DB488EBC}" type="slidenum">
              <a:rPr lang="ja-JP" altLang="en-US" smtClean="0"/>
              <a:pPr>
                <a:defRPr/>
              </a:pPr>
              <a:t>51</a:t>
            </a:fld>
            <a:endParaRPr lang="en-US" altLang="ja-JP"/>
          </a:p>
        </p:txBody>
      </p:sp>
    </p:spTree>
    <p:extLst>
      <p:ext uri="{BB962C8B-B14F-4D97-AF65-F5344CB8AC3E}">
        <p14:creationId xmlns:p14="http://schemas.microsoft.com/office/powerpoint/2010/main" val="3926329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7192BA76-2D6C-476B-BA75-C0CFD4662CCF}"/>
              </a:ext>
            </a:extLst>
          </p:cNvPr>
          <p:cNvSpPr>
            <a:spLocks noGrp="1" noChangeArrowheads="1"/>
          </p:cNvSpPr>
          <p:nvPr>
            <p:ph type="title"/>
          </p:nvPr>
        </p:nvSpPr>
        <p:spPr>
          <a:xfrm>
            <a:off x="965200" y="243650"/>
            <a:ext cx="8445500" cy="1143000"/>
          </a:xfrm>
        </p:spPr>
        <p:txBody>
          <a:bodyPr/>
          <a:lstStyle/>
          <a:p>
            <a:pPr eaLnBrk="1" hangingPunct="1"/>
            <a:r>
              <a:rPr lang="ja-JP" altLang="en-US" sz="4000" dirty="0"/>
              <a:t>データ分析例４</a:t>
            </a:r>
            <a:br>
              <a:rPr lang="en-US" altLang="ja-JP" sz="4000" dirty="0"/>
            </a:br>
            <a:r>
              <a:rPr lang="ja-JP" altLang="en-US" sz="3600" dirty="0"/>
              <a:t>構造分析　統計データを項目別に見る</a:t>
            </a:r>
          </a:p>
        </p:txBody>
      </p:sp>
      <p:sp>
        <p:nvSpPr>
          <p:cNvPr id="89091" name="Rectangle 3">
            <a:extLst>
              <a:ext uri="{FF2B5EF4-FFF2-40B4-BE49-F238E27FC236}">
                <a16:creationId xmlns:a16="http://schemas.microsoft.com/office/drawing/2014/main" id="{1C78AC18-2EE9-4CCE-884B-946EA30B53A1}"/>
              </a:ext>
            </a:extLst>
          </p:cNvPr>
          <p:cNvSpPr>
            <a:spLocks noGrp="1" noChangeArrowheads="1"/>
          </p:cNvSpPr>
          <p:nvPr>
            <p:ph type="body" idx="1"/>
          </p:nvPr>
        </p:nvSpPr>
        <p:spPr>
          <a:xfrm>
            <a:off x="198437" y="1314464"/>
            <a:ext cx="9212263" cy="4291012"/>
          </a:xfrm>
        </p:spPr>
        <p:txBody>
          <a:bodyPr/>
          <a:lstStyle/>
          <a:p>
            <a:pPr marL="0" indent="0" eaLnBrk="1" hangingPunct="1">
              <a:buNone/>
            </a:pPr>
            <a:r>
              <a:rPr lang="ja-JP" altLang="en-US" dirty="0">
                <a:latin typeface="ＭＳ Ｐゴシック" panose="020B0600070205080204" pitchFamily="50" charset="-128"/>
              </a:rPr>
              <a:t>　　分析対象の地域構造を見る</a:t>
            </a:r>
            <a:endParaRPr lang="en-US" altLang="ja-JP" dirty="0">
              <a:latin typeface="ＭＳ Ｐゴシック" panose="020B0600070205080204" pitchFamily="50" charset="-128"/>
            </a:endParaRPr>
          </a:p>
          <a:p>
            <a:pPr marL="0" indent="0" eaLnBrk="1" hangingPunct="1">
              <a:buNone/>
            </a:pPr>
            <a:r>
              <a:rPr lang="ja-JP" altLang="en-US" dirty="0">
                <a:latin typeface="ＭＳ Ｐゴシック" panose="020B0600070205080204" pitchFamily="50" charset="-128"/>
              </a:rPr>
              <a:t>　　特化係数＝地域構成比／国構成比　</a:t>
            </a:r>
            <a:endParaRPr lang="en-US" altLang="ja-JP" dirty="0">
              <a:latin typeface="ＭＳ Ｐゴシック" panose="020B0600070205080204" pitchFamily="50" charset="-128"/>
            </a:endParaRPr>
          </a:p>
          <a:p>
            <a:pPr marL="0" indent="0" eaLnBrk="1" hangingPunct="1">
              <a:buNone/>
            </a:pPr>
            <a:r>
              <a:rPr lang="ja-JP" altLang="en-US" sz="2800" dirty="0">
                <a:latin typeface="ＭＳ Ｐゴシック" panose="020B0600070205080204" pitchFamily="50" charset="-128"/>
              </a:rPr>
              <a:t>特化係数＞</a:t>
            </a:r>
            <a:r>
              <a:rPr lang="en-US" altLang="ja-JP" sz="2800" dirty="0">
                <a:latin typeface="ＭＳ Ｐゴシック" panose="020B0600070205080204" pitchFamily="50" charset="-128"/>
              </a:rPr>
              <a:t>1</a:t>
            </a:r>
            <a:r>
              <a:rPr lang="ja-JP" altLang="en-US" sz="2800" dirty="0">
                <a:latin typeface="ＭＳ Ｐゴシック" panose="020B0600070205080204" pitchFamily="50" charset="-128"/>
              </a:rPr>
              <a:t>であれば</a:t>
            </a:r>
            <a:endParaRPr lang="en-US" altLang="ja-JP" sz="2800" dirty="0">
              <a:latin typeface="ＭＳ Ｐゴシック" panose="020B0600070205080204" pitchFamily="50" charset="-128"/>
            </a:endParaRPr>
          </a:p>
          <a:p>
            <a:pPr marL="0" indent="0" eaLnBrk="1" hangingPunct="1">
              <a:buNone/>
            </a:pPr>
            <a:r>
              <a:rPr lang="ja-JP" altLang="en-US" sz="2800" dirty="0">
                <a:latin typeface="ＭＳ Ｐゴシック" panose="020B0600070205080204" pitchFamily="50" charset="-128"/>
              </a:rPr>
              <a:t>該当項目は特化している</a:t>
            </a:r>
          </a:p>
        </p:txBody>
      </p:sp>
      <p:pic>
        <p:nvPicPr>
          <p:cNvPr id="2" name="図 1">
            <a:extLst>
              <a:ext uri="{FF2B5EF4-FFF2-40B4-BE49-F238E27FC236}">
                <a16:creationId xmlns:a16="http://schemas.microsoft.com/office/drawing/2014/main" id="{5F81CDDE-7FA8-42DC-98BB-ACFD1224E054}"/>
              </a:ext>
            </a:extLst>
          </p:cNvPr>
          <p:cNvPicPr>
            <a:picLocks noChangeAspect="1"/>
          </p:cNvPicPr>
          <p:nvPr/>
        </p:nvPicPr>
        <p:blipFill>
          <a:blip r:embed="rId3"/>
          <a:stretch>
            <a:fillRect/>
          </a:stretch>
        </p:blipFill>
        <p:spPr>
          <a:xfrm>
            <a:off x="4304928" y="2553739"/>
            <a:ext cx="5256584" cy="4038646"/>
          </a:xfrm>
          <a:prstGeom prst="rect">
            <a:avLst/>
          </a:prstGeom>
        </p:spPr>
      </p:pic>
      <p:sp>
        <p:nvSpPr>
          <p:cNvPr id="4" name="スライド番号プレースホルダー 3">
            <a:extLst>
              <a:ext uri="{FF2B5EF4-FFF2-40B4-BE49-F238E27FC236}">
                <a16:creationId xmlns:a16="http://schemas.microsoft.com/office/drawing/2014/main" id="{BA69BF28-3188-A6F4-1DFD-65B370636F48}"/>
              </a:ext>
            </a:extLst>
          </p:cNvPr>
          <p:cNvSpPr>
            <a:spLocks noGrp="1"/>
          </p:cNvSpPr>
          <p:nvPr>
            <p:ph type="sldNum" sz="quarter" idx="12"/>
          </p:nvPr>
        </p:nvSpPr>
        <p:spPr/>
        <p:txBody>
          <a:bodyPr/>
          <a:lstStyle/>
          <a:p>
            <a:pPr>
              <a:defRPr/>
            </a:pPr>
            <a:fld id="{6F2008A6-72A8-4D36-9122-EF11DB488EBC}" type="slidenum">
              <a:rPr lang="ja-JP" altLang="en-US" smtClean="0"/>
              <a:pPr>
                <a:defRPr/>
              </a:pPr>
              <a:t>52</a:t>
            </a:fld>
            <a:endParaRPr lang="en-US" altLang="ja-JP"/>
          </a:p>
        </p:txBody>
      </p:sp>
    </p:spTree>
    <p:extLst>
      <p:ext uri="{BB962C8B-B14F-4D97-AF65-F5344CB8AC3E}">
        <p14:creationId xmlns:p14="http://schemas.microsoft.com/office/powerpoint/2010/main" val="1423167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4D3363E9-B43D-46C5-A425-4C0DD370D8DB}"/>
              </a:ext>
            </a:extLst>
          </p:cNvPr>
          <p:cNvSpPr>
            <a:spLocks noGrp="1" noChangeArrowheads="1"/>
          </p:cNvSpPr>
          <p:nvPr>
            <p:ph type="title"/>
          </p:nvPr>
        </p:nvSpPr>
        <p:spPr>
          <a:noFill/>
        </p:spPr>
        <p:txBody>
          <a:bodyPr lIns="92075" tIns="46038" rIns="92075" bIns="46038"/>
          <a:lstStyle/>
          <a:p>
            <a:pPr eaLnBrk="1" hangingPunct="1"/>
            <a:r>
              <a:rPr lang="ja-JP" altLang="en-US" sz="4000" dirty="0"/>
              <a:t>ヒストグラム例</a:t>
            </a:r>
            <a:br>
              <a:rPr lang="en-US" altLang="ja-JP" sz="4000" dirty="0"/>
            </a:br>
            <a:r>
              <a:rPr lang="ja-JP" altLang="en-US" sz="3600" dirty="0"/>
              <a:t>給与所得階級別給与所得者数</a:t>
            </a:r>
            <a:endParaRPr lang="ja-JP" altLang="ja-JP" sz="3600" dirty="0"/>
          </a:p>
        </p:txBody>
      </p:sp>
      <p:pic>
        <p:nvPicPr>
          <p:cNvPr id="77828" name="Picture 2">
            <a:extLst>
              <a:ext uri="{FF2B5EF4-FFF2-40B4-BE49-F238E27FC236}">
                <a16:creationId xmlns:a16="http://schemas.microsoft.com/office/drawing/2014/main" id="{76BB916B-C022-447F-BEAF-190AE05A83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825" y="2492375"/>
            <a:ext cx="8285163" cy="3573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a:extLst>
              <a:ext uri="{FF2B5EF4-FFF2-40B4-BE49-F238E27FC236}">
                <a16:creationId xmlns:a16="http://schemas.microsoft.com/office/drawing/2014/main" id="{E995E4D3-D82C-7C42-8632-F782DFACA351}"/>
              </a:ext>
            </a:extLst>
          </p:cNvPr>
          <p:cNvSpPr>
            <a:spLocks noGrp="1"/>
          </p:cNvSpPr>
          <p:nvPr>
            <p:ph type="sldNum" sz="quarter" idx="12"/>
          </p:nvPr>
        </p:nvSpPr>
        <p:spPr/>
        <p:txBody>
          <a:bodyPr/>
          <a:lstStyle/>
          <a:p>
            <a:pPr>
              <a:defRPr/>
            </a:pPr>
            <a:fld id="{6F2008A6-72A8-4D36-9122-EF11DB488EBC}" type="slidenum">
              <a:rPr lang="ja-JP" altLang="en-US" smtClean="0"/>
              <a:pPr>
                <a:defRPr/>
              </a:pPr>
              <a:t>6</a:t>
            </a:fld>
            <a:endParaRPr lang="en-US" altLang="ja-JP"/>
          </a:p>
        </p:txBody>
      </p:sp>
    </p:spTree>
    <p:extLst>
      <p:ext uri="{BB962C8B-B14F-4D97-AF65-F5344CB8AC3E}">
        <p14:creationId xmlns:p14="http://schemas.microsoft.com/office/powerpoint/2010/main" val="4290098193"/>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6B4B5D9F-3FA9-4064-9AA6-0E4D671D90C8}"/>
              </a:ext>
            </a:extLst>
          </p:cNvPr>
          <p:cNvSpPr>
            <a:spLocks noGrp="1" noChangeArrowheads="1"/>
          </p:cNvSpPr>
          <p:nvPr>
            <p:ph type="title"/>
          </p:nvPr>
        </p:nvSpPr>
        <p:spPr>
          <a:noFill/>
        </p:spPr>
        <p:txBody>
          <a:bodyPr lIns="92075" tIns="46038" rIns="92075" bIns="46038"/>
          <a:lstStyle/>
          <a:p>
            <a:pPr eaLnBrk="1" hangingPunct="1"/>
            <a:r>
              <a:rPr lang="ja-JP" altLang="en-US" sz="4000" dirty="0"/>
              <a:t>地図グラフ作成の特徴</a:t>
            </a:r>
            <a:endParaRPr lang="ja-JP" altLang="ja-JP" sz="4000" dirty="0"/>
          </a:p>
        </p:txBody>
      </p:sp>
      <p:sp>
        <p:nvSpPr>
          <p:cNvPr id="78851" name="Rectangle 3">
            <a:extLst>
              <a:ext uri="{FF2B5EF4-FFF2-40B4-BE49-F238E27FC236}">
                <a16:creationId xmlns:a16="http://schemas.microsoft.com/office/drawing/2014/main" id="{18D7DB76-3BEA-49AE-A6B8-7173A569AC59}"/>
              </a:ext>
            </a:extLst>
          </p:cNvPr>
          <p:cNvSpPr>
            <a:spLocks noGrp="1" noChangeArrowheads="1"/>
          </p:cNvSpPr>
          <p:nvPr>
            <p:ph type="body" idx="1"/>
          </p:nvPr>
        </p:nvSpPr>
        <p:spPr>
          <a:xfrm>
            <a:off x="488950" y="2017713"/>
            <a:ext cx="9212263" cy="4114800"/>
          </a:xfrm>
          <a:noFill/>
        </p:spPr>
        <p:txBody>
          <a:bodyPr lIns="92075" tIns="46038" rIns="92075" bIns="46038"/>
          <a:lstStyle/>
          <a:p>
            <a:pPr marL="812800" indent="-812800" eaLnBrk="1" hangingPunct="1">
              <a:buFont typeface="Wingdings" panose="05000000000000000000" pitchFamily="2" charset="2"/>
              <a:buNone/>
            </a:pPr>
            <a:r>
              <a:rPr lang="ja-JP" altLang="en-US" dirty="0">
                <a:latin typeface="ＭＳ Ｐゴシック" panose="020B0600070205080204" pitchFamily="50" charset="-128"/>
              </a:rPr>
              <a:t>１ 特徴：地域別統計数量を階級区分し、各階級をハッチングで表示</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２ 用途：全地域を通観して地域傾向を把握</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３ 注意点：白地図：海岸線と境界線だけの地図</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・階級：</a:t>
            </a:r>
            <a:r>
              <a:rPr lang="en-US" altLang="ja-JP" dirty="0">
                <a:latin typeface="ＭＳ Ｐゴシック" panose="020B0600070205080204" pitchFamily="50" charset="-128"/>
              </a:rPr>
              <a:t>3</a:t>
            </a:r>
            <a:r>
              <a:rPr lang="ja-JP" altLang="en-US" dirty="0">
                <a:latin typeface="ＭＳ Ｐゴシック" panose="020B0600070205080204" pitchFamily="50" charset="-128"/>
              </a:rPr>
              <a:t>、</a:t>
            </a:r>
            <a:r>
              <a:rPr lang="en-US" altLang="ja-JP" dirty="0">
                <a:latin typeface="ＭＳ Ｐゴシック" panose="020B0600070205080204" pitchFamily="50" charset="-128"/>
              </a:rPr>
              <a:t>5</a:t>
            </a:r>
            <a:r>
              <a:rPr lang="ja-JP" altLang="en-US" dirty="0">
                <a:latin typeface="ＭＳ Ｐゴシック" panose="020B0600070205080204" pitchFamily="50" charset="-128"/>
              </a:rPr>
              <a:t>、</a:t>
            </a:r>
            <a:r>
              <a:rPr lang="en-US" altLang="ja-JP" dirty="0">
                <a:latin typeface="ＭＳ Ｐゴシック" panose="020B0600070205080204" pitchFamily="50" charset="-128"/>
              </a:rPr>
              <a:t>7</a:t>
            </a:r>
            <a:r>
              <a:rPr lang="ja-JP" altLang="en-US" dirty="0">
                <a:latin typeface="ＭＳ Ｐゴシック" panose="020B0600070205080204" pitchFamily="50" charset="-128"/>
              </a:rPr>
              <a:t>階級（奇数）</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まん中の階級があり見やすい</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・白色（</a:t>
            </a:r>
            <a:r>
              <a:rPr lang="en-US" altLang="ja-JP" dirty="0">
                <a:latin typeface="ＭＳ Ｐゴシック" panose="020B0600070205080204" pitchFamily="50" charset="-128"/>
              </a:rPr>
              <a:t>0</a:t>
            </a:r>
            <a:r>
              <a:rPr lang="ja-JP" altLang="en-US" dirty="0">
                <a:latin typeface="ＭＳ Ｐゴシック" panose="020B0600070205080204" pitchFamily="50" charset="-128"/>
              </a:rPr>
              <a:t>％）、黒色</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％）：特別の場合</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endParaRPr lang="en-US" altLang="ja-JP" sz="36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8741EF90-3134-2396-2216-36874A7D8CC7}"/>
              </a:ext>
            </a:extLst>
          </p:cNvPr>
          <p:cNvSpPr>
            <a:spLocks noGrp="1"/>
          </p:cNvSpPr>
          <p:nvPr>
            <p:ph type="sldNum" sz="quarter" idx="12"/>
          </p:nvPr>
        </p:nvSpPr>
        <p:spPr/>
        <p:txBody>
          <a:bodyPr/>
          <a:lstStyle/>
          <a:p>
            <a:pPr>
              <a:defRPr/>
            </a:pPr>
            <a:fld id="{6F2008A6-72A8-4D36-9122-EF11DB488EBC}" type="slidenum">
              <a:rPr lang="ja-JP" altLang="en-US" smtClean="0"/>
              <a:pPr>
                <a:defRPr/>
              </a:pPr>
              <a:t>7</a:t>
            </a:fld>
            <a:endParaRPr lang="en-US" altLang="ja-JP"/>
          </a:p>
        </p:txBody>
      </p:sp>
    </p:spTree>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a:extLst>
              <a:ext uri="{FF2B5EF4-FFF2-40B4-BE49-F238E27FC236}">
                <a16:creationId xmlns:a16="http://schemas.microsoft.com/office/drawing/2014/main" id="{40AF29AE-5CA2-4536-8213-3C4FAF0E3C80}"/>
              </a:ext>
            </a:extLst>
          </p:cNvPr>
          <p:cNvSpPr>
            <a:spLocks noGrp="1" noChangeArrowheads="1"/>
          </p:cNvSpPr>
          <p:nvPr>
            <p:ph type="title"/>
          </p:nvPr>
        </p:nvSpPr>
        <p:spPr>
          <a:xfrm>
            <a:off x="344488" y="176214"/>
            <a:ext cx="8369300" cy="1462087"/>
          </a:xfrm>
        </p:spPr>
        <p:txBody>
          <a:bodyPr/>
          <a:lstStyle/>
          <a:p>
            <a:pPr eaLnBrk="1" hangingPunct="1">
              <a:defRPr/>
            </a:pPr>
            <a:r>
              <a:rPr lang="ja-JP" altLang="en-US" sz="4000" dirty="0">
                <a:latin typeface="+mn-ea"/>
                <a:ea typeface="+mn-ea"/>
              </a:rPr>
              <a:t>人口増減</a:t>
            </a:r>
            <a:r>
              <a:rPr lang="en-US" altLang="ja-JP" sz="4000" dirty="0">
                <a:latin typeface="+mn-ea"/>
                <a:ea typeface="+mn-ea"/>
              </a:rPr>
              <a:t>MAP</a:t>
            </a:r>
            <a:br>
              <a:rPr lang="en-US" altLang="ja-JP" sz="4000" dirty="0">
                <a:latin typeface="+mn-ea"/>
                <a:ea typeface="+mn-ea"/>
              </a:rPr>
            </a:br>
            <a:r>
              <a:rPr lang="ja-JP" altLang="en-US" sz="4000" dirty="0">
                <a:latin typeface="+mn-ea"/>
                <a:ea typeface="+mn-ea"/>
              </a:rPr>
              <a:t>兵庫県内</a:t>
            </a:r>
            <a:r>
              <a:rPr lang="en-US" altLang="ja-JP" sz="4000" dirty="0">
                <a:latin typeface="+mn-ea"/>
                <a:ea typeface="+mn-ea"/>
              </a:rPr>
              <a:t>41</a:t>
            </a:r>
            <a:r>
              <a:rPr lang="ja-JP" altLang="en-US" sz="4000" dirty="0">
                <a:latin typeface="+mn-ea"/>
                <a:ea typeface="+mn-ea"/>
              </a:rPr>
              <a:t>市町</a:t>
            </a:r>
            <a:endParaRPr lang="ja-JP" altLang="ja-JP" sz="4000" dirty="0">
              <a:latin typeface="+mn-ea"/>
              <a:ea typeface="+mn-ea"/>
            </a:endParaRPr>
          </a:p>
        </p:txBody>
      </p:sp>
      <p:sp>
        <p:nvSpPr>
          <p:cNvPr id="22531" name="スライド番号プレースホルダー 1">
            <a:extLst>
              <a:ext uri="{FF2B5EF4-FFF2-40B4-BE49-F238E27FC236}">
                <a16:creationId xmlns:a16="http://schemas.microsoft.com/office/drawing/2014/main" id="{787B5CCB-E3FA-436A-9140-673B0DD8CE1F}"/>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0EA9E3DD-AE7A-4B0C-98F2-C5E67A3D6BD4}" type="slidenum">
              <a:rPr kumimoji="0" lang="ja-JP" altLang="en-US" sz="1400"/>
              <a:pPr>
                <a:spcBef>
                  <a:spcPct val="0"/>
                </a:spcBef>
                <a:buClrTx/>
                <a:buSzTx/>
                <a:buFontTx/>
                <a:buNone/>
              </a:pPr>
              <a:t>8</a:t>
            </a:fld>
            <a:endParaRPr kumimoji="0" lang="en-US" altLang="ja-JP" sz="1400"/>
          </a:p>
        </p:txBody>
      </p:sp>
      <p:pic>
        <p:nvPicPr>
          <p:cNvPr id="22532" name="図 3">
            <a:extLst>
              <a:ext uri="{FF2B5EF4-FFF2-40B4-BE49-F238E27FC236}">
                <a16:creationId xmlns:a16="http://schemas.microsoft.com/office/drawing/2014/main" id="{1E23B005-F4D6-4DEF-9375-74855FF4B7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6936" y="76200"/>
            <a:ext cx="4546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テキスト ボックス 1">
            <a:extLst>
              <a:ext uri="{FF2B5EF4-FFF2-40B4-BE49-F238E27FC236}">
                <a16:creationId xmlns:a16="http://schemas.microsoft.com/office/drawing/2014/main" id="{372B61B2-2873-4665-8C98-C38A252D49D5}"/>
              </a:ext>
            </a:extLst>
          </p:cNvPr>
          <p:cNvSpPr txBox="1">
            <a:spLocks noChangeArrowheads="1"/>
          </p:cNvSpPr>
          <p:nvPr/>
        </p:nvSpPr>
        <p:spPr bwMode="auto">
          <a:xfrm>
            <a:off x="344488" y="2420883"/>
            <a:ext cx="4176464" cy="3816429"/>
          </a:xfrm>
          <a:prstGeom prst="rect">
            <a:avLst/>
          </a:prstGeom>
          <a:noFill/>
          <a:ln>
            <a:noFill/>
          </a:ln>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r>
              <a:rPr lang="ja-JP" altLang="en-US" dirty="0">
                <a:latin typeface="+mn-ea"/>
                <a:ea typeface="+mn-ea"/>
              </a:rPr>
              <a:t>人口増加市町：暖色系</a:t>
            </a:r>
            <a:endParaRPr lang="en-US" altLang="ja-JP" dirty="0">
              <a:latin typeface="+mn-ea"/>
              <a:ea typeface="+mn-ea"/>
            </a:endParaRPr>
          </a:p>
          <a:p>
            <a:pPr>
              <a:spcBef>
                <a:spcPct val="0"/>
              </a:spcBef>
              <a:buClrTx/>
              <a:buSzTx/>
              <a:buFontTx/>
              <a:buNone/>
              <a:defRPr/>
            </a:pPr>
            <a:r>
              <a:rPr lang="ja-JP" altLang="en-US" dirty="0">
                <a:latin typeface="+mn-ea"/>
                <a:ea typeface="+mn-ea"/>
              </a:rPr>
              <a:t>人口減少市町：寒色系</a:t>
            </a:r>
            <a:endParaRPr lang="en-US" altLang="ja-JP" dirty="0">
              <a:latin typeface="+mn-ea"/>
              <a:ea typeface="+mn-ea"/>
            </a:endParaRPr>
          </a:p>
          <a:p>
            <a:pPr>
              <a:spcBef>
                <a:spcPct val="0"/>
              </a:spcBef>
              <a:buClrTx/>
              <a:buSzTx/>
              <a:buFontTx/>
              <a:buNone/>
              <a:defRPr/>
            </a:pPr>
            <a:endParaRPr lang="en-US" altLang="ja-JP" dirty="0">
              <a:latin typeface="+mn-ea"/>
              <a:ea typeface="+mn-ea"/>
            </a:endParaRPr>
          </a:p>
          <a:p>
            <a:pPr>
              <a:spcBef>
                <a:spcPct val="0"/>
              </a:spcBef>
              <a:buClrTx/>
              <a:buSzTx/>
              <a:buFontTx/>
              <a:buNone/>
              <a:defRPr/>
            </a:pPr>
            <a:r>
              <a:rPr lang="en-US" altLang="ja-JP" dirty="0">
                <a:latin typeface="+mn-ea"/>
                <a:ea typeface="+mn-ea"/>
              </a:rPr>
              <a:t>2015</a:t>
            </a:r>
            <a:r>
              <a:rPr lang="ja-JP" altLang="en-US" dirty="0">
                <a:latin typeface="+mn-ea"/>
                <a:ea typeface="+mn-ea"/>
              </a:rPr>
              <a:t>年～</a:t>
            </a:r>
            <a:r>
              <a:rPr lang="en-US" altLang="ja-JP" dirty="0">
                <a:latin typeface="+mn-ea"/>
                <a:ea typeface="+mn-ea"/>
              </a:rPr>
              <a:t>2020</a:t>
            </a:r>
            <a:r>
              <a:rPr lang="ja-JP" altLang="en-US" dirty="0">
                <a:latin typeface="+mn-ea"/>
                <a:ea typeface="+mn-ea"/>
              </a:rPr>
              <a:t>年</a:t>
            </a:r>
            <a:endParaRPr lang="en-US" altLang="ja-JP" dirty="0">
              <a:latin typeface="+mn-ea"/>
              <a:ea typeface="+mn-ea"/>
            </a:endParaRPr>
          </a:p>
          <a:p>
            <a:pPr>
              <a:spcBef>
                <a:spcPct val="0"/>
              </a:spcBef>
              <a:buClrTx/>
              <a:buSzTx/>
              <a:buFontTx/>
              <a:buNone/>
              <a:defRPr/>
            </a:pPr>
            <a:r>
              <a:rPr lang="ja-JP" altLang="en-US" dirty="0">
                <a:latin typeface="+mn-ea"/>
                <a:ea typeface="+mn-ea"/>
              </a:rPr>
              <a:t>兵庫県▲</a:t>
            </a:r>
            <a:r>
              <a:rPr lang="en-US" altLang="ja-JP" dirty="0">
                <a:latin typeface="+mn-ea"/>
                <a:ea typeface="+mn-ea"/>
              </a:rPr>
              <a:t>69,798</a:t>
            </a:r>
            <a:r>
              <a:rPr lang="ja-JP" altLang="en-US" dirty="0">
                <a:latin typeface="+mn-ea"/>
                <a:ea typeface="+mn-ea"/>
              </a:rPr>
              <a:t>人</a:t>
            </a:r>
            <a:endParaRPr lang="en-US" altLang="ja-JP" dirty="0">
              <a:latin typeface="+mn-ea"/>
              <a:ea typeface="+mn-ea"/>
            </a:endParaRPr>
          </a:p>
          <a:p>
            <a:pPr>
              <a:spcBef>
                <a:spcPct val="0"/>
              </a:spcBef>
              <a:buClrTx/>
              <a:buSzTx/>
              <a:buFontTx/>
              <a:buNone/>
              <a:defRPr/>
            </a:pPr>
            <a:r>
              <a:rPr lang="ja-JP" altLang="en-US" dirty="0">
                <a:latin typeface="+mn-ea"/>
                <a:ea typeface="+mn-ea"/>
              </a:rPr>
              <a:t>増加：</a:t>
            </a:r>
            <a:r>
              <a:rPr lang="en-US" altLang="ja-JP" dirty="0">
                <a:latin typeface="+mn-ea"/>
                <a:ea typeface="+mn-ea"/>
              </a:rPr>
              <a:t>5</a:t>
            </a:r>
            <a:r>
              <a:rPr lang="ja-JP" altLang="en-US" dirty="0">
                <a:latin typeface="+mn-ea"/>
                <a:ea typeface="+mn-ea"/>
              </a:rPr>
              <a:t>市町</a:t>
            </a:r>
            <a:endParaRPr lang="en-US" altLang="ja-JP" dirty="0">
              <a:latin typeface="+mn-ea"/>
              <a:ea typeface="+mn-ea"/>
            </a:endParaRPr>
          </a:p>
          <a:p>
            <a:pPr>
              <a:spcBef>
                <a:spcPct val="0"/>
              </a:spcBef>
              <a:buClrTx/>
              <a:buSzTx/>
              <a:buFontTx/>
              <a:buNone/>
              <a:defRPr/>
            </a:pPr>
            <a:r>
              <a:rPr lang="ja-JP" altLang="en-US" dirty="0">
                <a:latin typeface="+mn-ea"/>
                <a:ea typeface="+mn-ea"/>
              </a:rPr>
              <a:t>減少：</a:t>
            </a:r>
            <a:r>
              <a:rPr lang="en-US" altLang="ja-JP" dirty="0">
                <a:latin typeface="+mn-ea"/>
                <a:ea typeface="+mn-ea"/>
              </a:rPr>
              <a:t>36</a:t>
            </a:r>
            <a:r>
              <a:rPr lang="ja-JP" altLang="en-US" dirty="0">
                <a:latin typeface="+mn-ea"/>
                <a:ea typeface="+mn-ea"/>
              </a:rPr>
              <a:t>市町</a:t>
            </a:r>
            <a:endParaRPr lang="en-US" altLang="ja-JP" dirty="0">
              <a:latin typeface="+mn-ea"/>
              <a:ea typeface="+mn-ea"/>
            </a:endParaRPr>
          </a:p>
          <a:p>
            <a:pPr>
              <a:spcBef>
                <a:spcPct val="0"/>
              </a:spcBef>
              <a:buClrTx/>
              <a:buSzTx/>
              <a:buFontTx/>
              <a:buNone/>
              <a:defRPr/>
            </a:pPr>
            <a:endParaRPr lang="ja-JP"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BFCB529E-1167-42C9-BEF8-19B40B7F7E3B}"/>
              </a:ext>
            </a:extLst>
          </p:cNvPr>
          <p:cNvSpPr>
            <a:spLocks noGrp="1" noChangeArrowheads="1"/>
          </p:cNvSpPr>
          <p:nvPr>
            <p:ph type="title"/>
          </p:nvPr>
        </p:nvSpPr>
        <p:spPr>
          <a:noFill/>
        </p:spPr>
        <p:txBody>
          <a:bodyPr lIns="92075" tIns="46038" rIns="92075" bIns="46038"/>
          <a:lstStyle/>
          <a:p>
            <a:pPr eaLnBrk="1" hangingPunct="1"/>
            <a:r>
              <a:rPr lang="ja-JP" altLang="en-US" sz="4000" dirty="0"/>
              <a:t>相関グラフ作成の特徴</a:t>
            </a:r>
            <a:endParaRPr lang="ja-JP" altLang="ja-JP" sz="4000" dirty="0"/>
          </a:p>
        </p:txBody>
      </p:sp>
      <p:sp>
        <p:nvSpPr>
          <p:cNvPr id="81923" name="Rectangle 3">
            <a:extLst>
              <a:ext uri="{FF2B5EF4-FFF2-40B4-BE49-F238E27FC236}">
                <a16:creationId xmlns:a16="http://schemas.microsoft.com/office/drawing/2014/main" id="{D049E0E9-226E-417C-87AE-984CEA7BF0D9}"/>
              </a:ext>
            </a:extLst>
          </p:cNvPr>
          <p:cNvSpPr>
            <a:spLocks noGrp="1" noChangeArrowheads="1"/>
          </p:cNvSpPr>
          <p:nvPr>
            <p:ph type="body" idx="1"/>
          </p:nvPr>
        </p:nvSpPr>
        <p:spPr>
          <a:xfrm>
            <a:off x="488950" y="2017713"/>
            <a:ext cx="9212263" cy="4114800"/>
          </a:xfrm>
          <a:noFill/>
        </p:spPr>
        <p:txBody>
          <a:bodyPr lIns="92075" tIns="46038" rIns="92075" bIns="46038"/>
          <a:lstStyle/>
          <a:p>
            <a:pPr marL="812800" indent="-812800" eaLnBrk="1" hangingPunct="1">
              <a:buFont typeface="Wingdings" panose="05000000000000000000" pitchFamily="2" charset="2"/>
              <a:buNone/>
            </a:pPr>
            <a:r>
              <a:rPr lang="ja-JP" altLang="en-US" dirty="0">
                <a:latin typeface="ＭＳ Ｐゴシック" panose="020B0600070205080204" pitchFamily="50" charset="-128"/>
              </a:rPr>
              <a:t>１ 特徴：点の分布で関連性を表示</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２ 用途：２つの統計量の相関関係を観察</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３ 注意点</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対応する２つの統計数量を１組として平面上にプロットする</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・異なった系列の統計内容の比較する</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・相互関連を見る</a:t>
            </a:r>
          </a:p>
          <a:p>
            <a:pPr marL="812800" indent="-812800" eaLnBrk="1" hangingPunct="1">
              <a:buFont typeface="Wingdings" panose="05000000000000000000" pitchFamily="2" charset="2"/>
              <a:buNone/>
            </a:pPr>
            <a:endParaRPr lang="en-US" altLang="ja-JP" sz="36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ADDEA6A3-8AF9-840C-FCF3-4C233DA48D51}"/>
              </a:ext>
            </a:extLst>
          </p:cNvPr>
          <p:cNvSpPr>
            <a:spLocks noGrp="1"/>
          </p:cNvSpPr>
          <p:nvPr>
            <p:ph type="sldNum" sz="quarter" idx="12"/>
          </p:nvPr>
        </p:nvSpPr>
        <p:spPr/>
        <p:txBody>
          <a:bodyPr/>
          <a:lstStyle/>
          <a:p>
            <a:pPr>
              <a:defRPr/>
            </a:pPr>
            <a:fld id="{6F2008A6-72A8-4D36-9122-EF11DB488EBC}" type="slidenum">
              <a:rPr lang="ja-JP" altLang="en-US" smtClean="0"/>
              <a:pPr>
                <a:defRPr/>
              </a:pPr>
              <a:t>9</a:t>
            </a:fld>
            <a:endParaRPr lang="en-US" altLang="ja-JP"/>
          </a:p>
        </p:txBody>
      </p:sp>
    </p:spTree>
  </p:cSld>
  <p:clrMapOvr>
    <a:masterClrMapping/>
  </p:clrMapOvr>
  <p:transition spd="med">
    <p:wipe dir="r"/>
  </p:transition>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2400" b="0" i="0" u="none" strike="noStrike" cap="none" normalizeH="0" baseline="0" smtClean="0">
            <a:ln>
              <a:noFill/>
            </a:ln>
            <a:solidFill>
              <a:schemeClr val="tx1"/>
            </a:solidFill>
            <a:effectLst/>
            <a:latin typeface="Tahoma"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2400" b="0" i="0" u="none" strike="noStrike" cap="none" normalizeH="0" baseline="0" smtClean="0">
            <a:ln>
              <a:noFill/>
            </a:ln>
            <a:solidFill>
              <a:schemeClr val="tx1"/>
            </a:solidFill>
            <a:effectLst/>
            <a:latin typeface="Tahoma" pitchFamily="34" charset="0"/>
            <a:ea typeface="ＭＳ Ｐゴシック"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5828</TotalTime>
  <Words>6885</Words>
  <Application>Microsoft Office PowerPoint</Application>
  <PresentationFormat>A4 210 x 297 mm</PresentationFormat>
  <Paragraphs>610</Paragraphs>
  <Slides>52</Slides>
  <Notes>52</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52</vt:i4>
      </vt:variant>
    </vt:vector>
  </HeadingPairs>
  <TitlesOfParts>
    <vt:vector size="61" baseType="lpstr">
      <vt:lpstr>ＭＳ Ｐゴシック</vt:lpstr>
      <vt:lpstr>ＭＳ Ｐ明朝</vt:lpstr>
      <vt:lpstr>ＭＳ ゴシック</vt:lpstr>
      <vt:lpstr>Arial</vt:lpstr>
      <vt:lpstr>Tahoma</vt:lpstr>
      <vt:lpstr>Times New Roman</vt:lpstr>
      <vt:lpstr>Wingdings</vt:lpstr>
      <vt:lpstr>Blends</vt:lpstr>
      <vt:lpstr>Clip</vt:lpstr>
      <vt:lpstr>統計データの見方・使い方</vt:lpstr>
      <vt:lpstr>統計データの見方・使い方 報告概要</vt:lpstr>
      <vt:lpstr>  Ⅱ 統計量・データ分布の見方 ３ 度数分布表とヒストグラム</vt:lpstr>
      <vt:lpstr>ヒストグラム作成の特徴</vt:lpstr>
      <vt:lpstr>ヒストグラムの読み方</vt:lpstr>
      <vt:lpstr>ヒストグラム例 給与所得階級別給与所得者数</vt:lpstr>
      <vt:lpstr>地図グラフ作成の特徴</vt:lpstr>
      <vt:lpstr>人口増減MAP 兵庫県内41市町</vt:lpstr>
      <vt:lpstr>相関グラフ作成の特徴</vt:lpstr>
      <vt:lpstr>相関関係グラフ例 平均余命・健康余命</vt:lpstr>
      <vt:lpstr> 複合グラフ例 棒グラフ・折れ線グラフ 左軸：気温、右軸：降水量</vt:lpstr>
      <vt:lpstr>パレート図</vt:lpstr>
      <vt:lpstr>統計グラフ見せ方の工夫 　</vt:lpstr>
      <vt:lpstr>時系列データと統計グラフ 統計ダッシュボード(統計局） 統計ダッシュボード (e-stat.go.jp)</vt:lpstr>
      <vt:lpstr>　 統計データの収集と作成データ</vt:lpstr>
      <vt:lpstr>　政府統計の総合窓口（e-Stat）の概要      政府統計の総合窓口 (e-stat.go.jp) </vt:lpstr>
      <vt:lpstr>　政府統計の総合窓口（e-Stat）の概要      政府統計の総合窓口 (e-stat.go.jp) </vt:lpstr>
      <vt:lpstr>　政府統計の総合窓口（e-Stat）の概要      政府統計の総合窓口 (e-stat.go.jp) </vt:lpstr>
      <vt:lpstr>e-statホームページ データ提供例</vt:lpstr>
      <vt:lpstr>(参考）兵庫県（統計）ページ 兵庫県／県政情報・統計（統計） (hyogo.lg.jp)</vt:lpstr>
      <vt:lpstr>なるほど統計学園 総務省統計局統計学習サイト なるほど統計学園TOP (stat.go.jp)</vt:lpstr>
      <vt:lpstr>統計リンク集（総務省統計局） 統計局ホームページ/リンク集 (stat.go.jp)</vt:lpstr>
      <vt:lpstr>ホームページデータチェックの方法</vt:lpstr>
      <vt:lpstr>　 統計数値で確認すること</vt:lpstr>
      <vt:lpstr> ４ 代表値 （平均値・中央値・最頻値）</vt:lpstr>
      <vt:lpstr>日常生活の例（平均値）</vt:lpstr>
      <vt:lpstr>気象統計での集計・加工例</vt:lpstr>
      <vt:lpstr>期間（半旬別）で見る ※平年との差 気象統計：気温、日照時間、降水量</vt:lpstr>
      <vt:lpstr>　　代表値　一つの数値で代表で基本的特性値</vt:lpstr>
      <vt:lpstr>算術平均(平均）</vt:lpstr>
      <vt:lpstr>加重平均</vt:lpstr>
      <vt:lpstr>トリム平均（刈り込み平均）</vt:lpstr>
      <vt:lpstr>中央値</vt:lpstr>
      <vt:lpstr>中央値例</vt:lpstr>
      <vt:lpstr>最頻値</vt:lpstr>
      <vt:lpstr> ５ 分布のちらばりの尺度（範囲）</vt:lpstr>
      <vt:lpstr>　箱ひげ図 　四分位数によりデータの散らばりを表す</vt:lpstr>
      <vt:lpstr>相関係数（データのばらつき）の見方</vt:lpstr>
      <vt:lpstr>統計表の作成</vt:lpstr>
      <vt:lpstr>相関関係を見る（相関係数）　 日照時間、日射量、平均気温、降水量 </vt:lpstr>
      <vt:lpstr> データ分析の視点 ２つ以上の地域や項目の時点、増減比較 </vt:lpstr>
      <vt:lpstr>集団の表し方</vt:lpstr>
      <vt:lpstr>正規分布（平均μ、標準偏差σ） 中央に山、左右対称 　偏差値　平均は50、±1標準偏差で±10</vt:lpstr>
      <vt:lpstr>データ加工の方法</vt:lpstr>
      <vt:lpstr>データ分析の視点１ 指数化（変化の大きさを見る） </vt:lpstr>
      <vt:lpstr>比率</vt:lpstr>
      <vt:lpstr>増減率（変化の大きさを比率で見る） 　前月比や前年と比較 </vt:lpstr>
      <vt:lpstr>寄与度・寄与率（成長の要因を見る） </vt:lpstr>
      <vt:lpstr>データ分析例１ 規模分析　全体の比率、順位で比較</vt:lpstr>
      <vt:lpstr>データ分析例２ 質的分析　</vt:lpstr>
      <vt:lpstr>データ分析例３ 水準分析　代表地域で水準を見る</vt:lpstr>
      <vt:lpstr>データ分析例４ 構造分析　統計データを項目別に見る</vt:lpstr>
    </vt:vector>
  </TitlesOfParts>
  <Company>兵庫県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統計データの見方使い方</dc:title>
  <dc:creator>兵庫県</dc:creator>
  <cp:lastModifiedBy>芦谷　恒憲</cp:lastModifiedBy>
  <cp:revision>826</cp:revision>
  <cp:lastPrinted>2015-04-17T08:25:06Z</cp:lastPrinted>
  <dcterms:created xsi:type="dcterms:W3CDTF">1999-05-26T07:58:06Z</dcterms:created>
  <dcterms:modified xsi:type="dcterms:W3CDTF">2024-09-02T03:44:21Z</dcterms:modified>
</cp:coreProperties>
</file>