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0"/>
  </p:notesMasterIdLst>
  <p:handoutMasterIdLst>
    <p:handoutMasterId r:id="rId21"/>
  </p:handoutMasterIdLst>
  <p:sldIdLst>
    <p:sldId id="309" r:id="rId2"/>
    <p:sldId id="1804" r:id="rId3"/>
    <p:sldId id="1793" r:id="rId4"/>
    <p:sldId id="1825" r:id="rId5"/>
    <p:sldId id="1797" r:id="rId6"/>
    <p:sldId id="1800" r:id="rId7"/>
    <p:sldId id="1810" r:id="rId8"/>
    <p:sldId id="1811" r:id="rId9"/>
    <p:sldId id="1799" r:id="rId10"/>
    <p:sldId id="1794" r:id="rId11"/>
    <p:sldId id="1815" r:id="rId12"/>
    <p:sldId id="943" r:id="rId13"/>
    <p:sldId id="565" r:id="rId14"/>
    <p:sldId id="1818" r:id="rId15"/>
    <p:sldId id="1731" r:id="rId16"/>
    <p:sldId id="1732" r:id="rId17"/>
    <p:sldId id="717" r:id="rId18"/>
    <p:sldId id="1773" r:id="rId19"/>
  </p:sldIdLst>
  <p:sldSz cx="9906000" cy="6858000" type="A4"/>
  <p:notesSz cx="6735763" cy="9866313"/>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F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47" autoAdjust="0"/>
  </p:normalViewPr>
  <p:slideViewPr>
    <p:cSldViewPr>
      <p:cViewPr varScale="1">
        <p:scale>
          <a:sx n="62" d="100"/>
          <a:sy n="62" d="100"/>
        </p:scale>
        <p:origin x="720" y="78"/>
      </p:cViewPr>
      <p:guideLst>
        <p:guide orient="horz" pos="2160"/>
        <p:guide pos="3120"/>
      </p:guideLst>
    </p:cSldViewPr>
  </p:slideViewPr>
  <p:outlineViewPr>
    <p:cViewPr>
      <p:scale>
        <a:sx n="33" d="100"/>
        <a:sy n="33" d="100"/>
      </p:scale>
      <p:origin x="0" y="-9456"/>
    </p:cViewPr>
  </p:outlineViewPr>
  <p:notesTextViewPr>
    <p:cViewPr>
      <p:scale>
        <a:sx n="100" d="100"/>
        <a:sy n="100" d="100"/>
      </p:scale>
      <p:origin x="0" y="0"/>
    </p:cViewPr>
  </p:notesTextViewPr>
  <p:sorterViewPr>
    <p:cViewPr varScale="1">
      <p:scale>
        <a:sx n="1" d="1"/>
        <a:sy n="1" d="1"/>
      </p:scale>
      <p:origin x="0" y="-383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7748AB8-6E59-45FC-84DB-58475BE538B7}"/>
              </a:ext>
            </a:extLst>
          </p:cNvPr>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3" name="Rectangle 3">
            <a:extLst>
              <a:ext uri="{FF2B5EF4-FFF2-40B4-BE49-F238E27FC236}">
                <a16:creationId xmlns:a16="http://schemas.microsoft.com/office/drawing/2014/main" id="{420FC3DB-1A80-4B87-9AD1-751FC8FBE68F}"/>
              </a:ext>
            </a:extLst>
          </p:cNvPr>
          <p:cNvSpPr>
            <a:spLocks noGrp="1" noChangeArrowheads="1"/>
          </p:cNvSpPr>
          <p:nvPr>
            <p:ph type="dt" sz="quarter" idx="1"/>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lgn="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4" name="Rectangle 4">
            <a:extLst>
              <a:ext uri="{FF2B5EF4-FFF2-40B4-BE49-F238E27FC236}">
                <a16:creationId xmlns:a16="http://schemas.microsoft.com/office/drawing/2014/main" id="{202AB731-A241-4905-8AAE-53CC852FDD27}"/>
              </a:ext>
            </a:extLst>
          </p:cNvPr>
          <p:cNvSpPr>
            <a:spLocks noGrp="1" noChangeArrowheads="1"/>
          </p:cNvSpPr>
          <p:nvPr>
            <p:ph type="ftr" sz="quarter" idx="2"/>
          </p:nvPr>
        </p:nvSpPr>
        <p:spPr bwMode="auto">
          <a:xfrm>
            <a:off x="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5125" name="Rectangle 5">
            <a:extLst>
              <a:ext uri="{FF2B5EF4-FFF2-40B4-BE49-F238E27FC236}">
                <a16:creationId xmlns:a16="http://schemas.microsoft.com/office/drawing/2014/main" id="{445EB243-3B37-4905-9515-2F477A0E007F}"/>
              </a:ext>
            </a:extLst>
          </p:cNvPr>
          <p:cNvSpPr>
            <a:spLocks noGrp="1" noChangeArrowheads="1"/>
          </p:cNvSpPr>
          <p:nvPr>
            <p:ph type="sldNum" sz="quarter" idx="3"/>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lgn="r">
              <a:defRPr kumimoji="1" sz="1000" smtClean="0">
                <a:latin typeface="Times New Roman" panose="02020603050405020304" pitchFamily="18" charset="0"/>
              </a:defRPr>
            </a:lvl1pPr>
          </a:lstStyle>
          <a:p>
            <a:pPr>
              <a:defRPr/>
            </a:pPr>
            <a:fld id="{E6597324-7707-4715-9DE5-5A1AA454AEB4}" type="slidenum">
              <a:rPr lang="ja-JP" altLang="en-US"/>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A9BDFA1-54B7-444F-98A9-56971EDD0C5B}"/>
              </a:ext>
            </a:extLst>
          </p:cNvPr>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4099" name="Rectangle 3">
            <a:extLst>
              <a:ext uri="{FF2B5EF4-FFF2-40B4-BE49-F238E27FC236}">
                <a16:creationId xmlns:a16="http://schemas.microsoft.com/office/drawing/2014/main" id="{A2F826CC-AD67-4F48-8358-378C48BD55CB}"/>
              </a:ext>
            </a:extLst>
          </p:cNvPr>
          <p:cNvSpPr>
            <a:spLocks noGrp="1" noChangeArrowheads="1"/>
          </p:cNvSpPr>
          <p:nvPr>
            <p:ph type="dt" idx="1"/>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lvl1pPr algn="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3076" name="Rectangle 4">
            <a:extLst>
              <a:ext uri="{FF2B5EF4-FFF2-40B4-BE49-F238E27FC236}">
                <a16:creationId xmlns:a16="http://schemas.microsoft.com/office/drawing/2014/main" id="{C490059E-014C-4CEF-9FD1-0E1B669FB800}"/>
              </a:ext>
            </a:extLst>
          </p:cNvPr>
          <p:cNvSpPr>
            <a:spLocks noGrp="1" noRot="1" noChangeAspect="1" noChangeArrowheads="1"/>
          </p:cNvSpPr>
          <p:nvPr>
            <p:ph type="sldImg" idx="2"/>
          </p:nvPr>
        </p:nvSpPr>
        <p:spPr bwMode="auto">
          <a:xfrm>
            <a:off x="696913" y="739775"/>
            <a:ext cx="5343525" cy="3698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723CDE1B-D891-4CC1-B9F2-5802CB9C6FD9}"/>
              </a:ext>
            </a:extLst>
          </p:cNvPr>
          <p:cNvSpPr>
            <a:spLocks noGrp="1" noChangeArrowheads="1"/>
          </p:cNvSpPr>
          <p:nvPr>
            <p:ph type="body" sz="quarter" idx="3"/>
          </p:nvPr>
        </p:nvSpPr>
        <p:spPr bwMode="auto">
          <a:xfrm>
            <a:off x="898525" y="4686300"/>
            <a:ext cx="493871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t" anchorCtr="0" compatLnSpc="1">
            <a:prstTxWarp prst="textNoShape">
              <a:avLst/>
            </a:prstTxWarp>
          </a:bodyPr>
          <a:lstStyle/>
          <a:p>
            <a:pPr lvl="0"/>
            <a:r>
              <a:rPr lang="ja-JP" altLang="en-US" noProof="0"/>
              <a:t>マスターテキストの書式設定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4102" name="Rectangle 6">
            <a:extLst>
              <a:ext uri="{FF2B5EF4-FFF2-40B4-BE49-F238E27FC236}">
                <a16:creationId xmlns:a16="http://schemas.microsoft.com/office/drawing/2014/main" id="{7A492AC4-9DB7-4FA4-B54B-7F19ACF9A829}"/>
              </a:ext>
            </a:extLst>
          </p:cNvPr>
          <p:cNvSpPr>
            <a:spLocks noGrp="1" noChangeArrowheads="1"/>
          </p:cNvSpPr>
          <p:nvPr>
            <p:ph type="ftr" sz="quarter" idx="4"/>
          </p:nvPr>
        </p:nvSpPr>
        <p:spPr bwMode="auto">
          <a:xfrm>
            <a:off x="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defRPr kumimoji="1" sz="1000">
                <a:latin typeface="Times New Roman" pitchFamily="18" charset="0"/>
                <a:ea typeface="ＭＳ Ｐゴシック" panose="020B0600070205080204" pitchFamily="50" charset="-128"/>
              </a:defRPr>
            </a:lvl1pPr>
          </a:lstStyle>
          <a:p>
            <a:pPr>
              <a:defRPr/>
            </a:pPr>
            <a:endParaRPr lang="en-US" altLang="ja-JP"/>
          </a:p>
        </p:txBody>
      </p:sp>
      <p:sp>
        <p:nvSpPr>
          <p:cNvPr id="4103" name="Rectangle 7">
            <a:extLst>
              <a:ext uri="{FF2B5EF4-FFF2-40B4-BE49-F238E27FC236}">
                <a16:creationId xmlns:a16="http://schemas.microsoft.com/office/drawing/2014/main" id="{3F35A185-401B-4B44-9C0B-818ADB2A5CA5}"/>
              </a:ext>
            </a:extLst>
          </p:cNvPr>
          <p:cNvSpPr>
            <a:spLocks noGrp="1" noChangeArrowheads="1"/>
          </p:cNvSpPr>
          <p:nvPr>
            <p:ph type="sldNum" sz="quarter" idx="5"/>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5" tIns="45693" rIns="91385" bIns="45693" numCol="1" anchor="b" anchorCtr="0" compatLnSpc="1">
            <a:prstTxWarp prst="textNoShape">
              <a:avLst/>
            </a:prstTxWarp>
          </a:bodyPr>
          <a:lstStyle>
            <a:lvl1pPr algn="r">
              <a:defRPr kumimoji="1" sz="1000" smtClean="0">
                <a:latin typeface="Times New Roman" panose="02020603050405020304" pitchFamily="18" charset="0"/>
              </a:defRPr>
            </a:lvl1pPr>
          </a:lstStyle>
          <a:p>
            <a:pPr>
              <a:defRPr/>
            </a:pPr>
            <a:fld id="{5D6F26F0-2ADE-4749-8632-04C3401CF6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9E2F22BB-CA8E-403E-ACC5-6B9C113D5FB6}"/>
              </a:ext>
            </a:extLst>
          </p:cNvPr>
          <p:cNvSpPr>
            <a:spLocks noGrp="1" noChangeArrowheads="1"/>
          </p:cNvSpPr>
          <p:nvPr>
            <p:ph type="sldNum" sz="quarter" idx="5"/>
          </p:nvPr>
        </p:nvSpPr>
        <p:spPr>
          <a:noFill/>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1363" indent="-284163">
              <a:defRPr sz="2400">
                <a:solidFill>
                  <a:schemeClr val="tx1"/>
                </a:solidFill>
                <a:latin typeface="Tahoma" panose="020B0604030504040204" pitchFamily="34" charset="0"/>
                <a:ea typeface="ＭＳ Ｐゴシック" panose="020B0600070205080204" pitchFamily="50" charset="-128"/>
              </a:defRPr>
            </a:lvl2pPr>
            <a:lvl3pPr marL="1141413" indent="-227013">
              <a:defRPr sz="2400">
                <a:solidFill>
                  <a:schemeClr val="tx1"/>
                </a:solidFill>
                <a:latin typeface="Tahoma" panose="020B0604030504040204" pitchFamily="34" charset="0"/>
                <a:ea typeface="ＭＳ Ｐゴシック" panose="020B0600070205080204" pitchFamily="50" charset="-128"/>
              </a:defRPr>
            </a:lvl3pPr>
            <a:lvl4pPr marL="1598613" indent="-227013">
              <a:defRPr sz="2400">
                <a:solidFill>
                  <a:schemeClr val="tx1"/>
                </a:solidFill>
                <a:latin typeface="Tahoma" panose="020B0604030504040204" pitchFamily="34" charset="0"/>
                <a:ea typeface="ＭＳ Ｐゴシック" panose="020B0600070205080204" pitchFamily="50" charset="-128"/>
              </a:defRPr>
            </a:lvl4pPr>
            <a:lvl5pPr marL="2055813" indent="-227013">
              <a:defRPr sz="2400">
                <a:solidFill>
                  <a:schemeClr val="tx1"/>
                </a:solidFill>
                <a:latin typeface="Tahoma" panose="020B0604030504040204" pitchFamily="34" charset="0"/>
                <a:ea typeface="ＭＳ Ｐゴシック" panose="020B0600070205080204" pitchFamily="50" charset="-128"/>
              </a:defRPr>
            </a:lvl5pPr>
            <a:lvl6pPr marL="25130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C7072517-4B53-4EBC-8FD1-A8F4058154FA}" type="slidenum">
              <a:rPr lang="ja-JP" altLang="en-US" sz="1000">
                <a:latin typeface="Times New Roman" panose="02020603050405020304" pitchFamily="18" charset="0"/>
              </a:rPr>
              <a:pPr/>
              <a:t>1</a:t>
            </a:fld>
            <a:endParaRPr lang="en-US" altLang="ja-JP" sz="1000">
              <a:latin typeface="Times New Roman" panose="02020603050405020304" pitchFamily="18" charset="0"/>
            </a:endParaRPr>
          </a:p>
        </p:txBody>
      </p:sp>
      <p:sp>
        <p:nvSpPr>
          <p:cNvPr id="6147" name="Rectangle 2">
            <a:extLst>
              <a:ext uri="{FF2B5EF4-FFF2-40B4-BE49-F238E27FC236}">
                <a16:creationId xmlns:a16="http://schemas.microsoft.com/office/drawing/2014/main" id="{2B6D5449-DFC1-4E27-B871-88B86F2142EE}"/>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DAEAE853-4F60-405E-B865-7069367C1B47}"/>
              </a:ext>
            </a:extLst>
          </p:cNvPr>
          <p:cNvSpPr>
            <a:spLocks noGrp="1" noChangeArrowheads="1"/>
          </p:cNvSpPr>
          <p:nvPr>
            <p:ph type="body" idx="1"/>
          </p:nvPr>
        </p:nvSpPr>
        <p:spPr>
          <a:noFill/>
        </p:spPr>
        <p:txBody>
          <a:bodyPr/>
          <a:lstStyle/>
          <a:p>
            <a:pPr eaLnBrk="1" hangingPunct="1"/>
            <a:r>
              <a:rPr lang="ja-JP" altLang="en-US" dirty="0"/>
              <a:t>研修資料　統計データの見方・使い方（</a:t>
            </a:r>
            <a:r>
              <a:rPr lang="en-US" altLang="ja-JP" dirty="0"/>
              <a:t>2024</a:t>
            </a:r>
            <a:r>
              <a:rPr lang="ja-JP" altLang="en-US" dirty="0"/>
              <a:t>年</a:t>
            </a:r>
            <a:r>
              <a:rPr lang="en-US" altLang="ja-JP" dirty="0"/>
              <a:t>8</a:t>
            </a:r>
            <a:r>
              <a:rPr lang="ja-JP" altLang="en-US" dirty="0"/>
              <a:t>月</a:t>
            </a:r>
            <a:r>
              <a:rPr lang="en-US" altLang="ja-JP" dirty="0"/>
              <a:t>31</a:t>
            </a:r>
            <a:r>
              <a:rPr lang="ja-JP" altLang="en-US" dirty="0"/>
              <a:t>日版）</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12800" indent="-812800" eaLnBrk="1" hangingPunct="1">
              <a:buNone/>
            </a:pPr>
            <a:r>
              <a:rPr lang="ja-JP" altLang="en-US" sz="1200" dirty="0">
                <a:latin typeface="ＭＳ Ｐゴシック" panose="020B0600070205080204" pitchFamily="50" charset="-128"/>
              </a:rPr>
              <a:t>時間の経過とともに、データの変化をあらわした時系列データの基本的な見方</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指数・増減率等</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を説明します。</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１ 時系列データとは</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２ 移動平均</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３ 指数、増減率、成長率</a:t>
            </a:r>
            <a:endParaRPr lang="en-US" altLang="ja-JP" sz="120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415368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ea typeface="+mn-ea"/>
              </a:rPr>
              <a:t>時系列データの表し方の事例を紹介します。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指数データは、総合指数、個別指数があり、総合指数は、全ての要因を個別ウェイトにより一つにまとめた指数です。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・変化率（成長率）は、推移を表す線の傾きで、比較対象は、期間、期首・期末、前期末があります。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・寄与度、寄与率は、各部分の変化の全体への影響度を見たもので、時系列変化の要因説明に使用されます。</a:t>
            </a:r>
            <a:endParaRPr lang="ja-JP" altLang="ja-JP" sz="1200"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11</a:t>
            </a:fld>
            <a:endParaRPr lang="en-US" altLang="ja-JP"/>
          </a:p>
        </p:txBody>
      </p:sp>
    </p:spTree>
    <p:extLst>
      <p:ext uri="{BB962C8B-B14F-4D97-AF65-F5344CB8AC3E}">
        <p14:creationId xmlns:p14="http://schemas.microsoft.com/office/powerpoint/2010/main" val="3656146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内閣府「国民経済計算」、兵庫県「兵庫県民経済計算」、「四半期別兵庫県県内</a:t>
            </a:r>
            <a:r>
              <a:rPr kumimoji="1" lang="en-US" altLang="ja-JP" dirty="0"/>
              <a:t>GDP</a:t>
            </a:r>
            <a:r>
              <a:rPr kumimoji="1" lang="ja-JP" altLang="en-US" dirty="0"/>
              <a:t>速報」の統計表です。</a:t>
            </a:r>
            <a:endParaRPr kumimoji="1" lang="en-US" altLang="ja-JP" dirty="0"/>
          </a:p>
          <a:p>
            <a:r>
              <a:rPr kumimoji="1" lang="ja-JP" altLang="en-US" dirty="0"/>
              <a:t>全国及び兵庫県の</a:t>
            </a:r>
            <a:r>
              <a:rPr kumimoji="1" lang="en-US" altLang="ja-JP" dirty="0"/>
              <a:t>GDP(</a:t>
            </a:r>
            <a:r>
              <a:rPr kumimoji="1" lang="ja-JP" altLang="en-US" dirty="0"/>
              <a:t>名目・実質）時間的変化（暦年・年度の時系列表）を整理した統計表です。　</a:t>
            </a:r>
            <a:endParaRPr kumimoji="1" lang="en-US" altLang="ja-JP" dirty="0"/>
          </a:p>
          <a:p>
            <a:r>
              <a:rPr kumimoji="1" lang="ja-JP" altLang="en-US" dirty="0"/>
              <a:t>暦年データは、</a:t>
            </a:r>
            <a:r>
              <a:rPr kumimoji="1" lang="en-US" altLang="ja-JP" dirty="0"/>
              <a:t>1</a:t>
            </a:r>
            <a:r>
              <a:rPr kumimoji="1" lang="ja-JP" altLang="en-US" dirty="0"/>
              <a:t>月から</a:t>
            </a:r>
            <a:r>
              <a:rPr kumimoji="1" lang="en-US" altLang="ja-JP" dirty="0"/>
              <a:t>12</a:t>
            </a:r>
            <a:r>
              <a:rPr kumimoji="1" lang="ja-JP" altLang="en-US" dirty="0"/>
              <a:t>月までの期間、年度データは、</a:t>
            </a:r>
            <a:r>
              <a:rPr kumimoji="1" lang="en-US" altLang="ja-JP" dirty="0"/>
              <a:t>4</a:t>
            </a:r>
            <a:r>
              <a:rPr kumimoji="1" lang="ja-JP" altLang="en-US" dirty="0"/>
              <a:t>月から翌年</a:t>
            </a:r>
            <a:r>
              <a:rPr kumimoji="1" lang="en-US" altLang="ja-JP" dirty="0"/>
              <a:t>3</a:t>
            </a:r>
            <a:r>
              <a:rPr kumimoji="1" lang="ja-JP" altLang="en-US" dirty="0"/>
              <a:t>月までの</a:t>
            </a:r>
            <a:r>
              <a:rPr kumimoji="1" lang="en-US" altLang="ja-JP" dirty="0"/>
              <a:t>1</a:t>
            </a:r>
            <a:r>
              <a:rPr kumimoji="1" lang="ja-JP" altLang="en-US" dirty="0"/>
              <a:t>年間のデータです。</a:t>
            </a:r>
            <a:endParaRPr kumimoji="1" lang="en-US" altLang="ja-JP" dirty="0"/>
          </a:p>
          <a:p>
            <a:r>
              <a:rPr kumimoji="1" lang="ja-JP" altLang="en-US" dirty="0"/>
              <a:t>なお、暦年データは、一般的な年次データの比較、年度データは、地方自治体等行政資料の比較に利用されます。</a:t>
            </a:r>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12</a:t>
            </a:fld>
            <a:endParaRPr lang="en-US" altLang="ja-JP"/>
          </a:p>
        </p:txBody>
      </p:sp>
    </p:spTree>
    <p:extLst>
      <p:ext uri="{BB962C8B-B14F-4D97-AF65-F5344CB8AC3E}">
        <p14:creationId xmlns:p14="http://schemas.microsoft.com/office/powerpoint/2010/main" val="1864160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3F00C76-BC8D-4945-BD81-839201AD62E7}"/>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2531" name="Rectangle 3">
            <a:extLst>
              <a:ext uri="{FF2B5EF4-FFF2-40B4-BE49-F238E27FC236}">
                <a16:creationId xmlns:a16="http://schemas.microsoft.com/office/drawing/2014/main" id="{76206843-69C7-4327-90E3-AF5214E856CF}"/>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07/16/96</a:t>
            </a:r>
            <a:endParaRPr lang="ja-JP" altLang="en-US" i="0">
              <a:ea typeface="ＭＳ Ｐゴシック" panose="020B0600070205080204" pitchFamily="50" charset="-128"/>
            </a:endParaRPr>
          </a:p>
        </p:txBody>
      </p:sp>
      <p:sp>
        <p:nvSpPr>
          <p:cNvPr id="22532" name="Rectangle 6">
            <a:extLst>
              <a:ext uri="{FF2B5EF4-FFF2-40B4-BE49-F238E27FC236}">
                <a16:creationId xmlns:a16="http://schemas.microsoft.com/office/drawing/2014/main" id="{8405A791-FB4E-4AFC-B5B5-C27B5D6ABB43}"/>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2533" name="Rectangle 7">
            <a:extLst>
              <a:ext uri="{FF2B5EF4-FFF2-40B4-BE49-F238E27FC236}">
                <a16:creationId xmlns:a16="http://schemas.microsoft.com/office/drawing/2014/main" id="{78526D72-87A7-42C1-8007-AD16F4EA65E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2534" name="Rectangle 2">
            <a:extLst>
              <a:ext uri="{FF2B5EF4-FFF2-40B4-BE49-F238E27FC236}">
                <a16:creationId xmlns:a16="http://schemas.microsoft.com/office/drawing/2014/main" id="{D8CF9DB9-7048-4066-8728-F05C1F22FA0F}"/>
              </a:ext>
            </a:extLst>
          </p:cNvPr>
          <p:cNvSpPr>
            <a:spLocks noGrp="1" noRot="1" noChangeAspect="1" noChangeArrowheads="1" noTextEdit="1"/>
          </p:cNvSpPr>
          <p:nvPr>
            <p:ph type="sldImg"/>
          </p:nvPr>
        </p:nvSpPr>
        <p:spPr>
          <a:xfrm>
            <a:off x="3146425" y="500063"/>
            <a:ext cx="3613150" cy="2503487"/>
          </a:xfrm>
          <a:ln/>
        </p:spPr>
      </p:sp>
      <p:sp>
        <p:nvSpPr>
          <p:cNvPr id="22535" name="Rectangle 3">
            <a:extLst>
              <a:ext uri="{FF2B5EF4-FFF2-40B4-BE49-F238E27FC236}">
                <a16:creationId xmlns:a16="http://schemas.microsoft.com/office/drawing/2014/main" id="{6B665F8E-908D-4E80-B82B-5A6048D78913}"/>
              </a:ext>
            </a:extLst>
          </p:cNvPr>
          <p:cNvSpPr>
            <a:spLocks noGrp="1" noChangeArrowheads="1"/>
          </p:cNvSpPr>
          <p:nvPr>
            <p:ph type="body" idx="1"/>
          </p:nvPr>
        </p:nvSpPr>
        <p:spPr>
          <a:xfrm>
            <a:off x="1320800" y="3171825"/>
            <a:ext cx="7262813" cy="30035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r>
              <a:rPr lang="ja-JP" altLang="en-US" sz="1200" dirty="0"/>
              <a:t>実質経済成長率について全国</a:t>
            </a:r>
            <a:r>
              <a:rPr lang="en-US" altLang="ja-JP" sz="1200" dirty="0"/>
              <a:t>j</a:t>
            </a:r>
            <a:r>
              <a:rPr lang="ja-JP" altLang="en-US" sz="1200" dirty="0"/>
              <a:t>及び兵庫県の</a:t>
            </a:r>
            <a:r>
              <a:rPr lang="ja-JP" altLang="en-US" sz="1100" dirty="0"/>
              <a:t>実質</a:t>
            </a:r>
            <a:r>
              <a:rPr lang="en-US" altLang="ja-JP" sz="1100" dirty="0"/>
              <a:t>GDP</a:t>
            </a:r>
            <a:r>
              <a:rPr lang="ja-JP" altLang="en-US" sz="1100" dirty="0"/>
              <a:t>の対前年度比のグラフと統計表の事例です。</a:t>
            </a:r>
            <a:endParaRPr lang="en-US" altLang="ja-JP" sz="1100" dirty="0"/>
          </a:p>
          <a:p>
            <a:pPr eaLnBrk="1" hangingPunct="1"/>
            <a:r>
              <a:rPr lang="en-US" altLang="ja-JP" sz="1100" dirty="0">
                <a:latin typeface="Arial" panose="020B0604020202020204" pitchFamily="34" charset="0"/>
              </a:rPr>
              <a:t>2020</a:t>
            </a:r>
            <a:r>
              <a:rPr lang="ja-JP" altLang="en-US" sz="1100" dirty="0">
                <a:latin typeface="Arial" panose="020B0604020202020204" pitchFamily="34" charset="0"/>
              </a:rPr>
              <a:t>年度はコロナ禍の影響でマイナス成長となりましたが、その後、</a:t>
            </a:r>
            <a:r>
              <a:rPr lang="en-US" altLang="ja-JP" sz="1100" dirty="0">
                <a:latin typeface="Arial" panose="020B0604020202020204" pitchFamily="34" charset="0"/>
              </a:rPr>
              <a:t>3</a:t>
            </a:r>
            <a:r>
              <a:rPr lang="ja-JP" altLang="en-US" sz="1100" dirty="0">
                <a:latin typeface="Arial" panose="020B0604020202020204" pitchFamily="34" charset="0"/>
              </a:rPr>
              <a:t>年間はプラス成長となりましたが、プラス成長は減速していることがわかります。</a:t>
            </a:r>
            <a:endParaRPr lang="ja-JP" altLang="en-US" dirty="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rPr>
              <a:t>指数は、基準時点の値を</a:t>
            </a:r>
            <a:r>
              <a:rPr lang="en-US" altLang="ja-JP" sz="1200" dirty="0">
                <a:latin typeface="+mn-ea"/>
              </a:rPr>
              <a:t>100</a:t>
            </a:r>
            <a:r>
              <a:rPr lang="ja-JP" altLang="en-US" sz="1200" dirty="0">
                <a:latin typeface="+mn-ea"/>
              </a:rPr>
              <a:t>とし、その他の時点の値をその相対値として表したものです。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これは総務省「消費者物価指数」</a:t>
            </a:r>
            <a:r>
              <a:rPr lang="en-US" altLang="ja-JP" sz="1200" dirty="0">
                <a:latin typeface="+mn-ea"/>
              </a:rPr>
              <a:t>(2020</a:t>
            </a:r>
            <a:r>
              <a:rPr lang="ja-JP" altLang="en-US" sz="1200" dirty="0">
                <a:latin typeface="+mn-ea"/>
              </a:rPr>
              <a:t>年基準）の統計表です。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　比較時点</a:t>
            </a:r>
            <a:r>
              <a:rPr lang="en-US" altLang="ja-JP" sz="1200" dirty="0">
                <a:latin typeface="+mn-ea"/>
              </a:rPr>
              <a:t>t</a:t>
            </a:r>
            <a:r>
              <a:rPr lang="ja-JP" altLang="en-US" sz="1200" dirty="0">
                <a:latin typeface="+mn-ea"/>
              </a:rPr>
              <a:t>の指数　＝比較時点</a:t>
            </a:r>
            <a:r>
              <a:rPr lang="en-US" altLang="ja-JP" sz="1200" dirty="0">
                <a:latin typeface="+mn-ea"/>
              </a:rPr>
              <a:t>t</a:t>
            </a:r>
            <a:r>
              <a:rPr lang="ja-JP" altLang="en-US" sz="1200" dirty="0">
                <a:latin typeface="+mn-ea"/>
              </a:rPr>
              <a:t>の値</a:t>
            </a:r>
            <a:r>
              <a:rPr lang="en-US" altLang="ja-JP" sz="1200" dirty="0">
                <a:latin typeface="+mn-ea"/>
              </a:rPr>
              <a:t>/</a:t>
            </a:r>
            <a:r>
              <a:rPr lang="ja-JP" altLang="en-US" sz="1200" dirty="0">
                <a:latin typeface="+mn-ea"/>
              </a:rPr>
              <a:t>基準時点</a:t>
            </a:r>
            <a:r>
              <a:rPr lang="en-US" altLang="ja-JP" sz="1200" dirty="0">
                <a:latin typeface="+mn-ea"/>
              </a:rPr>
              <a:t>t</a:t>
            </a:r>
            <a:r>
              <a:rPr lang="en-US" altLang="ja-JP" sz="1200" baseline="-25000" dirty="0">
                <a:latin typeface="+mn-ea"/>
              </a:rPr>
              <a:t>0</a:t>
            </a:r>
            <a:r>
              <a:rPr lang="ja-JP" altLang="en-US" sz="1200" dirty="0">
                <a:latin typeface="+mn-ea"/>
              </a:rPr>
              <a:t>の値</a:t>
            </a:r>
            <a:r>
              <a:rPr lang="en-US" altLang="ja-JP" sz="1200" dirty="0">
                <a:latin typeface="+mn-ea"/>
              </a:rPr>
              <a:t>×100</a:t>
            </a:r>
            <a:r>
              <a:rPr lang="ja-JP" altLang="en-US" sz="1200" dirty="0">
                <a:latin typeface="+mn-ea"/>
              </a:rPr>
              <a:t>　により計算します。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なお、指数には単位はありません。</a:t>
            </a:r>
            <a:endParaRPr lang="ja-JP" altLang="ja-JP" sz="1200" baseline="-25000"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14</a:t>
            </a:fld>
            <a:endParaRPr lang="en-US" altLang="ja-JP"/>
          </a:p>
        </p:txBody>
      </p:sp>
    </p:spTree>
    <p:extLst>
      <p:ext uri="{BB962C8B-B14F-4D97-AF65-F5344CB8AC3E}">
        <p14:creationId xmlns:p14="http://schemas.microsoft.com/office/powerpoint/2010/main" val="30234879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200" dirty="0"/>
              <a:t>移動平均</a:t>
            </a:r>
            <a:r>
              <a:rPr lang="ja-JP" altLang="en-US" sz="1200" dirty="0"/>
              <a:t>は、</a:t>
            </a:r>
            <a:r>
              <a:rPr kumimoji="1" lang="ja-JP" altLang="en-US" dirty="0"/>
              <a:t>不規則変動を取り除き傾向を判断するために計算します。</a:t>
            </a:r>
          </a:p>
          <a:p>
            <a:r>
              <a:rPr kumimoji="1" lang="ja-JP" altLang="en-US" dirty="0"/>
              <a:t>　不規則変動をならすことを</a:t>
            </a:r>
            <a:r>
              <a:rPr kumimoji="1" lang="en-US" altLang="ja-JP" dirty="0"/>
              <a:t>Smoothing(</a:t>
            </a:r>
            <a:r>
              <a:rPr kumimoji="1" lang="ja-JP" altLang="en-US" dirty="0"/>
              <a:t>平滑化</a:t>
            </a:r>
            <a:r>
              <a:rPr kumimoji="1" lang="en-US" altLang="ja-JP" dirty="0"/>
              <a:t>)</a:t>
            </a:r>
            <a:r>
              <a:rPr kumimoji="1" lang="ja-JP" altLang="en-US" dirty="0"/>
              <a:t>といいます。周期と同じ期間の移動平均値の計算により、波動が除去されます。　</a:t>
            </a:r>
          </a:p>
          <a:p>
            <a:r>
              <a:rPr kumimoji="1" lang="ja-JP" altLang="en-US" dirty="0"/>
              <a:t>このうち、３ヵ月移動平均は、足元把握のための簡便な方法、</a:t>
            </a:r>
            <a:r>
              <a:rPr kumimoji="1" lang="en-US" altLang="ja-JP" dirty="0"/>
              <a:t>12</a:t>
            </a:r>
            <a:r>
              <a:rPr kumimoji="1" lang="ja-JP" altLang="en-US" dirty="0"/>
              <a:t>ヵ月移動平均は、トレンド把握のための方法です。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15</a:t>
            </a:fld>
            <a:endParaRPr lang="en-US" altLang="ja-JP"/>
          </a:p>
        </p:txBody>
      </p:sp>
    </p:spTree>
    <p:extLst>
      <p:ext uri="{BB962C8B-B14F-4D97-AF65-F5344CB8AC3E}">
        <p14:creationId xmlns:p14="http://schemas.microsoft.com/office/powerpoint/2010/main" val="492807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兵庫県鉱工業指数の</a:t>
            </a:r>
            <a:r>
              <a:rPr kumimoji="1" lang="en-US" altLang="ja-JP" dirty="0"/>
              <a:t>3</a:t>
            </a:r>
            <a:r>
              <a:rPr kumimoji="1" lang="ja-JP" altLang="en-US" dirty="0"/>
              <a:t>か月移動平均のグラフです。</a:t>
            </a:r>
            <a:endParaRPr kumimoji="1" lang="en-US" altLang="ja-JP" dirty="0"/>
          </a:p>
          <a:p>
            <a:r>
              <a:rPr kumimoji="1" lang="ja-JP" altLang="en-US" dirty="0"/>
              <a:t>移動平均により月次データの統計指標のトレンドを把握することができます。</a:t>
            </a:r>
            <a:endParaRPr kumimoji="1" lang="en-US" altLang="ja-JP" dirty="0"/>
          </a:p>
          <a:p>
            <a:r>
              <a:rPr kumimoji="1" lang="ja-JP" altLang="en-US" dirty="0"/>
              <a:t>月次の指数（季節調整済指数）と比べ、後方移動平均の月次の動きがより滑らかになり、時系列トレンドが見やすくなります。</a:t>
            </a:r>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16</a:t>
            </a:fld>
            <a:endParaRPr lang="en-US" altLang="ja-JP"/>
          </a:p>
        </p:txBody>
      </p:sp>
    </p:spTree>
    <p:extLst>
      <p:ext uri="{BB962C8B-B14F-4D97-AF65-F5344CB8AC3E}">
        <p14:creationId xmlns:p14="http://schemas.microsoft.com/office/powerpoint/2010/main" val="815243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兵庫県鉱工業指数</a:t>
            </a:r>
            <a:r>
              <a:rPr kumimoji="1" lang="en-US" altLang="ja-JP" dirty="0"/>
              <a:t>(</a:t>
            </a:r>
            <a:r>
              <a:rPr kumimoji="1" lang="ja-JP" altLang="en-US" dirty="0"/>
              <a:t>月次データ：季節調整指数）の</a:t>
            </a:r>
            <a:r>
              <a:rPr kumimoji="1" lang="en-US" altLang="ja-JP" dirty="0"/>
              <a:t>3</a:t>
            </a:r>
            <a:r>
              <a:rPr kumimoji="1" lang="ja-JP" altLang="en-US" dirty="0"/>
              <a:t>か月移動平均移動平均計算例です。</a:t>
            </a:r>
            <a:endParaRPr kumimoji="1" lang="en-US" altLang="ja-JP" dirty="0"/>
          </a:p>
          <a:p>
            <a:r>
              <a:rPr kumimoji="1" lang="ja-JP" altLang="en-US" dirty="0"/>
              <a:t>たとえば、</a:t>
            </a:r>
            <a:r>
              <a:rPr kumimoji="1" lang="en-US" altLang="ja-JP" dirty="0"/>
              <a:t>1</a:t>
            </a:r>
            <a:r>
              <a:rPr kumimoji="1" lang="ja-JP" altLang="en-US" dirty="0"/>
              <a:t>月分の中央移動平均は、</a:t>
            </a:r>
            <a:r>
              <a:rPr kumimoji="1" lang="en-US" altLang="ja-JP" dirty="0"/>
              <a:t>11</a:t>
            </a:r>
            <a:r>
              <a:rPr kumimoji="1" lang="ja-JP" altLang="en-US" dirty="0"/>
              <a:t>月から</a:t>
            </a:r>
            <a:r>
              <a:rPr kumimoji="1" lang="en-US" altLang="ja-JP" dirty="0"/>
              <a:t>1</a:t>
            </a:r>
            <a:r>
              <a:rPr kumimoji="1" lang="ja-JP" altLang="en-US" dirty="0"/>
              <a:t>月までの</a:t>
            </a:r>
            <a:r>
              <a:rPr kumimoji="1" lang="en-US" altLang="ja-JP" dirty="0"/>
              <a:t>3</a:t>
            </a:r>
            <a:r>
              <a:rPr kumimoji="1" lang="ja-JP" altLang="en-US" dirty="0"/>
              <a:t>か月のデータを平均して算出します。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t>2</a:t>
            </a:r>
            <a:r>
              <a:rPr kumimoji="1" lang="ja-JP" altLang="en-US" dirty="0"/>
              <a:t>月分の後方移動平均は、</a:t>
            </a:r>
            <a:r>
              <a:rPr kumimoji="1" lang="en-US" altLang="ja-JP" dirty="0"/>
              <a:t>12</a:t>
            </a:r>
            <a:r>
              <a:rPr kumimoji="1" lang="ja-JP" altLang="en-US" dirty="0"/>
              <a:t>月から</a:t>
            </a:r>
            <a:r>
              <a:rPr kumimoji="1" lang="en-US" altLang="ja-JP" dirty="0"/>
              <a:t>2</a:t>
            </a:r>
            <a:r>
              <a:rPr kumimoji="1" lang="ja-JP" altLang="en-US" dirty="0"/>
              <a:t>月までの</a:t>
            </a:r>
            <a:r>
              <a:rPr kumimoji="1" lang="en-US" altLang="ja-JP" dirty="0"/>
              <a:t>3</a:t>
            </a:r>
            <a:r>
              <a:rPr kumimoji="1" lang="ja-JP" altLang="en-US" dirty="0"/>
              <a:t>か月のデータを平均して算出します。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最新月のトレンドを判断するデータとして、後方移動平均が利用されます。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17</a:t>
            </a:fld>
            <a:endParaRPr lang="en-US" altLang="ja-JP"/>
          </a:p>
        </p:txBody>
      </p:sp>
    </p:spTree>
    <p:extLst>
      <p:ext uri="{BB962C8B-B14F-4D97-AF65-F5344CB8AC3E}">
        <p14:creationId xmlns:p14="http://schemas.microsoft.com/office/powerpoint/2010/main" val="25723127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A44E8CDE-3487-4DFA-B679-1370382049F1}"/>
              </a:ext>
            </a:extLst>
          </p:cNvPr>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1pPr>
            <a:lvl2pPr marL="741363" indent="-28416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2pPr>
            <a:lvl3pPr marL="1141413"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3pPr>
            <a:lvl4pPr marL="1598613"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4pPr>
            <a:lvl5pPr marL="2054225"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5pPr>
            <a:lvl6pPr marL="25114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6pPr>
            <a:lvl7pPr marL="29686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7pPr>
            <a:lvl8pPr marL="34258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8pPr>
            <a:lvl9pPr marL="38830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58371" name="Rectangle 3">
            <a:extLst>
              <a:ext uri="{FF2B5EF4-FFF2-40B4-BE49-F238E27FC236}">
                <a16:creationId xmlns:a16="http://schemas.microsoft.com/office/drawing/2014/main" id="{A6957366-7EBD-491A-9F3B-DCD1DD452C45}"/>
              </a:ext>
            </a:extLst>
          </p:cNvPr>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1pPr>
            <a:lvl2pPr marL="741363" indent="-28416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2pPr>
            <a:lvl3pPr marL="1141413"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3pPr>
            <a:lvl4pPr marL="1598613"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4pPr>
            <a:lvl5pPr marL="2054225"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5pPr>
            <a:lvl6pPr marL="25114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6pPr>
            <a:lvl7pPr marL="29686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7pPr>
            <a:lvl8pPr marL="34258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8pPr>
            <a:lvl9pPr marL="38830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07/16/96</a:t>
            </a:r>
          </a:p>
        </p:txBody>
      </p:sp>
      <p:sp>
        <p:nvSpPr>
          <p:cNvPr id="58372" name="Rectangle 6">
            <a:extLst>
              <a:ext uri="{FF2B5EF4-FFF2-40B4-BE49-F238E27FC236}">
                <a16:creationId xmlns:a16="http://schemas.microsoft.com/office/drawing/2014/main" id="{4A42957D-30A2-4C55-8CFB-846555F45238}"/>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1pPr>
            <a:lvl2pPr marL="741363" indent="-28416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2pPr>
            <a:lvl3pPr marL="1141413"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3pPr>
            <a:lvl4pPr marL="1598613"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4pPr>
            <a:lvl5pPr marL="2054225"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5pPr>
            <a:lvl6pPr marL="25114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6pPr>
            <a:lvl7pPr marL="29686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7pPr>
            <a:lvl8pPr marL="34258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8pPr>
            <a:lvl9pPr marL="38830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58373" name="Rectangle 7">
            <a:extLst>
              <a:ext uri="{FF2B5EF4-FFF2-40B4-BE49-F238E27FC236}">
                <a16:creationId xmlns:a16="http://schemas.microsoft.com/office/drawing/2014/main" id="{405EC3EA-E8BA-4285-A270-4276CA979B5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1pPr>
            <a:lvl2pPr marL="741363" indent="-28416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2pPr>
            <a:lvl3pPr marL="1141413"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3pPr>
            <a:lvl4pPr marL="1598613"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4pPr>
            <a:lvl5pPr marL="2054225" indent="-227013">
              <a:spcBef>
                <a:spcPct val="30000"/>
              </a:spcBef>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5pPr>
            <a:lvl6pPr marL="25114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6pPr>
            <a:lvl7pPr marL="29686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7pPr>
            <a:lvl8pPr marL="34258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8pPr>
            <a:lvl9pPr marL="3883025" indent="-227013" eaLnBrk="0" fontAlgn="base" hangingPunct="0">
              <a:spcBef>
                <a:spcPct val="30000"/>
              </a:spcBef>
              <a:spcAft>
                <a:spcPct val="0"/>
              </a:spcAft>
              <a:tabLst>
                <a:tab pos="455613" algn="l"/>
                <a:tab pos="912813" algn="l"/>
                <a:tab pos="1370013" algn="l"/>
                <a:tab pos="1827213" algn="l"/>
                <a:tab pos="2284413" algn="l"/>
                <a:tab pos="2741613" algn="l"/>
                <a:tab pos="3198813" algn="l"/>
                <a:tab pos="3656013" algn="l"/>
                <a:tab pos="4111625"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CF1C343C-20E7-4E20-95AD-81764C03C614}" type="slidenum">
              <a:rPr lang="ja-JP" altLang="ja-JP" sz="1000" smtClean="0">
                <a:solidFill>
                  <a:srgbClr val="000000"/>
                </a:solidFill>
                <a:ea typeface="ＭＳ Ｐゴシック" panose="020B0600070205080204" pitchFamily="50" charset="-128"/>
              </a:rPr>
              <a:pPr>
                <a:spcBef>
                  <a:spcPct val="0"/>
                </a:spcBef>
              </a:pPr>
              <a:t>18</a:t>
            </a:fld>
            <a:r>
              <a:rPr lang="en-US" altLang="ja-JP" sz="1000">
                <a:solidFill>
                  <a:srgbClr val="000000"/>
                </a:solidFill>
                <a:ea typeface="ＭＳ Ｐゴシック" panose="020B0600070205080204" pitchFamily="50" charset="-128"/>
              </a:rPr>
              <a:t>##</a:t>
            </a:r>
          </a:p>
        </p:txBody>
      </p:sp>
      <p:sp>
        <p:nvSpPr>
          <p:cNvPr id="58374" name="Rectangle 1">
            <a:extLst>
              <a:ext uri="{FF2B5EF4-FFF2-40B4-BE49-F238E27FC236}">
                <a16:creationId xmlns:a16="http://schemas.microsoft.com/office/drawing/2014/main" id="{47A26753-D542-4FA5-A0C2-2F8CC05500E9}"/>
              </a:ext>
            </a:extLst>
          </p:cNvPr>
          <p:cNvSpPr>
            <a:spLocks noGrp="1" noRot="1" noChangeAspect="1" noChangeArrowheads="1" noTextEdit="1"/>
          </p:cNvSpPr>
          <p:nvPr>
            <p:ph type="sldImg"/>
          </p:nvPr>
        </p:nvSpPr>
        <p:spPr>
          <a:xfrm>
            <a:off x="3122613" y="506413"/>
            <a:ext cx="3668712" cy="2541587"/>
          </a:xfrm>
          <a:solidFill>
            <a:srgbClr val="FFFFFF"/>
          </a:solidFill>
          <a:ln/>
        </p:spPr>
      </p:sp>
      <p:sp>
        <p:nvSpPr>
          <p:cNvPr id="58375" name="Rectangle 2">
            <a:extLst>
              <a:ext uri="{FF2B5EF4-FFF2-40B4-BE49-F238E27FC236}">
                <a16:creationId xmlns:a16="http://schemas.microsoft.com/office/drawing/2014/main" id="{BD9CD4B3-1F50-4718-ACF0-338B22CEF41E}"/>
              </a:ext>
            </a:extLst>
          </p:cNvPr>
          <p:cNvSpPr>
            <a:spLocks noGrp="1" noChangeArrowheads="1"/>
          </p:cNvSpPr>
          <p:nvPr>
            <p:ph type="body" idx="1"/>
          </p:nvPr>
        </p:nvSpPr>
        <p:spPr>
          <a:xfrm>
            <a:off x="1320800" y="3214688"/>
            <a:ext cx="7259638" cy="30495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miter lim="800000"/>
                <a:headEnd/>
                <a:tailEnd/>
              </a14:hiddenLine>
            </a:ext>
          </a:extLst>
        </p:spPr>
        <p:txBody>
          <a:bodyPr wrap="none" anchor="ctr"/>
          <a:lstStyle/>
          <a:p>
            <a:r>
              <a:rPr lang="ja-JP" altLang="en-US" dirty="0">
                <a:latin typeface="Arial" panose="020B0604020202020204" pitchFamily="34" charset="0"/>
              </a:rPr>
              <a:t>統計データ分析に当たってのポイントのまとめです。</a:t>
            </a:r>
            <a:endParaRPr lang="en-US" altLang="ja-JP" dirty="0">
              <a:latin typeface="Arial" panose="020B0604020202020204" pitchFamily="34" charset="0"/>
            </a:endParaRPr>
          </a:p>
          <a:p>
            <a:r>
              <a:rPr lang="ja-JP" altLang="en-US" dirty="0">
                <a:latin typeface="Arial" panose="020B0604020202020204" pitchFamily="34" charset="0"/>
              </a:rPr>
              <a:t>分析データの整理、確認のポイントは次のとおりです。</a:t>
            </a:r>
          </a:p>
          <a:p>
            <a:r>
              <a:rPr lang="ja-JP" altLang="en-US" dirty="0">
                <a:latin typeface="Arial" panose="020B0604020202020204" pitchFamily="34" charset="0"/>
              </a:rPr>
              <a:t>・総数か、単位当たり</a:t>
            </a:r>
            <a:r>
              <a:rPr lang="en-US" altLang="ja-JP" dirty="0">
                <a:latin typeface="Arial" panose="020B0604020202020204" pitchFamily="34" charset="0"/>
              </a:rPr>
              <a:t>(</a:t>
            </a:r>
            <a:r>
              <a:rPr lang="ja-JP" altLang="en-US" dirty="0">
                <a:latin typeface="Arial" panose="020B0604020202020204" pitchFamily="34" charset="0"/>
              </a:rPr>
              <a:t>人口、世帯等）か</a:t>
            </a:r>
          </a:p>
          <a:p>
            <a:r>
              <a:rPr lang="ja-JP" altLang="en-US" dirty="0">
                <a:latin typeface="Arial" panose="020B0604020202020204" pitchFamily="34" charset="0"/>
              </a:rPr>
              <a:t>・全体か、構成要素</a:t>
            </a:r>
            <a:r>
              <a:rPr lang="en-US" altLang="ja-JP" dirty="0">
                <a:latin typeface="Arial" panose="020B0604020202020204" pitchFamily="34" charset="0"/>
              </a:rPr>
              <a:t>(</a:t>
            </a:r>
            <a:r>
              <a:rPr lang="ja-JP" altLang="en-US" dirty="0">
                <a:latin typeface="Arial" panose="020B0604020202020204" pitchFamily="34" charset="0"/>
              </a:rPr>
              <a:t>性質別等）か</a:t>
            </a:r>
          </a:p>
          <a:p>
            <a:r>
              <a:rPr lang="ja-JP" altLang="en-US" dirty="0">
                <a:latin typeface="Arial" panose="020B0604020202020204" pitchFamily="34" charset="0"/>
              </a:rPr>
              <a:t>・比率は、分母、分子を確認します</a:t>
            </a:r>
          </a:p>
          <a:p>
            <a:r>
              <a:rPr lang="ja-JP" altLang="en-US" dirty="0">
                <a:latin typeface="Arial" panose="020B0604020202020204" pitchFamily="34" charset="0"/>
              </a:rPr>
              <a:t>・実数か指数（基準時</a:t>
            </a:r>
            <a:r>
              <a:rPr lang="en-US" altLang="ja-JP" dirty="0">
                <a:latin typeface="Arial" panose="020B0604020202020204" pitchFamily="34" charset="0"/>
              </a:rPr>
              <a:t>=100</a:t>
            </a:r>
            <a:r>
              <a:rPr lang="ja-JP" altLang="en-US" dirty="0">
                <a:latin typeface="Arial" panose="020B0604020202020204" pitchFamily="34" charset="0"/>
              </a:rPr>
              <a:t>）か</a:t>
            </a:r>
          </a:p>
          <a:p>
            <a:r>
              <a:rPr lang="ja-JP" altLang="en-US" dirty="0">
                <a:latin typeface="Arial" panose="020B0604020202020204" pitchFamily="34" charset="0"/>
              </a:rPr>
              <a:t>・マクロ（総数データ）か、ミクロ</a:t>
            </a:r>
            <a:r>
              <a:rPr lang="en-US" altLang="ja-JP" dirty="0">
                <a:latin typeface="Arial" panose="020B0604020202020204" pitchFamily="34" charset="0"/>
              </a:rPr>
              <a:t>(</a:t>
            </a:r>
            <a:r>
              <a:rPr lang="ja-JP" altLang="en-US" dirty="0">
                <a:latin typeface="Arial" panose="020B0604020202020204" pitchFamily="34" charset="0"/>
              </a:rPr>
              <a:t>項目データ）か</a:t>
            </a:r>
            <a:endParaRPr lang="en-US" altLang="ja-JP" dirty="0">
              <a:latin typeface="Arial" panose="020B0604020202020204" pitchFamily="34" charset="0"/>
            </a:endParaRPr>
          </a:p>
          <a:p>
            <a:r>
              <a:rPr lang="ja-JP" altLang="en-US" dirty="0">
                <a:latin typeface="Arial" panose="020B0604020202020204" pitchFamily="34" charset="0"/>
              </a:rPr>
              <a:t>複数の視点からデータの変化などを分析し、説明することがポイントです。</a:t>
            </a:r>
            <a:endParaRPr lang="ja-JP" altLang="ja-JP" dirty="0">
              <a:latin typeface="Arial" panose="020B0604020202020204" pitchFamily="34" charset="0"/>
            </a:endParaRPr>
          </a:p>
        </p:txBody>
      </p:sp>
    </p:spTree>
    <p:extLst>
      <p:ext uri="{BB962C8B-B14F-4D97-AF65-F5344CB8AC3E}">
        <p14:creationId xmlns:p14="http://schemas.microsoft.com/office/powerpoint/2010/main" val="878138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dirty="0">
                <a:latin typeface="+mn-ea"/>
              </a:rPr>
              <a:t>報告の概要です。</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4</a:t>
            </a:r>
            <a:r>
              <a:rPr lang="ja-JP" altLang="en-US" dirty="0" err="1">
                <a:latin typeface="+mn-ea"/>
              </a:rPr>
              <a:t>つの</a:t>
            </a:r>
            <a:r>
              <a:rPr lang="ja-JP" altLang="en-US" dirty="0">
                <a:latin typeface="+mn-ea"/>
              </a:rPr>
              <a:t>パートで説明します。</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Ⅰ </a:t>
            </a:r>
            <a:r>
              <a:rPr lang="ja-JP" altLang="en-US" dirty="0">
                <a:latin typeface="+mn-ea"/>
              </a:rPr>
              <a:t>統計データの見方・表し方　</a:t>
            </a:r>
            <a:r>
              <a:rPr lang="en-US" altLang="ja-JP" dirty="0">
                <a:latin typeface="+mn-ea"/>
              </a:rPr>
              <a:t>※2</a:t>
            </a:r>
            <a:r>
              <a:rPr lang="ja-JP" altLang="en-US" dirty="0">
                <a:latin typeface="+mn-ea"/>
              </a:rPr>
              <a:t>Ｓ～</a:t>
            </a:r>
            <a:r>
              <a:rPr lang="en-US" altLang="ja-JP" dirty="0">
                <a:latin typeface="+mn-ea"/>
              </a:rPr>
              <a:t>19</a:t>
            </a:r>
            <a:r>
              <a:rPr lang="ja-JP" altLang="en-US" dirty="0">
                <a:latin typeface="+mn-ea"/>
              </a:rPr>
              <a:t>Ｓ</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1 </a:t>
            </a:r>
            <a:r>
              <a:rPr lang="ja-JP" altLang="en-US" dirty="0">
                <a:latin typeface="+mn-ea"/>
              </a:rPr>
              <a:t>統計用語の見方、</a:t>
            </a:r>
            <a:r>
              <a:rPr lang="en-US" altLang="ja-JP" dirty="0">
                <a:latin typeface="+mn-ea"/>
              </a:rPr>
              <a:t>2 </a:t>
            </a:r>
            <a:r>
              <a:rPr lang="ja-JP" altLang="en-US" dirty="0">
                <a:latin typeface="ＭＳ Ｐゴシック" panose="020B0600070205080204" pitchFamily="50" charset="-128"/>
              </a:rPr>
              <a:t>基本的グラフ・データの種類</a:t>
            </a:r>
            <a:endParaRPr lang="en-US" altLang="ja-JP" dirty="0">
              <a:latin typeface="ＭＳ Ｐゴシック" panose="020B0600070205080204" pitchFamily="50" charset="-128"/>
            </a:endParaRPr>
          </a:p>
          <a:p>
            <a:pPr eaLnBrk="1" hangingPunct="1">
              <a:lnSpc>
                <a:spcPct val="90000"/>
              </a:lnSpc>
              <a:buFont typeface="Wingdings" panose="05000000000000000000" pitchFamily="2" charset="2"/>
              <a:buNone/>
              <a:defRPr/>
            </a:pPr>
            <a:r>
              <a:rPr lang="en-US" altLang="ja-JP" dirty="0">
                <a:latin typeface="ＭＳ Ｐゴシック" panose="020B0600070205080204" pitchFamily="50" charset="-128"/>
              </a:rPr>
              <a:t>Ⅱ </a:t>
            </a:r>
            <a:r>
              <a:rPr lang="ja-JP" altLang="en-US" dirty="0">
                <a:latin typeface="ＭＳ Ｐゴシック" panose="020B0600070205080204" pitchFamily="50" charset="-128"/>
              </a:rPr>
              <a:t>統計量・データ分布の見方　</a:t>
            </a:r>
            <a:r>
              <a:rPr lang="en-US" altLang="ja-JP" dirty="0">
                <a:latin typeface="ＭＳ Ｐゴシック" panose="020B0600070205080204" pitchFamily="50" charset="-128"/>
              </a:rPr>
              <a:t>※20</a:t>
            </a:r>
            <a:r>
              <a:rPr lang="ja-JP" altLang="en-US" dirty="0">
                <a:latin typeface="ＭＳ Ｐゴシック" panose="020B0600070205080204" pitchFamily="50" charset="-128"/>
              </a:rPr>
              <a:t>Ｓ～</a:t>
            </a:r>
            <a:r>
              <a:rPr lang="en-US" altLang="ja-JP" dirty="0">
                <a:latin typeface="ＭＳ Ｐゴシック" panose="020B0600070205080204" pitchFamily="50" charset="-128"/>
              </a:rPr>
              <a:t>82S</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3 </a:t>
            </a:r>
            <a:r>
              <a:rPr lang="ja-JP" altLang="en-US" dirty="0">
                <a:latin typeface="ＭＳ Ｐゴシック" panose="020B0600070205080204" pitchFamily="50" charset="-128"/>
              </a:rPr>
              <a:t>度数分布表とヒストグラム、</a:t>
            </a:r>
            <a:r>
              <a:rPr lang="en-US" altLang="ja-JP" dirty="0">
                <a:latin typeface="+mn-ea"/>
              </a:rPr>
              <a:t>4 </a:t>
            </a:r>
            <a:r>
              <a:rPr lang="ja-JP" altLang="en-US" dirty="0">
                <a:latin typeface="ＭＳ Ｐゴシック" panose="020B0600070205080204" pitchFamily="50" charset="-128"/>
              </a:rPr>
              <a:t>代表値の概要、</a:t>
            </a:r>
            <a:r>
              <a:rPr lang="en-US" altLang="ja-JP" dirty="0">
                <a:latin typeface="ＭＳ Ｐゴシック" panose="020B0600070205080204" pitchFamily="50" charset="-128"/>
              </a:rPr>
              <a:t>5 </a:t>
            </a:r>
            <a:r>
              <a:rPr lang="ja-JP" altLang="en-US" dirty="0">
                <a:latin typeface="ＭＳ Ｐゴシック" panose="020B0600070205080204" pitchFamily="50" charset="-128"/>
              </a:rPr>
              <a:t>分布のちらばりの尺度</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Ⅲ </a:t>
            </a:r>
            <a:r>
              <a:rPr lang="ja-JP" altLang="en-US" dirty="0">
                <a:latin typeface="+mn-ea"/>
              </a:rPr>
              <a:t>統計表作成と変化の分析　</a:t>
            </a:r>
            <a:r>
              <a:rPr lang="en-US" altLang="ja-JP" dirty="0">
                <a:latin typeface="+mn-ea"/>
              </a:rPr>
              <a:t>※83S</a:t>
            </a:r>
            <a:r>
              <a:rPr lang="ja-JP" altLang="en-US" dirty="0">
                <a:latin typeface="+mn-ea"/>
              </a:rPr>
              <a:t>～</a:t>
            </a:r>
            <a:r>
              <a:rPr lang="en-US" altLang="ja-JP" dirty="0">
                <a:latin typeface="+mn-ea"/>
              </a:rPr>
              <a:t>111S</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6 </a:t>
            </a:r>
            <a:r>
              <a:rPr lang="ja-JP" altLang="en-US" dirty="0">
                <a:latin typeface="ＭＳ Ｐゴシック" panose="020B0600070205080204" pitchFamily="50" charset="-128"/>
              </a:rPr>
              <a:t>クロス集計表の概要、</a:t>
            </a:r>
            <a:r>
              <a:rPr lang="en-US" altLang="ja-JP" dirty="0">
                <a:latin typeface="ＭＳ Ｐゴシック" panose="020B0600070205080204" pitchFamily="50" charset="-128"/>
              </a:rPr>
              <a:t>7 </a:t>
            </a:r>
            <a:r>
              <a:rPr lang="ja-JP" altLang="en-US" dirty="0">
                <a:latin typeface="ＭＳ Ｐゴシック" panose="020B0600070205080204" pitchFamily="50" charset="-128"/>
              </a:rPr>
              <a:t>時系列データの見方</a:t>
            </a:r>
            <a:endParaRPr lang="en-US" altLang="ja-JP" dirty="0">
              <a:latin typeface="+mn-ea"/>
            </a:endParaRPr>
          </a:p>
          <a:p>
            <a:pPr eaLnBrk="1" hangingPunct="1">
              <a:lnSpc>
                <a:spcPct val="90000"/>
              </a:lnSpc>
              <a:buFont typeface="Wingdings" panose="05000000000000000000" pitchFamily="2" charset="2"/>
              <a:buNone/>
              <a:defRPr/>
            </a:pPr>
            <a:r>
              <a:rPr lang="en-US" altLang="ja-JP" dirty="0">
                <a:latin typeface="+mn-ea"/>
              </a:rPr>
              <a:t>Ⅳ </a:t>
            </a:r>
            <a:r>
              <a:rPr lang="ja-JP" altLang="en-US" dirty="0">
                <a:latin typeface="+mn-ea"/>
              </a:rPr>
              <a:t>統計データの収集・整理の方法　</a:t>
            </a:r>
            <a:r>
              <a:rPr lang="en-US" altLang="ja-JP" dirty="0">
                <a:latin typeface="+mn-ea"/>
              </a:rPr>
              <a:t>※112S</a:t>
            </a:r>
            <a:r>
              <a:rPr lang="ja-JP" altLang="en-US" dirty="0">
                <a:latin typeface="+mn-ea"/>
              </a:rPr>
              <a:t>～</a:t>
            </a:r>
            <a:r>
              <a:rPr lang="en-US" altLang="ja-JP" dirty="0">
                <a:latin typeface="+mn-ea"/>
              </a:rPr>
              <a:t>125S</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8 </a:t>
            </a:r>
            <a:r>
              <a:rPr lang="ja-JP" altLang="en-US" dirty="0">
                <a:latin typeface="+mn-ea"/>
              </a:rPr>
              <a:t>統計的な見方・</a:t>
            </a:r>
            <a:r>
              <a:rPr lang="ja-JP" altLang="en-US" dirty="0">
                <a:latin typeface="ＭＳ Ｐゴシック" panose="020B0600070205080204" pitchFamily="50" charset="-128"/>
              </a:rPr>
              <a:t>データの集め方、</a:t>
            </a:r>
            <a:r>
              <a:rPr lang="en-US" altLang="ja-JP" dirty="0">
                <a:latin typeface="ＭＳ Ｐゴシック" panose="020B0600070205080204" pitchFamily="50" charset="-128"/>
              </a:rPr>
              <a:t>9 </a:t>
            </a:r>
            <a:r>
              <a:rPr lang="ja-JP" altLang="en-US" dirty="0">
                <a:latin typeface="+mn-ea"/>
              </a:rPr>
              <a:t>データ分類と集計地域区分・データ整理方法、</a:t>
            </a:r>
            <a:r>
              <a:rPr lang="en-US" altLang="ja-JP" dirty="0">
                <a:latin typeface="+mn-ea"/>
              </a:rPr>
              <a:t>10 </a:t>
            </a:r>
            <a:r>
              <a:rPr lang="ja-JP" altLang="en-US" dirty="0">
                <a:latin typeface="+mn-ea"/>
              </a:rPr>
              <a:t>まとめ　</a:t>
            </a:r>
            <a:endParaRPr lang="ja-JP" altLang="ja-JP" dirty="0">
              <a:latin typeface="+mn-ea"/>
            </a:endParaRPr>
          </a:p>
          <a:p>
            <a:pPr eaLnBrk="1" hangingPunct="1">
              <a:lnSpc>
                <a:spcPct val="90000"/>
              </a:lnSpc>
              <a:buFont typeface="Wingdings" panose="05000000000000000000" pitchFamily="2" charset="2"/>
              <a:buNone/>
              <a:defRPr/>
            </a:pP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2</a:t>
            </a:fld>
            <a:endParaRPr lang="en-US" altLang="ja-JP"/>
          </a:p>
        </p:txBody>
      </p:sp>
    </p:spTree>
    <p:extLst>
      <p:ext uri="{BB962C8B-B14F-4D97-AF65-F5344CB8AC3E}">
        <p14:creationId xmlns:p14="http://schemas.microsoft.com/office/powerpoint/2010/main" val="1147348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12800" indent="-812800" eaLnBrk="1" hangingPunct="1">
              <a:buNone/>
            </a:pPr>
            <a:r>
              <a:rPr lang="ja-JP" altLang="en-US" sz="1200" dirty="0">
                <a:latin typeface="ＭＳ Ｐゴシック" panose="020B0600070205080204" pitchFamily="50" charset="-128"/>
              </a:rPr>
              <a:t>クロス集計表及び指標を説明します。</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１ 単純集計、クロス集計</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２ 度数分布表は、</a:t>
            </a:r>
            <a:r>
              <a:rPr lang="ja-JP" altLang="en-US" dirty="0">
                <a:latin typeface="ＭＳ Ｐゴシック" panose="020B0600070205080204" pitchFamily="50" charset="-128"/>
              </a:rPr>
              <a:t>離散データ、連続データで整理することができます。</a:t>
            </a:r>
            <a:endParaRPr lang="en-US" altLang="ja-JP"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３ 比率には、行比率、列比率等があります。</a:t>
            </a:r>
            <a:endParaRPr lang="en-US" altLang="ja-JP" sz="1200" dirty="0">
              <a:latin typeface="ＭＳ Ｐゴシック" panose="020B0600070205080204" pitchFamily="50" charset="-128"/>
            </a:endParaRPr>
          </a:p>
          <a:p>
            <a:pPr marL="812800" indent="-812800" eaLnBrk="1" hangingPunct="1">
              <a:buNone/>
            </a:pPr>
            <a:r>
              <a:rPr lang="ja-JP" altLang="en-US" sz="1200" dirty="0">
                <a:latin typeface="ＭＳ Ｐゴシック" panose="020B0600070205080204" pitchFamily="50" charset="-128"/>
              </a:rPr>
              <a:t>４　平均、標準偏差等の各種統計量を整理します。</a:t>
            </a:r>
            <a:endParaRPr lang="en-US" altLang="ja-JP" sz="120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452953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神戸マラソン実行委員会事務局及び兵庫県立大学地域経済指標研究会が調査したデータで作成した統計表です。</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・調査項目をそのまま集計した単純集計です。</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・クロス集計は、</a:t>
            </a:r>
            <a:r>
              <a:rPr lang="ja-JP" altLang="en-US" sz="1200" dirty="0">
                <a:latin typeface="+mn-ea"/>
              </a:rPr>
              <a:t>２つ以上の項目を合せて集計</a:t>
            </a:r>
            <a:r>
              <a:rPr lang="en-US" altLang="ja-JP" sz="1200" dirty="0">
                <a:latin typeface="+mn-ea"/>
              </a:rPr>
              <a:t>(</a:t>
            </a:r>
            <a:r>
              <a:rPr lang="ja-JP" altLang="en-US" sz="1200" dirty="0">
                <a:latin typeface="+mn-ea"/>
              </a:rPr>
              <a:t>属性データ、たとえば年齢）の事例です。</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4</a:t>
            </a:fld>
            <a:endParaRPr lang="en-US" altLang="ja-JP"/>
          </a:p>
        </p:txBody>
      </p:sp>
    </p:spTree>
    <p:extLst>
      <p:ext uri="{BB962C8B-B14F-4D97-AF65-F5344CB8AC3E}">
        <p14:creationId xmlns:p14="http://schemas.microsoft.com/office/powerpoint/2010/main" val="328741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mn-ea"/>
                <a:ea typeface="+mn-ea"/>
              </a:rPr>
              <a:t>度数分布表からヒストグラムを作成した事例</a:t>
            </a:r>
            <a:r>
              <a:rPr lang="en-US" altLang="ja-JP" sz="1200" dirty="0">
                <a:latin typeface="+mn-ea"/>
                <a:ea typeface="+mn-ea"/>
              </a:rPr>
              <a:t>(</a:t>
            </a:r>
            <a:r>
              <a:rPr lang="ja-JP" altLang="en-US" sz="1200" dirty="0">
                <a:latin typeface="+mn-ea"/>
                <a:ea typeface="+mn-ea"/>
              </a:rPr>
              <a:t>仮設データで作成）です。</a:t>
            </a:r>
            <a:endParaRPr lang="en-US" altLang="ja-JP" sz="1200" dirty="0">
              <a:latin typeface="+mn-ea"/>
              <a:ea typeface="+mn-ea"/>
            </a:endParaRPr>
          </a:p>
          <a:p>
            <a:r>
              <a:rPr kumimoji="1" lang="ja-JP" altLang="en-US" sz="1200" dirty="0">
                <a:latin typeface="+mn-ea"/>
                <a:ea typeface="+mn-ea"/>
              </a:rPr>
              <a:t>左が統計表</a:t>
            </a:r>
            <a:r>
              <a:rPr kumimoji="1" lang="en-US" altLang="ja-JP" sz="1200" dirty="0">
                <a:latin typeface="+mn-ea"/>
                <a:ea typeface="+mn-ea"/>
              </a:rPr>
              <a:t>(</a:t>
            </a:r>
            <a:r>
              <a:rPr kumimoji="1" lang="ja-JP" altLang="en-US" sz="1200" dirty="0">
                <a:latin typeface="+mn-ea"/>
                <a:ea typeface="+mn-ea"/>
              </a:rPr>
              <a:t>仮設例）、右がヒストグラム（仮設例から作成した統計グラフ）で、分布状況がわかります。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5</a:t>
            </a:fld>
            <a:endParaRPr lang="en-US" altLang="ja-JP"/>
          </a:p>
        </p:txBody>
      </p:sp>
    </p:spTree>
    <p:extLst>
      <p:ext uri="{BB962C8B-B14F-4D97-AF65-F5344CB8AC3E}">
        <p14:creationId xmlns:p14="http://schemas.microsoft.com/office/powerpoint/2010/main" val="1367229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None/>
              <a:defRPr/>
            </a:pPr>
            <a:r>
              <a:rPr lang="ja-JP" altLang="en-US" sz="1400" dirty="0">
                <a:latin typeface="+mn-ea"/>
                <a:ea typeface="+mn-ea"/>
              </a:rPr>
              <a:t>比率は、分母、分子のデータを収集し、</a:t>
            </a:r>
            <a:r>
              <a:rPr lang="ja-JP" altLang="en-US" sz="1200" dirty="0">
                <a:latin typeface="+mn-ea"/>
                <a:ea typeface="+mn-ea"/>
              </a:rPr>
              <a:t>分子／分母で計算します。</a:t>
            </a:r>
            <a:endParaRPr lang="en-US" altLang="ja-JP" sz="1200" dirty="0">
              <a:latin typeface="+mn-ea"/>
            </a:endParaRPr>
          </a:p>
          <a:p>
            <a:pPr eaLnBrk="1" hangingPunct="1">
              <a:lnSpc>
                <a:spcPct val="90000"/>
              </a:lnSpc>
              <a:buNone/>
              <a:defRPr/>
            </a:pPr>
            <a:r>
              <a:rPr lang="ja-JP" altLang="en-US" sz="1200" dirty="0">
                <a:latin typeface="+mn-ea"/>
              </a:rPr>
              <a:t>兵庫県「兵庫県産業連関表」</a:t>
            </a:r>
            <a:r>
              <a:rPr lang="en-US" altLang="ja-JP" sz="1200" dirty="0">
                <a:latin typeface="+mn-ea"/>
              </a:rPr>
              <a:t>(3</a:t>
            </a:r>
            <a:r>
              <a:rPr lang="ja-JP" altLang="en-US" sz="1200" dirty="0">
                <a:latin typeface="+mn-ea"/>
              </a:rPr>
              <a:t>部門表</a:t>
            </a:r>
            <a:r>
              <a:rPr lang="en-US" altLang="ja-JP" sz="1200" dirty="0">
                <a:latin typeface="+mn-ea"/>
              </a:rPr>
              <a:t>)</a:t>
            </a:r>
            <a:r>
              <a:rPr lang="ja-JP" altLang="en-US" sz="1200" dirty="0">
                <a:latin typeface="+mn-ea"/>
              </a:rPr>
              <a:t>から統計表を作成しました。</a:t>
            </a:r>
            <a:endParaRPr lang="en-US" altLang="ja-JP" sz="1200" dirty="0">
              <a:latin typeface="+mn-ea"/>
            </a:endParaRPr>
          </a:p>
          <a:p>
            <a:pPr eaLnBrk="1" hangingPunct="1">
              <a:lnSpc>
                <a:spcPct val="90000"/>
              </a:lnSpc>
              <a:buNone/>
              <a:defRPr/>
            </a:pPr>
            <a:r>
              <a:rPr lang="ja-JP" altLang="en-US" sz="1200" dirty="0">
                <a:latin typeface="+mn-ea"/>
              </a:rPr>
              <a:t>行比率は、行方向を基準とした比率です。</a:t>
            </a:r>
            <a:endParaRPr lang="en-US" altLang="ja-JP" sz="1200" dirty="0">
              <a:latin typeface="+mn-ea"/>
            </a:endParaRPr>
          </a:p>
          <a:p>
            <a:pPr eaLnBrk="1" hangingPunct="1">
              <a:lnSpc>
                <a:spcPct val="90000"/>
              </a:lnSpc>
              <a:buNone/>
              <a:defRPr/>
            </a:pPr>
            <a:r>
              <a:rPr lang="ja-JP" altLang="en-US" sz="1200" dirty="0">
                <a:latin typeface="+mn-ea"/>
              </a:rPr>
              <a:t>列比率は、列方向を基準とした比率です。</a:t>
            </a:r>
            <a:endParaRPr lang="en-US" altLang="ja-JP" sz="1200" dirty="0">
              <a:latin typeface="+mn-ea"/>
            </a:endParaRPr>
          </a:p>
          <a:p>
            <a:pPr eaLnBrk="1" hangingPunct="1">
              <a:lnSpc>
                <a:spcPct val="90000"/>
              </a:lnSpc>
              <a:buNone/>
              <a:defRPr/>
            </a:pPr>
            <a:r>
              <a:rPr lang="ja-JP" altLang="en-US" sz="1200" dirty="0">
                <a:latin typeface="+mn-ea"/>
              </a:rPr>
              <a:t>セル比率は、総計を基準とした比率です。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6</a:t>
            </a:fld>
            <a:endParaRPr lang="en-US" altLang="ja-JP"/>
          </a:p>
        </p:txBody>
      </p:sp>
    </p:spTree>
    <p:extLst>
      <p:ext uri="{BB962C8B-B14F-4D97-AF65-F5344CB8AC3E}">
        <p14:creationId xmlns:p14="http://schemas.microsoft.com/office/powerpoint/2010/main" val="1650425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400" dirty="0">
                <a:latin typeface="+mn-ea"/>
                <a:ea typeface="+mn-ea"/>
              </a:rPr>
              <a:t>アンケート調査の集計表例</a:t>
            </a:r>
            <a:r>
              <a:rPr lang="en-US" altLang="ja-JP" sz="1400" dirty="0">
                <a:latin typeface="+mn-ea"/>
                <a:ea typeface="+mn-ea"/>
              </a:rPr>
              <a:t>(</a:t>
            </a:r>
            <a:r>
              <a:rPr lang="ja-JP" altLang="en-US" sz="1400" dirty="0">
                <a:latin typeface="+mn-ea"/>
                <a:ea typeface="+mn-ea"/>
              </a:rPr>
              <a:t>単一回答</a:t>
            </a:r>
            <a:r>
              <a:rPr lang="en-US" altLang="ja-JP" sz="1400" dirty="0">
                <a:latin typeface="+mn-ea"/>
                <a:ea typeface="+mn-ea"/>
              </a:rPr>
              <a:t>SA</a:t>
            </a:r>
            <a:r>
              <a:rPr lang="ja-JP" altLang="en-US" sz="1400" dirty="0">
                <a:latin typeface="+mn-ea"/>
                <a:ea typeface="+mn-ea"/>
              </a:rPr>
              <a:t>）の事例です。</a:t>
            </a:r>
            <a:endParaRPr lang="en-US" altLang="ja-JP" sz="1400"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400" dirty="0">
                <a:latin typeface="+mn-ea"/>
              </a:rPr>
              <a:t>回答者属性の年齢別集計（兵庫県立大学研究会「</a:t>
            </a:r>
            <a:r>
              <a:rPr lang="ja-JP" altLang="en-US" dirty="0">
                <a:latin typeface="+mn-ea"/>
              </a:rPr>
              <a:t>神戸マラソン</a:t>
            </a:r>
            <a:r>
              <a:rPr lang="en-US" altLang="ja-JP" dirty="0">
                <a:latin typeface="+mn-ea"/>
              </a:rPr>
              <a:t>2019</a:t>
            </a:r>
            <a:r>
              <a:rPr lang="ja-JP" altLang="en-US" dirty="0">
                <a:latin typeface="+mn-ea"/>
              </a:rPr>
              <a:t>調査」）した統計表です。</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構成比の合計は</a:t>
            </a:r>
            <a:r>
              <a:rPr lang="en-US" altLang="ja-JP" dirty="0">
                <a:latin typeface="+mn-ea"/>
              </a:rPr>
              <a:t>100</a:t>
            </a:r>
            <a:r>
              <a:rPr lang="ja-JP" altLang="en-US" dirty="0">
                <a:latin typeface="+mn-ea"/>
              </a:rPr>
              <a:t>％になります。</a:t>
            </a:r>
            <a:endParaRPr lang="ja-JP" altLang="ja-JP"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7</a:t>
            </a:fld>
            <a:endParaRPr lang="en-US" altLang="ja-JP"/>
          </a:p>
        </p:txBody>
      </p:sp>
    </p:spTree>
    <p:extLst>
      <p:ext uri="{BB962C8B-B14F-4D97-AF65-F5344CB8AC3E}">
        <p14:creationId xmlns:p14="http://schemas.microsoft.com/office/powerpoint/2010/main" val="3823631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400" dirty="0">
                <a:latin typeface="+mn-ea"/>
                <a:ea typeface="+mn-ea"/>
              </a:rPr>
              <a:t>同じアンケート調査の集計表例（複数回答</a:t>
            </a:r>
            <a:r>
              <a:rPr lang="en-US" altLang="ja-JP" sz="1400" dirty="0">
                <a:latin typeface="+mn-ea"/>
                <a:ea typeface="+mn-ea"/>
              </a:rPr>
              <a:t>MA</a:t>
            </a:r>
            <a:r>
              <a:rPr lang="ja-JP" altLang="en-US" sz="1400" dirty="0">
                <a:latin typeface="+mn-ea"/>
                <a:ea typeface="+mn-ea"/>
              </a:rPr>
              <a:t>）の事例です。</a:t>
            </a:r>
            <a:endParaRPr lang="en-US" altLang="ja-JP" sz="1400"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400" dirty="0">
                <a:latin typeface="+mn-ea"/>
              </a:rPr>
              <a:t>複数回答を集計（兵庫県立大学研究会「</a:t>
            </a:r>
            <a:r>
              <a:rPr lang="ja-JP" altLang="en-US" dirty="0">
                <a:latin typeface="+mn-ea"/>
              </a:rPr>
              <a:t>神戸マラソン</a:t>
            </a:r>
            <a:r>
              <a:rPr lang="en-US" altLang="ja-JP" dirty="0">
                <a:latin typeface="+mn-ea"/>
              </a:rPr>
              <a:t>2019</a:t>
            </a:r>
            <a:r>
              <a:rPr lang="ja-JP" altLang="en-US" dirty="0">
                <a:latin typeface="+mn-ea"/>
              </a:rPr>
              <a:t>調査」）した統計表です。</a:t>
            </a:r>
            <a:endParaRPr lang="en-US" altLang="ja-JP"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複数回答のため、分子は回答数、分母は標本数であり、構成比の合計は</a:t>
            </a:r>
            <a:r>
              <a:rPr lang="en-US" altLang="ja-JP" dirty="0">
                <a:latin typeface="+mn-ea"/>
              </a:rPr>
              <a:t>100</a:t>
            </a:r>
            <a:r>
              <a:rPr lang="ja-JP" altLang="en-US" dirty="0">
                <a:latin typeface="+mn-ea"/>
              </a:rPr>
              <a:t>％になりません。</a:t>
            </a:r>
            <a:endParaRPr lang="ja-JP" altLang="ja-JP"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8</a:t>
            </a:fld>
            <a:endParaRPr lang="en-US" altLang="ja-JP"/>
          </a:p>
        </p:txBody>
      </p:sp>
    </p:spTree>
    <p:extLst>
      <p:ext uri="{BB962C8B-B14F-4D97-AF65-F5344CB8AC3E}">
        <p14:creationId xmlns:p14="http://schemas.microsoft.com/office/powerpoint/2010/main" val="633962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mn-ea"/>
                <a:ea typeface="+mn-ea"/>
              </a:rPr>
              <a:t>２つのグループ（仮設例）の各種統計量を整理した比較表です。</a:t>
            </a:r>
            <a:endParaRPr lang="en-US" altLang="ja-JP" sz="1200" dirty="0">
              <a:latin typeface="+mn-ea"/>
              <a:ea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mn-ea"/>
              </a:rPr>
              <a:t>項目は、平均値、中央値、最頻値等です。</a:t>
            </a:r>
            <a:endParaRPr lang="en-US" altLang="ja-JP" sz="1200"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mn-ea"/>
              </a:rPr>
              <a:t>２つのグループの平均値は同じですが、中央値や最頻値及び標準偏差等ばらつきは異なり、複数の統計量からデータ分布状況を判断します。</a:t>
            </a:r>
            <a:endParaRPr lang="ja-JP" altLang="ja-JP" sz="1200" dirty="0">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D6F26F0-2ADE-4749-8632-04C3401CF662}" type="slidenum">
              <a:rPr lang="ja-JP" altLang="en-US" smtClean="0"/>
              <a:pPr>
                <a:defRPr/>
              </a:pPr>
              <a:t>9</a:t>
            </a:fld>
            <a:endParaRPr lang="en-US" altLang="ja-JP"/>
          </a:p>
        </p:txBody>
      </p:sp>
    </p:spTree>
    <p:extLst>
      <p:ext uri="{BB962C8B-B14F-4D97-AF65-F5344CB8AC3E}">
        <p14:creationId xmlns:p14="http://schemas.microsoft.com/office/powerpoint/2010/main" val="2886231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9FC39EC9-2437-4DFD-8211-50C19A0AC7A9}"/>
              </a:ext>
            </a:extLst>
          </p:cNvPr>
          <p:cNvGrpSpPr>
            <a:grpSpLocks/>
          </p:cNvGrpSpPr>
          <p:nvPr/>
        </p:nvGrpSpPr>
        <p:grpSpPr bwMode="auto">
          <a:xfrm>
            <a:off x="0" y="2438400"/>
            <a:ext cx="9759950" cy="1052513"/>
            <a:chOff x="0" y="1536"/>
            <a:chExt cx="5675" cy="663"/>
          </a:xfrm>
        </p:grpSpPr>
        <p:grpSp>
          <p:nvGrpSpPr>
            <p:cNvPr id="5" name="Group 3">
              <a:extLst>
                <a:ext uri="{FF2B5EF4-FFF2-40B4-BE49-F238E27FC236}">
                  <a16:creationId xmlns:a16="http://schemas.microsoft.com/office/drawing/2014/main" id="{73EB0BED-5C72-4A0E-8B54-67559275F8A8}"/>
                </a:ext>
              </a:extLst>
            </p:cNvPr>
            <p:cNvGrpSpPr>
              <a:grpSpLocks/>
            </p:cNvGrpSpPr>
            <p:nvPr/>
          </p:nvGrpSpPr>
          <p:grpSpPr bwMode="auto">
            <a:xfrm>
              <a:off x="183" y="1604"/>
              <a:ext cx="448" cy="299"/>
              <a:chOff x="720" y="336"/>
              <a:chExt cx="624" cy="432"/>
            </a:xfrm>
          </p:grpSpPr>
          <p:sp>
            <p:nvSpPr>
              <p:cNvPr id="12" name="Rectangle 4">
                <a:extLst>
                  <a:ext uri="{FF2B5EF4-FFF2-40B4-BE49-F238E27FC236}">
                    <a16:creationId xmlns:a16="http://schemas.microsoft.com/office/drawing/2014/main" id="{43654DC0-2D01-46C9-B99A-942E0EDBCC34}"/>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13" name="Rectangle 5">
                <a:extLst>
                  <a:ext uri="{FF2B5EF4-FFF2-40B4-BE49-F238E27FC236}">
                    <a16:creationId xmlns:a16="http://schemas.microsoft.com/office/drawing/2014/main" id="{EFB3227C-623D-4D1B-97D0-25CA0DB720EE}"/>
                  </a:ext>
                </a:extLst>
              </p:cNvPr>
              <p:cNvSpPr>
                <a:spLocks noChangeArrowheads="1"/>
              </p:cNvSpPr>
              <p:nvPr/>
            </p:nvSpPr>
            <p:spPr bwMode="auto">
              <a:xfrm>
                <a:off x="1057" y="336"/>
                <a:ext cx="294"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grpSp>
          <p:nvGrpSpPr>
            <p:cNvPr id="6" name="Group 6">
              <a:extLst>
                <a:ext uri="{FF2B5EF4-FFF2-40B4-BE49-F238E27FC236}">
                  <a16:creationId xmlns:a16="http://schemas.microsoft.com/office/drawing/2014/main" id="{C56C51C8-BB65-45FB-AA0C-93DF4F0841AF}"/>
                </a:ext>
              </a:extLst>
            </p:cNvPr>
            <p:cNvGrpSpPr>
              <a:grpSpLocks/>
            </p:cNvGrpSpPr>
            <p:nvPr/>
          </p:nvGrpSpPr>
          <p:grpSpPr bwMode="auto">
            <a:xfrm>
              <a:off x="261" y="1870"/>
              <a:ext cx="465" cy="299"/>
              <a:chOff x="912" y="2640"/>
              <a:chExt cx="672" cy="432"/>
            </a:xfrm>
          </p:grpSpPr>
          <p:sp>
            <p:nvSpPr>
              <p:cNvPr id="10" name="Rectangle 7">
                <a:extLst>
                  <a:ext uri="{FF2B5EF4-FFF2-40B4-BE49-F238E27FC236}">
                    <a16:creationId xmlns:a16="http://schemas.microsoft.com/office/drawing/2014/main" id="{2A1F978E-18D4-48C2-BF82-0395623B8216}"/>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11" name="Rectangle 8">
                <a:extLst>
                  <a:ext uri="{FF2B5EF4-FFF2-40B4-BE49-F238E27FC236}">
                    <a16:creationId xmlns:a16="http://schemas.microsoft.com/office/drawing/2014/main" id="{E07A8A3C-EA99-47D3-9D44-FAA36201637C}"/>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sp>
          <p:nvSpPr>
            <p:cNvPr id="7" name="Rectangle 9">
              <a:extLst>
                <a:ext uri="{FF2B5EF4-FFF2-40B4-BE49-F238E27FC236}">
                  <a16:creationId xmlns:a16="http://schemas.microsoft.com/office/drawing/2014/main" id="{C806E646-3B80-4B81-8AC6-CE365F13EC0F}"/>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8" name="Rectangle 10">
              <a:extLst>
                <a:ext uri="{FF2B5EF4-FFF2-40B4-BE49-F238E27FC236}">
                  <a16:creationId xmlns:a16="http://schemas.microsoft.com/office/drawing/2014/main" id="{8CBCB627-E9B1-45FA-8A5D-C64FDE9B4370}"/>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9" name="Rectangle 11">
              <a:extLst>
                <a:ext uri="{FF2B5EF4-FFF2-40B4-BE49-F238E27FC236}">
                  <a16:creationId xmlns:a16="http://schemas.microsoft.com/office/drawing/2014/main" id="{60FB305B-C438-49D0-8D06-00BEBC713D58}"/>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sp>
        <p:nvSpPr>
          <p:cNvPr id="120844" name="Rectangle 12"/>
          <p:cNvSpPr>
            <a:spLocks noGrp="1" noChangeArrowheads="1"/>
          </p:cNvSpPr>
          <p:nvPr>
            <p:ph type="ctrTitle"/>
          </p:nvPr>
        </p:nvSpPr>
        <p:spPr>
          <a:xfrm>
            <a:off x="1073150" y="1828800"/>
            <a:ext cx="8420100" cy="1143000"/>
          </a:xfrm>
        </p:spPr>
        <p:txBody>
          <a:bodyPr/>
          <a:lstStyle>
            <a:lvl1pPr>
              <a:defRPr/>
            </a:lvl1pPr>
          </a:lstStyle>
          <a:p>
            <a:pPr lvl="0"/>
            <a:r>
              <a:rPr lang="ja-JP" altLang="en-US" noProof="0"/>
              <a:t>マスタ タイトルの書式設定</a:t>
            </a:r>
          </a:p>
        </p:txBody>
      </p:sp>
      <p:sp>
        <p:nvSpPr>
          <p:cNvPr id="120845" name="Rectangle 13"/>
          <p:cNvSpPr>
            <a:spLocks noGrp="1" noChangeArrowheads="1"/>
          </p:cNvSpPr>
          <p:nvPr>
            <p:ph type="subTitle" idx="1"/>
          </p:nvPr>
        </p:nvSpPr>
        <p:spPr>
          <a:xfrm>
            <a:off x="1485900" y="3886200"/>
            <a:ext cx="6934200" cy="1752600"/>
          </a:xfrm>
        </p:spPr>
        <p:txBody>
          <a:bodyPr/>
          <a:lstStyle>
            <a:lvl1pPr marL="0" indent="0" algn="ctr">
              <a:buFont typeface="Wingdings" pitchFamily="2" charset="2"/>
              <a:buNone/>
              <a:defRPr/>
            </a:lvl1pPr>
          </a:lstStyle>
          <a:p>
            <a:pPr lvl="0"/>
            <a:r>
              <a:rPr lang="ja-JP" altLang="en-US" noProof="0"/>
              <a:t>マスタ サブタイトルの書式設定</a:t>
            </a:r>
          </a:p>
        </p:txBody>
      </p:sp>
      <p:sp>
        <p:nvSpPr>
          <p:cNvPr id="14" name="Rectangle 14">
            <a:extLst>
              <a:ext uri="{FF2B5EF4-FFF2-40B4-BE49-F238E27FC236}">
                <a16:creationId xmlns:a16="http://schemas.microsoft.com/office/drawing/2014/main" id="{928F9F48-AF19-4F43-B81A-37D7924F23CC}"/>
              </a:ext>
            </a:extLst>
          </p:cNvPr>
          <p:cNvSpPr>
            <a:spLocks noGrp="1" noChangeArrowheads="1"/>
          </p:cNvSpPr>
          <p:nvPr>
            <p:ph type="dt" sz="half" idx="10"/>
          </p:nvPr>
        </p:nvSpPr>
        <p:spPr>
          <a:xfrm>
            <a:off x="1073150" y="6248400"/>
            <a:ext cx="2063750" cy="457200"/>
          </a:xfrm>
        </p:spPr>
        <p:txBody>
          <a:bodyPr/>
          <a:lstStyle>
            <a:lvl1pPr>
              <a:defRPr>
                <a:solidFill>
                  <a:schemeClr val="bg2"/>
                </a:solidFill>
              </a:defRPr>
            </a:lvl1pPr>
          </a:lstStyle>
          <a:p>
            <a:pPr>
              <a:defRPr/>
            </a:pPr>
            <a:fld id="{CB949175-381A-4668-B5AE-B4669132F979}" type="datetime1">
              <a:rPr lang="ja-JP" altLang="en-US" smtClean="0"/>
              <a:t>2024/9/2</a:t>
            </a:fld>
            <a:endParaRPr lang="en-US" altLang="ja-JP"/>
          </a:p>
        </p:txBody>
      </p:sp>
      <p:sp>
        <p:nvSpPr>
          <p:cNvPr id="15" name="Rectangle 15">
            <a:extLst>
              <a:ext uri="{FF2B5EF4-FFF2-40B4-BE49-F238E27FC236}">
                <a16:creationId xmlns:a16="http://schemas.microsoft.com/office/drawing/2014/main" id="{DFEFFFDE-314B-43A7-8EB9-A1E957F2EEA2}"/>
              </a:ext>
            </a:extLst>
          </p:cNvPr>
          <p:cNvSpPr>
            <a:spLocks noGrp="1" noChangeArrowheads="1"/>
          </p:cNvSpPr>
          <p:nvPr>
            <p:ph type="ftr" sz="quarter" idx="11"/>
          </p:nvPr>
        </p:nvSpPr>
        <p:spPr>
          <a:xfrm>
            <a:off x="3714750" y="6248400"/>
            <a:ext cx="3136900" cy="457200"/>
          </a:xfrm>
        </p:spPr>
        <p:txBody>
          <a:bodyPr/>
          <a:lstStyle>
            <a:lvl1pPr>
              <a:defRPr>
                <a:solidFill>
                  <a:schemeClr val="bg2"/>
                </a:solidFill>
              </a:defRPr>
            </a:lvl1pPr>
          </a:lstStyle>
          <a:p>
            <a:pPr>
              <a:defRPr/>
            </a:pPr>
            <a:endParaRPr lang="en-US" altLang="ja-JP"/>
          </a:p>
        </p:txBody>
      </p:sp>
      <p:sp>
        <p:nvSpPr>
          <p:cNvPr id="16" name="Rectangle 16">
            <a:extLst>
              <a:ext uri="{FF2B5EF4-FFF2-40B4-BE49-F238E27FC236}">
                <a16:creationId xmlns:a16="http://schemas.microsoft.com/office/drawing/2014/main" id="{453080EB-53C5-4B5D-B281-14881A3575C5}"/>
              </a:ext>
            </a:extLst>
          </p:cNvPr>
          <p:cNvSpPr>
            <a:spLocks noGrp="1" noChangeArrowheads="1"/>
          </p:cNvSpPr>
          <p:nvPr>
            <p:ph type="sldNum" sz="quarter" idx="12"/>
          </p:nvPr>
        </p:nvSpPr>
        <p:spPr>
          <a:xfrm>
            <a:off x="7429500" y="6248400"/>
            <a:ext cx="2063750" cy="457200"/>
          </a:xfrm>
        </p:spPr>
        <p:txBody>
          <a:bodyPr/>
          <a:lstStyle>
            <a:lvl1pPr>
              <a:defRPr smtClean="0">
                <a:solidFill>
                  <a:schemeClr val="bg2"/>
                </a:solidFill>
              </a:defRPr>
            </a:lvl1pPr>
          </a:lstStyle>
          <a:p>
            <a:pPr>
              <a:defRPr/>
            </a:pPr>
            <a:fld id="{11291728-BE91-49EB-85E1-FB508C55BB2C}" type="slidenum">
              <a:rPr lang="ja-JP" altLang="en-US"/>
              <a:pPr>
                <a:defRPr/>
              </a:pPr>
              <a:t>‹#›</a:t>
            </a:fld>
            <a:endParaRPr lang="en-US" altLang="ja-JP"/>
          </a:p>
        </p:txBody>
      </p:sp>
    </p:spTree>
    <p:extLst>
      <p:ext uri="{BB962C8B-B14F-4D97-AF65-F5344CB8AC3E}">
        <p14:creationId xmlns:p14="http://schemas.microsoft.com/office/powerpoint/2010/main" val="419905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598BC2C5-0342-4D70-BC94-FBEB2118FC00}"/>
              </a:ext>
            </a:extLst>
          </p:cNvPr>
          <p:cNvSpPr>
            <a:spLocks noGrp="1" noChangeArrowheads="1"/>
          </p:cNvSpPr>
          <p:nvPr>
            <p:ph type="dt" sz="half" idx="10"/>
          </p:nvPr>
        </p:nvSpPr>
        <p:spPr>
          <a:ln/>
        </p:spPr>
        <p:txBody>
          <a:bodyPr/>
          <a:lstStyle>
            <a:lvl1pPr>
              <a:defRPr/>
            </a:lvl1pPr>
          </a:lstStyle>
          <a:p>
            <a:pPr>
              <a:defRPr/>
            </a:pPr>
            <a:fld id="{5289A493-1A67-4156-8904-F09DCFA58F10}" type="datetime1">
              <a:rPr lang="ja-JP" altLang="en-US" smtClean="0"/>
              <a:t>2024/9/2</a:t>
            </a:fld>
            <a:endParaRPr lang="en-US" altLang="ja-JP"/>
          </a:p>
        </p:txBody>
      </p:sp>
      <p:sp>
        <p:nvSpPr>
          <p:cNvPr id="5" name="Rectangle 12">
            <a:extLst>
              <a:ext uri="{FF2B5EF4-FFF2-40B4-BE49-F238E27FC236}">
                <a16:creationId xmlns:a16="http://schemas.microsoft.com/office/drawing/2014/main" id="{9A71EEFB-A57F-431A-9C06-8517D9DA50D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70B0AB79-BA28-4D91-9AA6-1BADD67A6E7A}"/>
              </a:ext>
            </a:extLst>
          </p:cNvPr>
          <p:cNvSpPr>
            <a:spLocks noGrp="1" noChangeArrowheads="1"/>
          </p:cNvSpPr>
          <p:nvPr>
            <p:ph type="sldNum" sz="quarter" idx="12"/>
          </p:nvPr>
        </p:nvSpPr>
        <p:spPr>
          <a:ln/>
        </p:spPr>
        <p:txBody>
          <a:bodyPr/>
          <a:lstStyle>
            <a:lvl1pPr>
              <a:defRPr/>
            </a:lvl1pPr>
          </a:lstStyle>
          <a:p>
            <a:pPr>
              <a:defRPr/>
            </a:pPr>
            <a:fld id="{327361E9-7AFB-473A-8B07-D5D2473BD2ED}" type="slidenum">
              <a:rPr lang="ja-JP" altLang="en-US"/>
              <a:pPr>
                <a:defRPr/>
              </a:pPr>
              <a:t>‹#›</a:t>
            </a:fld>
            <a:endParaRPr lang="en-US" altLang="ja-JP"/>
          </a:p>
        </p:txBody>
      </p:sp>
    </p:spTree>
    <p:extLst>
      <p:ext uri="{BB962C8B-B14F-4D97-AF65-F5344CB8AC3E}">
        <p14:creationId xmlns:p14="http://schemas.microsoft.com/office/powerpoint/2010/main" val="144035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88250" y="617538"/>
            <a:ext cx="2112963" cy="55149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244600" y="617538"/>
            <a:ext cx="6191250" cy="55149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4BFF7B75-6850-4CD6-B969-D22C6ABC933F}"/>
              </a:ext>
            </a:extLst>
          </p:cNvPr>
          <p:cNvSpPr>
            <a:spLocks noGrp="1" noChangeArrowheads="1"/>
          </p:cNvSpPr>
          <p:nvPr>
            <p:ph type="dt" sz="half" idx="10"/>
          </p:nvPr>
        </p:nvSpPr>
        <p:spPr>
          <a:ln/>
        </p:spPr>
        <p:txBody>
          <a:bodyPr/>
          <a:lstStyle>
            <a:lvl1pPr>
              <a:defRPr/>
            </a:lvl1pPr>
          </a:lstStyle>
          <a:p>
            <a:pPr>
              <a:defRPr/>
            </a:pPr>
            <a:fld id="{1CF4F9AC-EC8E-4696-B5B7-BF12E28A17B8}" type="datetime1">
              <a:rPr lang="ja-JP" altLang="en-US" smtClean="0"/>
              <a:t>2024/9/2</a:t>
            </a:fld>
            <a:endParaRPr lang="en-US" altLang="ja-JP"/>
          </a:p>
        </p:txBody>
      </p:sp>
      <p:sp>
        <p:nvSpPr>
          <p:cNvPr id="5" name="Rectangle 12">
            <a:extLst>
              <a:ext uri="{FF2B5EF4-FFF2-40B4-BE49-F238E27FC236}">
                <a16:creationId xmlns:a16="http://schemas.microsoft.com/office/drawing/2014/main" id="{71F0C866-48C5-4BB9-B050-ACFD307D63E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7F3EBEC5-7C60-4A39-825B-228DF3012D41}"/>
              </a:ext>
            </a:extLst>
          </p:cNvPr>
          <p:cNvSpPr>
            <a:spLocks noGrp="1" noChangeArrowheads="1"/>
          </p:cNvSpPr>
          <p:nvPr>
            <p:ph type="sldNum" sz="quarter" idx="12"/>
          </p:nvPr>
        </p:nvSpPr>
        <p:spPr>
          <a:ln/>
        </p:spPr>
        <p:txBody>
          <a:bodyPr/>
          <a:lstStyle>
            <a:lvl1pPr>
              <a:defRPr/>
            </a:lvl1pPr>
          </a:lstStyle>
          <a:p>
            <a:pPr>
              <a:defRPr/>
            </a:pPr>
            <a:fld id="{FD88114A-C8B6-4097-B885-68299B6D013C}" type="slidenum">
              <a:rPr lang="ja-JP" altLang="en-US"/>
              <a:pPr>
                <a:defRPr/>
              </a:pPr>
              <a:t>‹#›</a:t>
            </a:fld>
            <a:endParaRPr lang="en-US" altLang="ja-JP"/>
          </a:p>
        </p:txBody>
      </p:sp>
    </p:spTree>
    <p:extLst>
      <p:ext uri="{BB962C8B-B14F-4D97-AF65-F5344CB8AC3E}">
        <p14:creationId xmlns:p14="http://schemas.microsoft.com/office/powerpoint/2010/main" val="1933083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44600" y="617538"/>
            <a:ext cx="84455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128111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6736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6E0E4440-0B33-40B5-88F1-C23062B9B0AC}"/>
              </a:ext>
            </a:extLst>
          </p:cNvPr>
          <p:cNvSpPr>
            <a:spLocks noGrp="1" noChangeArrowheads="1"/>
          </p:cNvSpPr>
          <p:nvPr>
            <p:ph type="dt" sz="half" idx="10"/>
          </p:nvPr>
        </p:nvSpPr>
        <p:spPr>
          <a:ln/>
        </p:spPr>
        <p:txBody>
          <a:bodyPr/>
          <a:lstStyle>
            <a:lvl1pPr>
              <a:defRPr/>
            </a:lvl1pPr>
          </a:lstStyle>
          <a:p>
            <a:pPr>
              <a:defRPr/>
            </a:pPr>
            <a:fld id="{CEB76288-6666-4916-A770-1948CFA1DD52}" type="datetime1">
              <a:rPr lang="ja-JP" altLang="en-US" smtClean="0"/>
              <a:t>2024/9/2</a:t>
            </a:fld>
            <a:endParaRPr lang="en-US" altLang="ja-JP"/>
          </a:p>
        </p:txBody>
      </p:sp>
      <p:sp>
        <p:nvSpPr>
          <p:cNvPr id="6" name="Rectangle 12">
            <a:extLst>
              <a:ext uri="{FF2B5EF4-FFF2-40B4-BE49-F238E27FC236}">
                <a16:creationId xmlns:a16="http://schemas.microsoft.com/office/drawing/2014/main" id="{06245704-3903-43AA-8CD9-662E3E61390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752CA1ED-E571-4FB5-B4A0-07AD2B3C0E47}"/>
              </a:ext>
            </a:extLst>
          </p:cNvPr>
          <p:cNvSpPr>
            <a:spLocks noGrp="1" noChangeArrowheads="1"/>
          </p:cNvSpPr>
          <p:nvPr>
            <p:ph type="sldNum" sz="quarter" idx="12"/>
          </p:nvPr>
        </p:nvSpPr>
        <p:spPr>
          <a:ln/>
        </p:spPr>
        <p:txBody>
          <a:bodyPr/>
          <a:lstStyle>
            <a:lvl1pPr>
              <a:defRPr/>
            </a:lvl1pPr>
          </a:lstStyle>
          <a:p>
            <a:pPr>
              <a:defRPr/>
            </a:pPr>
            <a:fld id="{346A79FB-1931-4C96-A742-4978FC6D6E25}" type="slidenum">
              <a:rPr lang="ja-JP" altLang="en-US"/>
              <a:pPr>
                <a:defRPr/>
              </a:pPr>
              <a:t>‹#›</a:t>
            </a:fld>
            <a:endParaRPr lang="en-US" altLang="ja-JP"/>
          </a:p>
        </p:txBody>
      </p:sp>
    </p:spTree>
    <p:extLst>
      <p:ext uri="{BB962C8B-B14F-4D97-AF65-F5344CB8AC3E}">
        <p14:creationId xmlns:p14="http://schemas.microsoft.com/office/powerpoint/2010/main" val="2747777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44600" y="617538"/>
            <a:ext cx="84455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128111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5567363" y="2017713"/>
            <a:ext cx="4133850" cy="1981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5567363" y="4151313"/>
            <a:ext cx="4133850" cy="1981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1">
            <a:extLst>
              <a:ext uri="{FF2B5EF4-FFF2-40B4-BE49-F238E27FC236}">
                <a16:creationId xmlns:a16="http://schemas.microsoft.com/office/drawing/2014/main" id="{1360AF89-894E-491C-8CD4-A3739C7265C0}"/>
              </a:ext>
            </a:extLst>
          </p:cNvPr>
          <p:cNvSpPr>
            <a:spLocks noGrp="1" noChangeArrowheads="1"/>
          </p:cNvSpPr>
          <p:nvPr>
            <p:ph type="dt" sz="half" idx="10"/>
          </p:nvPr>
        </p:nvSpPr>
        <p:spPr>
          <a:ln/>
        </p:spPr>
        <p:txBody>
          <a:bodyPr/>
          <a:lstStyle>
            <a:lvl1pPr>
              <a:defRPr/>
            </a:lvl1pPr>
          </a:lstStyle>
          <a:p>
            <a:pPr>
              <a:defRPr/>
            </a:pPr>
            <a:fld id="{E7438683-2E11-4CDC-B8B9-3EE64A928F71}" type="datetime1">
              <a:rPr lang="ja-JP" altLang="en-US" smtClean="0"/>
              <a:t>2024/9/2</a:t>
            </a:fld>
            <a:endParaRPr lang="en-US" altLang="ja-JP"/>
          </a:p>
        </p:txBody>
      </p:sp>
      <p:sp>
        <p:nvSpPr>
          <p:cNvPr id="7" name="Rectangle 12">
            <a:extLst>
              <a:ext uri="{FF2B5EF4-FFF2-40B4-BE49-F238E27FC236}">
                <a16:creationId xmlns:a16="http://schemas.microsoft.com/office/drawing/2014/main" id="{6ADE22A5-5AF0-4BA0-A747-EB48274A718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3">
            <a:extLst>
              <a:ext uri="{FF2B5EF4-FFF2-40B4-BE49-F238E27FC236}">
                <a16:creationId xmlns:a16="http://schemas.microsoft.com/office/drawing/2014/main" id="{8B3AFFE5-D3D0-4595-8949-7FAB0FB11BF1}"/>
              </a:ext>
            </a:extLst>
          </p:cNvPr>
          <p:cNvSpPr>
            <a:spLocks noGrp="1" noChangeArrowheads="1"/>
          </p:cNvSpPr>
          <p:nvPr>
            <p:ph type="sldNum" sz="quarter" idx="12"/>
          </p:nvPr>
        </p:nvSpPr>
        <p:spPr>
          <a:ln/>
        </p:spPr>
        <p:txBody>
          <a:bodyPr/>
          <a:lstStyle>
            <a:lvl1pPr>
              <a:defRPr/>
            </a:lvl1pPr>
          </a:lstStyle>
          <a:p>
            <a:pPr>
              <a:defRPr/>
            </a:pPr>
            <a:fld id="{085EACA0-658F-4F2A-98B3-C6205BEE0F93}" type="slidenum">
              <a:rPr lang="ja-JP" altLang="en-US"/>
              <a:pPr>
                <a:defRPr/>
              </a:pPr>
              <a:t>‹#›</a:t>
            </a:fld>
            <a:endParaRPr lang="en-US" altLang="ja-JP"/>
          </a:p>
        </p:txBody>
      </p:sp>
    </p:spTree>
    <p:extLst>
      <p:ext uri="{BB962C8B-B14F-4D97-AF65-F5344CB8AC3E}">
        <p14:creationId xmlns:p14="http://schemas.microsoft.com/office/powerpoint/2010/main" val="334462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9E3FA286-191F-4B30-8C69-81AB03CC5E70}"/>
              </a:ext>
            </a:extLst>
          </p:cNvPr>
          <p:cNvSpPr>
            <a:spLocks noGrp="1" noChangeArrowheads="1"/>
          </p:cNvSpPr>
          <p:nvPr>
            <p:ph type="dt" sz="half" idx="10"/>
          </p:nvPr>
        </p:nvSpPr>
        <p:spPr>
          <a:ln/>
        </p:spPr>
        <p:txBody>
          <a:bodyPr/>
          <a:lstStyle>
            <a:lvl1pPr>
              <a:defRPr/>
            </a:lvl1pPr>
          </a:lstStyle>
          <a:p>
            <a:pPr>
              <a:defRPr/>
            </a:pPr>
            <a:fld id="{DA1253C0-9245-4E49-AB0C-C568A5A46855}" type="datetime1">
              <a:rPr lang="ja-JP" altLang="en-US" smtClean="0"/>
              <a:t>2024/9/2</a:t>
            </a:fld>
            <a:endParaRPr lang="en-US" altLang="ja-JP"/>
          </a:p>
        </p:txBody>
      </p:sp>
      <p:sp>
        <p:nvSpPr>
          <p:cNvPr id="5" name="Rectangle 12">
            <a:extLst>
              <a:ext uri="{FF2B5EF4-FFF2-40B4-BE49-F238E27FC236}">
                <a16:creationId xmlns:a16="http://schemas.microsoft.com/office/drawing/2014/main" id="{B754A074-7FDE-4498-82A2-ECEC88C7DDD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B07D51F0-2F78-4D79-B3B5-A31E3731E90B}"/>
              </a:ext>
            </a:extLst>
          </p:cNvPr>
          <p:cNvSpPr>
            <a:spLocks noGrp="1" noChangeArrowheads="1"/>
          </p:cNvSpPr>
          <p:nvPr>
            <p:ph type="sldNum" sz="quarter" idx="12"/>
          </p:nvPr>
        </p:nvSpPr>
        <p:spPr>
          <a:ln/>
        </p:spPr>
        <p:txBody>
          <a:bodyPr/>
          <a:lstStyle>
            <a:lvl1pPr>
              <a:defRPr/>
            </a:lvl1pPr>
          </a:lstStyle>
          <a:p>
            <a:pPr>
              <a:defRPr/>
            </a:pPr>
            <a:fld id="{6F2008A6-72A8-4D36-9122-EF11DB488EBC}" type="slidenum">
              <a:rPr lang="ja-JP" altLang="en-US"/>
              <a:pPr>
                <a:defRPr/>
              </a:pPr>
              <a:t>‹#›</a:t>
            </a:fld>
            <a:endParaRPr lang="en-US" altLang="ja-JP"/>
          </a:p>
        </p:txBody>
      </p:sp>
    </p:spTree>
    <p:extLst>
      <p:ext uri="{BB962C8B-B14F-4D97-AF65-F5344CB8AC3E}">
        <p14:creationId xmlns:p14="http://schemas.microsoft.com/office/powerpoint/2010/main" val="331689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1">
            <a:extLst>
              <a:ext uri="{FF2B5EF4-FFF2-40B4-BE49-F238E27FC236}">
                <a16:creationId xmlns:a16="http://schemas.microsoft.com/office/drawing/2014/main" id="{84B20B1B-83B7-4698-BF60-09A4D737DDCD}"/>
              </a:ext>
            </a:extLst>
          </p:cNvPr>
          <p:cNvSpPr>
            <a:spLocks noGrp="1" noChangeArrowheads="1"/>
          </p:cNvSpPr>
          <p:nvPr>
            <p:ph type="dt" sz="half" idx="10"/>
          </p:nvPr>
        </p:nvSpPr>
        <p:spPr>
          <a:ln/>
        </p:spPr>
        <p:txBody>
          <a:bodyPr/>
          <a:lstStyle>
            <a:lvl1pPr>
              <a:defRPr/>
            </a:lvl1pPr>
          </a:lstStyle>
          <a:p>
            <a:pPr>
              <a:defRPr/>
            </a:pPr>
            <a:fld id="{D4FD2093-679E-4559-87EC-EB24E859A60F}" type="datetime1">
              <a:rPr lang="ja-JP" altLang="en-US" smtClean="0"/>
              <a:t>2024/9/2</a:t>
            </a:fld>
            <a:endParaRPr lang="en-US" altLang="ja-JP"/>
          </a:p>
        </p:txBody>
      </p:sp>
      <p:sp>
        <p:nvSpPr>
          <p:cNvPr id="5" name="Rectangle 12">
            <a:extLst>
              <a:ext uri="{FF2B5EF4-FFF2-40B4-BE49-F238E27FC236}">
                <a16:creationId xmlns:a16="http://schemas.microsoft.com/office/drawing/2014/main" id="{C3C931E7-616A-4B84-9F31-32D635CF076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B77DC5FE-8B94-49B6-B685-0888C7D669F3}"/>
              </a:ext>
            </a:extLst>
          </p:cNvPr>
          <p:cNvSpPr>
            <a:spLocks noGrp="1" noChangeArrowheads="1"/>
          </p:cNvSpPr>
          <p:nvPr>
            <p:ph type="sldNum" sz="quarter" idx="12"/>
          </p:nvPr>
        </p:nvSpPr>
        <p:spPr>
          <a:ln/>
        </p:spPr>
        <p:txBody>
          <a:bodyPr/>
          <a:lstStyle>
            <a:lvl1pPr>
              <a:defRPr/>
            </a:lvl1pPr>
          </a:lstStyle>
          <a:p>
            <a:pPr>
              <a:defRPr/>
            </a:pPr>
            <a:fld id="{18E58ADA-00D1-4DA2-9F46-4BFE28520C48}" type="slidenum">
              <a:rPr lang="ja-JP" altLang="en-US"/>
              <a:pPr>
                <a:defRPr/>
              </a:pPr>
              <a:t>‹#›</a:t>
            </a:fld>
            <a:endParaRPr lang="en-US" altLang="ja-JP"/>
          </a:p>
        </p:txBody>
      </p:sp>
    </p:spTree>
    <p:extLst>
      <p:ext uri="{BB962C8B-B14F-4D97-AF65-F5344CB8AC3E}">
        <p14:creationId xmlns:p14="http://schemas.microsoft.com/office/powerpoint/2010/main" val="2345662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28111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6736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EE7E06F2-5A14-4936-981C-3C9622096700}"/>
              </a:ext>
            </a:extLst>
          </p:cNvPr>
          <p:cNvSpPr>
            <a:spLocks noGrp="1" noChangeArrowheads="1"/>
          </p:cNvSpPr>
          <p:nvPr>
            <p:ph type="dt" sz="half" idx="10"/>
          </p:nvPr>
        </p:nvSpPr>
        <p:spPr>
          <a:ln/>
        </p:spPr>
        <p:txBody>
          <a:bodyPr/>
          <a:lstStyle>
            <a:lvl1pPr>
              <a:defRPr/>
            </a:lvl1pPr>
          </a:lstStyle>
          <a:p>
            <a:pPr>
              <a:defRPr/>
            </a:pPr>
            <a:fld id="{16F486A7-32F4-4C91-AF34-46E08240A3A8}" type="datetime1">
              <a:rPr lang="ja-JP" altLang="en-US" smtClean="0"/>
              <a:t>2024/9/2</a:t>
            </a:fld>
            <a:endParaRPr lang="en-US" altLang="ja-JP"/>
          </a:p>
        </p:txBody>
      </p:sp>
      <p:sp>
        <p:nvSpPr>
          <p:cNvPr id="6" name="Rectangle 12">
            <a:extLst>
              <a:ext uri="{FF2B5EF4-FFF2-40B4-BE49-F238E27FC236}">
                <a16:creationId xmlns:a16="http://schemas.microsoft.com/office/drawing/2014/main" id="{7362769C-650A-46A3-BE27-38EA80068A3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7EA0F469-3114-4CC1-BDD8-199021E0B56E}"/>
              </a:ext>
            </a:extLst>
          </p:cNvPr>
          <p:cNvSpPr>
            <a:spLocks noGrp="1" noChangeArrowheads="1"/>
          </p:cNvSpPr>
          <p:nvPr>
            <p:ph type="sldNum" sz="quarter" idx="12"/>
          </p:nvPr>
        </p:nvSpPr>
        <p:spPr>
          <a:ln/>
        </p:spPr>
        <p:txBody>
          <a:bodyPr/>
          <a:lstStyle>
            <a:lvl1pPr>
              <a:defRPr/>
            </a:lvl1pPr>
          </a:lstStyle>
          <a:p>
            <a:pPr>
              <a:defRPr/>
            </a:pPr>
            <a:fld id="{D0F6266D-7A17-4153-BE32-56A15D9B9316}" type="slidenum">
              <a:rPr lang="ja-JP" altLang="en-US"/>
              <a:pPr>
                <a:defRPr/>
              </a:pPr>
              <a:t>‹#›</a:t>
            </a:fld>
            <a:endParaRPr lang="en-US" altLang="ja-JP"/>
          </a:p>
        </p:txBody>
      </p:sp>
    </p:spTree>
    <p:extLst>
      <p:ext uri="{BB962C8B-B14F-4D97-AF65-F5344CB8AC3E}">
        <p14:creationId xmlns:p14="http://schemas.microsoft.com/office/powerpoint/2010/main" val="2519536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1">
            <a:extLst>
              <a:ext uri="{FF2B5EF4-FFF2-40B4-BE49-F238E27FC236}">
                <a16:creationId xmlns:a16="http://schemas.microsoft.com/office/drawing/2014/main" id="{7B67C0D7-2471-4C63-BE47-D62D402D3306}"/>
              </a:ext>
            </a:extLst>
          </p:cNvPr>
          <p:cNvSpPr>
            <a:spLocks noGrp="1" noChangeArrowheads="1"/>
          </p:cNvSpPr>
          <p:nvPr>
            <p:ph type="dt" sz="half" idx="10"/>
          </p:nvPr>
        </p:nvSpPr>
        <p:spPr>
          <a:ln/>
        </p:spPr>
        <p:txBody>
          <a:bodyPr/>
          <a:lstStyle>
            <a:lvl1pPr>
              <a:defRPr/>
            </a:lvl1pPr>
          </a:lstStyle>
          <a:p>
            <a:pPr>
              <a:defRPr/>
            </a:pPr>
            <a:fld id="{BCEF665D-62CE-41DF-9969-B8F3EA17B7F9}" type="datetime1">
              <a:rPr lang="ja-JP" altLang="en-US" smtClean="0"/>
              <a:t>2024/9/2</a:t>
            </a:fld>
            <a:endParaRPr lang="en-US" altLang="ja-JP"/>
          </a:p>
        </p:txBody>
      </p:sp>
      <p:sp>
        <p:nvSpPr>
          <p:cNvPr id="8" name="Rectangle 12">
            <a:extLst>
              <a:ext uri="{FF2B5EF4-FFF2-40B4-BE49-F238E27FC236}">
                <a16:creationId xmlns:a16="http://schemas.microsoft.com/office/drawing/2014/main" id="{6AAE9392-D83C-4BE9-BE12-A413FDC271A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a:extLst>
              <a:ext uri="{FF2B5EF4-FFF2-40B4-BE49-F238E27FC236}">
                <a16:creationId xmlns:a16="http://schemas.microsoft.com/office/drawing/2014/main" id="{A1968260-FBAA-41AC-A79C-51004018E1D8}"/>
              </a:ext>
            </a:extLst>
          </p:cNvPr>
          <p:cNvSpPr>
            <a:spLocks noGrp="1" noChangeArrowheads="1"/>
          </p:cNvSpPr>
          <p:nvPr>
            <p:ph type="sldNum" sz="quarter" idx="12"/>
          </p:nvPr>
        </p:nvSpPr>
        <p:spPr>
          <a:ln/>
        </p:spPr>
        <p:txBody>
          <a:bodyPr/>
          <a:lstStyle>
            <a:lvl1pPr>
              <a:defRPr/>
            </a:lvl1pPr>
          </a:lstStyle>
          <a:p>
            <a:pPr>
              <a:defRPr/>
            </a:pPr>
            <a:fld id="{57F38210-FF71-4B65-AE31-ECB43566BB11}" type="slidenum">
              <a:rPr lang="ja-JP" altLang="en-US"/>
              <a:pPr>
                <a:defRPr/>
              </a:pPr>
              <a:t>‹#›</a:t>
            </a:fld>
            <a:endParaRPr lang="en-US" altLang="ja-JP"/>
          </a:p>
        </p:txBody>
      </p:sp>
    </p:spTree>
    <p:extLst>
      <p:ext uri="{BB962C8B-B14F-4D97-AF65-F5344CB8AC3E}">
        <p14:creationId xmlns:p14="http://schemas.microsoft.com/office/powerpoint/2010/main" val="3070994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1">
            <a:extLst>
              <a:ext uri="{FF2B5EF4-FFF2-40B4-BE49-F238E27FC236}">
                <a16:creationId xmlns:a16="http://schemas.microsoft.com/office/drawing/2014/main" id="{D8739876-3980-40BE-ACBD-C05708DFEA47}"/>
              </a:ext>
            </a:extLst>
          </p:cNvPr>
          <p:cNvSpPr>
            <a:spLocks noGrp="1" noChangeArrowheads="1"/>
          </p:cNvSpPr>
          <p:nvPr>
            <p:ph type="dt" sz="half" idx="10"/>
          </p:nvPr>
        </p:nvSpPr>
        <p:spPr>
          <a:ln/>
        </p:spPr>
        <p:txBody>
          <a:bodyPr/>
          <a:lstStyle>
            <a:lvl1pPr>
              <a:defRPr/>
            </a:lvl1pPr>
          </a:lstStyle>
          <a:p>
            <a:pPr>
              <a:defRPr/>
            </a:pPr>
            <a:fld id="{03F0ACEE-223B-49B8-8E2B-474878B9A668}" type="datetime1">
              <a:rPr lang="ja-JP" altLang="en-US" smtClean="0"/>
              <a:t>2024/9/2</a:t>
            </a:fld>
            <a:endParaRPr lang="en-US" altLang="ja-JP"/>
          </a:p>
        </p:txBody>
      </p:sp>
      <p:sp>
        <p:nvSpPr>
          <p:cNvPr id="4" name="Rectangle 12">
            <a:extLst>
              <a:ext uri="{FF2B5EF4-FFF2-40B4-BE49-F238E27FC236}">
                <a16:creationId xmlns:a16="http://schemas.microsoft.com/office/drawing/2014/main" id="{611DD238-5AA8-49BB-8027-3DE0A8F1564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a:extLst>
              <a:ext uri="{FF2B5EF4-FFF2-40B4-BE49-F238E27FC236}">
                <a16:creationId xmlns:a16="http://schemas.microsoft.com/office/drawing/2014/main" id="{81354D1B-EBF0-4EE9-BD24-D8A0FF00DD6E}"/>
              </a:ext>
            </a:extLst>
          </p:cNvPr>
          <p:cNvSpPr>
            <a:spLocks noGrp="1" noChangeArrowheads="1"/>
          </p:cNvSpPr>
          <p:nvPr>
            <p:ph type="sldNum" sz="quarter" idx="12"/>
          </p:nvPr>
        </p:nvSpPr>
        <p:spPr>
          <a:ln/>
        </p:spPr>
        <p:txBody>
          <a:bodyPr/>
          <a:lstStyle>
            <a:lvl1pPr>
              <a:defRPr/>
            </a:lvl1pPr>
          </a:lstStyle>
          <a:p>
            <a:pPr>
              <a:defRPr/>
            </a:pPr>
            <a:fld id="{C2078DB2-9090-4EAE-8039-2CC3C16E9279}" type="slidenum">
              <a:rPr lang="ja-JP" altLang="en-US"/>
              <a:pPr>
                <a:defRPr/>
              </a:pPr>
              <a:t>‹#›</a:t>
            </a:fld>
            <a:endParaRPr lang="en-US" altLang="ja-JP"/>
          </a:p>
        </p:txBody>
      </p:sp>
    </p:spTree>
    <p:extLst>
      <p:ext uri="{BB962C8B-B14F-4D97-AF65-F5344CB8AC3E}">
        <p14:creationId xmlns:p14="http://schemas.microsoft.com/office/powerpoint/2010/main" val="2453965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2E8CF073-D169-460C-A992-56C5EC2884CD}"/>
              </a:ext>
            </a:extLst>
          </p:cNvPr>
          <p:cNvSpPr>
            <a:spLocks noGrp="1" noChangeArrowheads="1"/>
          </p:cNvSpPr>
          <p:nvPr>
            <p:ph type="dt" sz="half" idx="10"/>
          </p:nvPr>
        </p:nvSpPr>
        <p:spPr>
          <a:ln/>
        </p:spPr>
        <p:txBody>
          <a:bodyPr/>
          <a:lstStyle>
            <a:lvl1pPr>
              <a:defRPr/>
            </a:lvl1pPr>
          </a:lstStyle>
          <a:p>
            <a:pPr>
              <a:defRPr/>
            </a:pPr>
            <a:fld id="{7EBA483F-08A7-4F65-9A1E-5F66F710D9A1}" type="datetime1">
              <a:rPr lang="ja-JP" altLang="en-US" smtClean="0"/>
              <a:t>2024/9/2</a:t>
            </a:fld>
            <a:endParaRPr lang="en-US" altLang="ja-JP"/>
          </a:p>
        </p:txBody>
      </p:sp>
      <p:sp>
        <p:nvSpPr>
          <p:cNvPr id="3" name="Rectangle 12">
            <a:extLst>
              <a:ext uri="{FF2B5EF4-FFF2-40B4-BE49-F238E27FC236}">
                <a16:creationId xmlns:a16="http://schemas.microsoft.com/office/drawing/2014/main" id="{1B9C875F-8F72-4CFD-BF39-1FEECB780C3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a:extLst>
              <a:ext uri="{FF2B5EF4-FFF2-40B4-BE49-F238E27FC236}">
                <a16:creationId xmlns:a16="http://schemas.microsoft.com/office/drawing/2014/main" id="{8C8210AB-B16B-4AED-A2C0-2DF2AB946357}"/>
              </a:ext>
            </a:extLst>
          </p:cNvPr>
          <p:cNvSpPr>
            <a:spLocks noGrp="1" noChangeArrowheads="1"/>
          </p:cNvSpPr>
          <p:nvPr>
            <p:ph type="sldNum" sz="quarter" idx="12"/>
          </p:nvPr>
        </p:nvSpPr>
        <p:spPr>
          <a:ln/>
        </p:spPr>
        <p:txBody>
          <a:bodyPr/>
          <a:lstStyle>
            <a:lvl1pPr>
              <a:defRPr/>
            </a:lvl1pPr>
          </a:lstStyle>
          <a:p>
            <a:pPr>
              <a:defRPr/>
            </a:pPr>
            <a:fld id="{9869D710-0DDB-456C-9C87-5EFD77CF9989}" type="slidenum">
              <a:rPr lang="ja-JP" altLang="en-US"/>
              <a:pPr>
                <a:defRPr/>
              </a:pPr>
              <a:t>‹#›</a:t>
            </a:fld>
            <a:endParaRPr lang="en-US" altLang="ja-JP"/>
          </a:p>
        </p:txBody>
      </p:sp>
    </p:spTree>
    <p:extLst>
      <p:ext uri="{BB962C8B-B14F-4D97-AF65-F5344CB8AC3E}">
        <p14:creationId xmlns:p14="http://schemas.microsoft.com/office/powerpoint/2010/main" val="363133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21256F02-D84C-4593-B8D2-A6609816202E}"/>
              </a:ext>
            </a:extLst>
          </p:cNvPr>
          <p:cNvSpPr>
            <a:spLocks noGrp="1" noChangeArrowheads="1"/>
          </p:cNvSpPr>
          <p:nvPr>
            <p:ph type="dt" sz="half" idx="10"/>
          </p:nvPr>
        </p:nvSpPr>
        <p:spPr>
          <a:ln/>
        </p:spPr>
        <p:txBody>
          <a:bodyPr/>
          <a:lstStyle>
            <a:lvl1pPr>
              <a:defRPr/>
            </a:lvl1pPr>
          </a:lstStyle>
          <a:p>
            <a:pPr>
              <a:defRPr/>
            </a:pPr>
            <a:fld id="{E3EB3DE3-303A-4A08-94D2-627BB8380435}" type="datetime1">
              <a:rPr lang="ja-JP" altLang="en-US" smtClean="0"/>
              <a:t>2024/9/2</a:t>
            </a:fld>
            <a:endParaRPr lang="en-US" altLang="ja-JP"/>
          </a:p>
        </p:txBody>
      </p:sp>
      <p:sp>
        <p:nvSpPr>
          <p:cNvPr id="6" name="Rectangle 12">
            <a:extLst>
              <a:ext uri="{FF2B5EF4-FFF2-40B4-BE49-F238E27FC236}">
                <a16:creationId xmlns:a16="http://schemas.microsoft.com/office/drawing/2014/main" id="{EBF1DDAE-63A2-4ECE-9952-5CFCADB479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5A2EEC92-CF0C-4A7E-939A-0F33962B2161}"/>
              </a:ext>
            </a:extLst>
          </p:cNvPr>
          <p:cNvSpPr>
            <a:spLocks noGrp="1" noChangeArrowheads="1"/>
          </p:cNvSpPr>
          <p:nvPr>
            <p:ph type="sldNum" sz="quarter" idx="12"/>
          </p:nvPr>
        </p:nvSpPr>
        <p:spPr>
          <a:ln/>
        </p:spPr>
        <p:txBody>
          <a:bodyPr/>
          <a:lstStyle>
            <a:lvl1pPr>
              <a:defRPr/>
            </a:lvl1pPr>
          </a:lstStyle>
          <a:p>
            <a:pPr>
              <a:defRPr/>
            </a:pPr>
            <a:fld id="{D7AE15D9-0DFC-439B-AFF1-803062685E95}" type="slidenum">
              <a:rPr lang="ja-JP" altLang="en-US"/>
              <a:pPr>
                <a:defRPr/>
              </a:pPr>
              <a:t>‹#›</a:t>
            </a:fld>
            <a:endParaRPr lang="en-US" altLang="ja-JP"/>
          </a:p>
        </p:txBody>
      </p:sp>
    </p:spTree>
    <p:extLst>
      <p:ext uri="{BB962C8B-B14F-4D97-AF65-F5344CB8AC3E}">
        <p14:creationId xmlns:p14="http://schemas.microsoft.com/office/powerpoint/2010/main" val="334755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C33C78EE-15B0-4763-A99B-87483E1A5F54}"/>
              </a:ext>
            </a:extLst>
          </p:cNvPr>
          <p:cNvSpPr>
            <a:spLocks noGrp="1" noChangeArrowheads="1"/>
          </p:cNvSpPr>
          <p:nvPr>
            <p:ph type="dt" sz="half" idx="10"/>
          </p:nvPr>
        </p:nvSpPr>
        <p:spPr>
          <a:ln/>
        </p:spPr>
        <p:txBody>
          <a:bodyPr/>
          <a:lstStyle>
            <a:lvl1pPr>
              <a:defRPr/>
            </a:lvl1pPr>
          </a:lstStyle>
          <a:p>
            <a:pPr>
              <a:defRPr/>
            </a:pPr>
            <a:fld id="{4B888C50-678B-4CD1-B630-3570AD2C71D7}" type="datetime1">
              <a:rPr lang="ja-JP" altLang="en-US" smtClean="0"/>
              <a:t>2024/9/2</a:t>
            </a:fld>
            <a:endParaRPr lang="en-US" altLang="ja-JP"/>
          </a:p>
        </p:txBody>
      </p:sp>
      <p:sp>
        <p:nvSpPr>
          <p:cNvPr id="6" name="Rectangle 12">
            <a:extLst>
              <a:ext uri="{FF2B5EF4-FFF2-40B4-BE49-F238E27FC236}">
                <a16:creationId xmlns:a16="http://schemas.microsoft.com/office/drawing/2014/main" id="{17A02EAB-CC57-4DD4-B18C-228EFAEFC23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509ED823-F64A-4121-92C3-02D92A381088}"/>
              </a:ext>
            </a:extLst>
          </p:cNvPr>
          <p:cNvSpPr>
            <a:spLocks noGrp="1" noChangeArrowheads="1"/>
          </p:cNvSpPr>
          <p:nvPr>
            <p:ph type="sldNum" sz="quarter" idx="12"/>
          </p:nvPr>
        </p:nvSpPr>
        <p:spPr>
          <a:ln/>
        </p:spPr>
        <p:txBody>
          <a:bodyPr/>
          <a:lstStyle>
            <a:lvl1pPr>
              <a:defRPr/>
            </a:lvl1pPr>
          </a:lstStyle>
          <a:p>
            <a:pPr>
              <a:defRPr/>
            </a:pPr>
            <a:fld id="{C8A246FB-2F18-49CC-B8F7-A9D349CACEFB}" type="slidenum">
              <a:rPr lang="ja-JP" altLang="en-US"/>
              <a:pPr>
                <a:defRPr/>
              </a:pPr>
              <a:t>‹#›</a:t>
            </a:fld>
            <a:endParaRPr lang="en-US" altLang="ja-JP"/>
          </a:p>
        </p:txBody>
      </p:sp>
    </p:spTree>
    <p:extLst>
      <p:ext uri="{BB962C8B-B14F-4D97-AF65-F5344CB8AC3E}">
        <p14:creationId xmlns:p14="http://schemas.microsoft.com/office/powerpoint/2010/main" val="1697742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51B067F-5F97-4940-82F2-48BC9FEB2B64}"/>
              </a:ext>
            </a:extLst>
          </p:cNvPr>
          <p:cNvSpPr>
            <a:spLocks noChangeArrowheads="1"/>
          </p:cNvSpPr>
          <p:nvPr/>
        </p:nvSpPr>
        <p:spPr bwMode="ltGray">
          <a:xfrm>
            <a:off x="452438" y="1098550"/>
            <a:ext cx="474662"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7" name="Rectangle 3">
            <a:extLst>
              <a:ext uri="{FF2B5EF4-FFF2-40B4-BE49-F238E27FC236}">
                <a16:creationId xmlns:a16="http://schemas.microsoft.com/office/drawing/2014/main" id="{C37805F7-45A3-4210-B40B-44375F784328}"/>
              </a:ext>
            </a:extLst>
          </p:cNvPr>
          <p:cNvSpPr>
            <a:spLocks noChangeArrowheads="1"/>
          </p:cNvSpPr>
          <p:nvPr/>
        </p:nvSpPr>
        <p:spPr bwMode="ltGray">
          <a:xfrm>
            <a:off x="866775" y="1098550"/>
            <a:ext cx="355600"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8" name="Rectangle 4">
            <a:extLst>
              <a:ext uri="{FF2B5EF4-FFF2-40B4-BE49-F238E27FC236}">
                <a16:creationId xmlns:a16="http://schemas.microsoft.com/office/drawing/2014/main" id="{1A322E32-DB41-4E72-8200-C557343A1DCD}"/>
              </a:ext>
            </a:extLst>
          </p:cNvPr>
          <p:cNvSpPr>
            <a:spLocks noChangeArrowheads="1"/>
          </p:cNvSpPr>
          <p:nvPr/>
        </p:nvSpPr>
        <p:spPr bwMode="ltGray">
          <a:xfrm>
            <a:off x="584200" y="1520825"/>
            <a:ext cx="461963"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9" name="Rectangle 5">
            <a:extLst>
              <a:ext uri="{FF2B5EF4-FFF2-40B4-BE49-F238E27FC236}">
                <a16:creationId xmlns:a16="http://schemas.microsoft.com/office/drawing/2014/main" id="{71C661B8-62EE-41C8-80F7-4BCE8C71AAF1}"/>
              </a:ext>
            </a:extLst>
          </p:cNvPr>
          <p:cNvSpPr>
            <a:spLocks noChangeArrowheads="1"/>
          </p:cNvSpPr>
          <p:nvPr/>
        </p:nvSpPr>
        <p:spPr bwMode="ltGray">
          <a:xfrm>
            <a:off x="989013" y="1520825"/>
            <a:ext cx="395287"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0" name="Rectangle 6">
            <a:extLst>
              <a:ext uri="{FF2B5EF4-FFF2-40B4-BE49-F238E27FC236}">
                <a16:creationId xmlns:a16="http://schemas.microsoft.com/office/drawing/2014/main" id="{6399D83D-6480-4CF4-BDB6-5A348C55FAF7}"/>
              </a:ext>
            </a:extLst>
          </p:cNvPr>
          <p:cNvSpPr>
            <a:spLocks noChangeArrowheads="1"/>
          </p:cNvSpPr>
          <p:nvPr/>
        </p:nvSpPr>
        <p:spPr bwMode="ltGray">
          <a:xfrm>
            <a:off x="138113" y="1447800"/>
            <a:ext cx="606425"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1" name="Rectangle 7">
            <a:extLst>
              <a:ext uri="{FF2B5EF4-FFF2-40B4-BE49-F238E27FC236}">
                <a16:creationId xmlns:a16="http://schemas.microsoft.com/office/drawing/2014/main" id="{F5D30A36-3933-49F7-AA58-54C438228978}"/>
              </a:ext>
            </a:extLst>
          </p:cNvPr>
          <p:cNvSpPr>
            <a:spLocks noChangeArrowheads="1"/>
          </p:cNvSpPr>
          <p:nvPr/>
        </p:nvSpPr>
        <p:spPr bwMode="gray">
          <a:xfrm>
            <a:off x="825500" y="990600"/>
            <a:ext cx="34925"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2" name="Rectangle 8">
            <a:extLst>
              <a:ext uri="{FF2B5EF4-FFF2-40B4-BE49-F238E27FC236}">
                <a16:creationId xmlns:a16="http://schemas.microsoft.com/office/drawing/2014/main" id="{D79DCEC3-2777-402C-8EA8-D3305C27BA23}"/>
              </a:ext>
            </a:extLst>
          </p:cNvPr>
          <p:cNvSpPr>
            <a:spLocks noChangeArrowheads="1"/>
          </p:cNvSpPr>
          <p:nvPr/>
        </p:nvSpPr>
        <p:spPr bwMode="gray">
          <a:xfrm>
            <a:off x="479425" y="1781175"/>
            <a:ext cx="89122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3" name="Rectangle 9">
            <a:extLst>
              <a:ext uri="{FF2B5EF4-FFF2-40B4-BE49-F238E27FC236}">
                <a16:creationId xmlns:a16="http://schemas.microsoft.com/office/drawing/2014/main" id="{CF0F5176-1D75-4A58-B55E-7FCF3BCBBF11}"/>
              </a:ext>
            </a:extLst>
          </p:cNvPr>
          <p:cNvSpPr>
            <a:spLocks noGrp="1" noChangeArrowheads="1"/>
          </p:cNvSpPr>
          <p:nvPr>
            <p:ph type="title"/>
          </p:nvPr>
        </p:nvSpPr>
        <p:spPr bwMode="auto">
          <a:xfrm>
            <a:off x="1244600" y="617538"/>
            <a:ext cx="84455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34" name="Rectangle 10">
            <a:extLst>
              <a:ext uri="{FF2B5EF4-FFF2-40B4-BE49-F238E27FC236}">
                <a16:creationId xmlns:a16="http://schemas.microsoft.com/office/drawing/2014/main" id="{012F5648-3E4C-4318-8F3A-0739032A2050}"/>
              </a:ext>
            </a:extLst>
          </p:cNvPr>
          <p:cNvSpPr>
            <a:spLocks noGrp="1" noChangeArrowheads="1"/>
          </p:cNvSpPr>
          <p:nvPr>
            <p:ph type="body" idx="1"/>
          </p:nvPr>
        </p:nvSpPr>
        <p:spPr bwMode="auto">
          <a:xfrm>
            <a:off x="1281113" y="2017713"/>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119819" name="Rectangle 11">
            <a:extLst>
              <a:ext uri="{FF2B5EF4-FFF2-40B4-BE49-F238E27FC236}">
                <a16:creationId xmlns:a16="http://schemas.microsoft.com/office/drawing/2014/main" id="{74F3E58D-616D-4DE2-8112-E87AD17EB9DF}"/>
              </a:ext>
            </a:extLst>
          </p:cNvPr>
          <p:cNvSpPr>
            <a:spLocks noGrp="1" noChangeArrowheads="1"/>
          </p:cNvSpPr>
          <p:nvPr>
            <p:ph type="dt" sz="half" idx="2"/>
          </p:nvPr>
        </p:nvSpPr>
        <p:spPr bwMode="auto">
          <a:xfrm>
            <a:off x="990600" y="6324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a typeface="ＭＳ Ｐゴシック" panose="020B0600070205080204" pitchFamily="50" charset="-128"/>
              </a:defRPr>
            </a:lvl1pPr>
          </a:lstStyle>
          <a:p>
            <a:pPr>
              <a:defRPr/>
            </a:pPr>
            <a:fld id="{87FF50A8-F9C4-4B15-9E78-B5762A3512CC}" type="datetime1">
              <a:rPr lang="ja-JP" altLang="en-US" smtClean="0"/>
              <a:t>2024/9/2</a:t>
            </a:fld>
            <a:endParaRPr lang="en-US" altLang="ja-JP"/>
          </a:p>
        </p:txBody>
      </p:sp>
      <p:sp>
        <p:nvSpPr>
          <p:cNvPr id="119820" name="Rectangle 12">
            <a:extLst>
              <a:ext uri="{FF2B5EF4-FFF2-40B4-BE49-F238E27FC236}">
                <a16:creationId xmlns:a16="http://schemas.microsoft.com/office/drawing/2014/main" id="{D85548DB-5223-4852-905A-FE80456798A2}"/>
              </a:ext>
            </a:extLst>
          </p:cNvPr>
          <p:cNvSpPr>
            <a:spLocks noGrp="1" noChangeArrowheads="1"/>
          </p:cNvSpPr>
          <p:nvPr>
            <p:ph type="ftr" sz="quarter" idx="3"/>
          </p:nvPr>
        </p:nvSpPr>
        <p:spPr bwMode="auto">
          <a:xfrm>
            <a:off x="3632200" y="63246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a typeface="ＭＳ Ｐゴシック" panose="020B0600070205080204" pitchFamily="50" charset="-128"/>
              </a:defRPr>
            </a:lvl1pPr>
          </a:lstStyle>
          <a:p>
            <a:pPr>
              <a:defRPr/>
            </a:pPr>
            <a:endParaRPr lang="en-US" altLang="ja-JP"/>
          </a:p>
        </p:txBody>
      </p:sp>
      <p:sp>
        <p:nvSpPr>
          <p:cNvPr id="119821" name="Rectangle 13">
            <a:extLst>
              <a:ext uri="{FF2B5EF4-FFF2-40B4-BE49-F238E27FC236}">
                <a16:creationId xmlns:a16="http://schemas.microsoft.com/office/drawing/2014/main" id="{2F67119E-A927-4903-A3C1-68A29F1552D0}"/>
              </a:ext>
            </a:extLst>
          </p:cNvPr>
          <p:cNvSpPr>
            <a:spLocks noGrp="1" noChangeArrowheads="1"/>
          </p:cNvSpPr>
          <p:nvPr>
            <p:ph type="sldNum" sz="quarter" idx="4"/>
          </p:nvPr>
        </p:nvSpPr>
        <p:spPr bwMode="auto">
          <a:xfrm>
            <a:off x="7346950" y="6324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fld id="{152D1BDC-E337-4AD8-A4AD-D737371299D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266" r:id="rId1"/>
    <p:sldLayoutId id="2147485254" r:id="rId2"/>
    <p:sldLayoutId id="2147485255" r:id="rId3"/>
    <p:sldLayoutId id="2147485256" r:id="rId4"/>
    <p:sldLayoutId id="2147485257" r:id="rId5"/>
    <p:sldLayoutId id="2147485258" r:id="rId6"/>
    <p:sldLayoutId id="2147485259" r:id="rId7"/>
    <p:sldLayoutId id="2147485260" r:id="rId8"/>
    <p:sldLayoutId id="2147485261" r:id="rId9"/>
    <p:sldLayoutId id="2147485262" r:id="rId10"/>
    <p:sldLayoutId id="2147485263" r:id="rId11"/>
    <p:sldLayoutId id="2147485264" r:id="rId12"/>
    <p:sldLayoutId id="2147485265" r:id="rId13"/>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14.emf"/></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6D13E012-33E9-48F6-99CF-DEE0E3B9369C}"/>
              </a:ext>
            </a:extLst>
          </p:cNvPr>
          <p:cNvSpPr>
            <a:spLocks noGrp="1" noChangeArrowheads="1"/>
          </p:cNvSpPr>
          <p:nvPr>
            <p:ph type="ctrTitle"/>
          </p:nvPr>
        </p:nvSpPr>
        <p:spPr>
          <a:xfrm>
            <a:off x="1492449" y="784225"/>
            <a:ext cx="8932862" cy="1143000"/>
          </a:xfrm>
          <a:noFill/>
        </p:spPr>
        <p:txBody>
          <a:bodyPr lIns="92075" tIns="46038" rIns="92075" bIns="46038"/>
          <a:lstStyle/>
          <a:p>
            <a:pPr eaLnBrk="1" hangingPunct="1"/>
            <a:r>
              <a:rPr lang="ja-JP" altLang="ja-JP" sz="4000" dirty="0"/>
              <a:t>統計</a:t>
            </a:r>
            <a:r>
              <a:rPr lang="ja-JP" altLang="en-US" sz="4000" dirty="0"/>
              <a:t>データ</a:t>
            </a:r>
            <a:r>
              <a:rPr lang="ja-JP" altLang="ja-JP" sz="4000" dirty="0"/>
              <a:t>の</a:t>
            </a:r>
            <a:r>
              <a:rPr lang="ja-JP" altLang="en-US" sz="4000" dirty="0"/>
              <a:t>見方・使い方</a:t>
            </a:r>
            <a:endParaRPr lang="ja-JP" altLang="ja-JP" sz="3200" b="1" dirty="0">
              <a:latin typeface="+mn-ea"/>
              <a:ea typeface="+mn-ea"/>
            </a:endParaRPr>
          </a:p>
        </p:txBody>
      </p:sp>
      <p:sp>
        <p:nvSpPr>
          <p:cNvPr id="157699" name="Rectangle 3">
            <a:extLst>
              <a:ext uri="{FF2B5EF4-FFF2-40B4-BE49-F238E27FC236}">
                <a16:creationId xmlns:a16="http://schemas.microsoft.com/office/drawing/2014/main" id="{45AFF5DC-63D9-439E-989F-DBDFFFA6A70D}"/>
              </a:ext>
            </a:extLst>
          </p:cNvPr>
          <p:cNvSpPr>
            <a:spLocks noGrp="1" noChangeArrowheads="1"/>
          </p:cNvSpPr>
          <p:nvPr>
            <p:ph type="subTitle" idx="1"/>
          </p:nvPr>
        </p:nvSpPr>
        <p:spPr>
          <a:xfrm>
            <a:off x="-249691" y="3306761"/>
            <a:ext cx="8712398" cy="1752600"/>
          </a:xfrm>
        </p:spPr>
        <p:txBody>
          <a:bodyPr lIns="92075" tIns="46038" rIns="92075" bIns="46038"/>
          <a:lstStyle/>
          <a:p>
            <a:pPr eaLnBrk="1" hangingPunct="1">
              <a:defRPr/>
            </a:pPr>
            <a:r>
              <a:rPr lang="ja-JP" altLang="en-US" sz="3600" dirty="0">
                <a:latin typeface="+mn-ea"/>
              </a:rPr>
              <a:t>兵庫県 企画部統計課</a:t>
            </a:r>
            <a:endParaRPr lang="en-US" altLang="ja-JP" sz="3600" dirty="0">
              <a:latin typeface="+mn-ea"/>
            </a:endParaRPr>
          </a:p>
          <a:p>
            <a:pPr eaLnBrk="1" hangingPunct="1">
              <a:defRPr/>
            </a:pPr>
            <a:r>
              <a:rPr lang="ja-JP" altLang="en-US" sz="3600" dirty="0">
                <a:latin typeface="+mn-ea"/>
              </a:rPr>
              <a:t>兵庫県立大学 社会価値創造機構</a:t>
            </a:r>
            <a:endParaRPr lang="en-US" altLang="ja-JP" sz="3600" dirty="0">
              <a:latin typeface="+mn-ea"/>
            </a:endParaRPr>
          </a:p>
          <a:p>
            <a:pPr eaLnBrk="1" hangingPunct="1">
              <a:defRPr/>
            </a:pPr>
            <a:r>
              <a:rPr lang="ja-JP" altLang="en-US" sz="3600" dirty="0">
                <a:latin typeface="+mn-ea"/>
              </a:rPr>
              <a:t>（公財）ひょうご震災記念</a:t>
            </a:r>
            <a:r>
              <a:rPr lang="en-US" altLang="ja-JP" sz="3600" dirty="0">
                <a:latin typeface="+mn-ea"/>
              </a:rPr>
              <a:t>21</a:t>
            </a:r>
            <a:r>
              <a:rPr lang="ja-JP" altLang="en-US" sz="3600" dirty="0">
                <a:latin typeface="+mn-ea"/>
              </a:rPr>
              <a:t>世紀研究機構　</a:t>
            </a:r>
          </a:p>
          <a:p>
            <a:pPr eaLnBrk="1" hangingPunct="1">
              <a:defRPr/>
            </a:pPr>
            <a:r>
              <a:rPr lang="ja-JP" altLang="en-US" sz="3600" dirty="0"/>
              <a:t>　　　芦　谷　恒　憲</a:t>
            </a:r>
          </a:p>
        </p:txBody>
      </p:sp>
      <p:graphicFrame>
        <p:nvGraphicFramePr>
          <p:cNvPr id="5124" name="Object 4">
            <a:extLst>
              <a:ext uri="{FF2B5EF4-FFF2-40B4-BE49-F238E27FC236}">
                <a16:creationId xmlns:a16="http://schemas.microsoft.com/office/drawing/2014/main" id="{C0A2E7AB-8A8A-4BB4-9B45-D7EE78F30309}"/>
              </a:ext>
            </a:extLst>
          </p:cNvPr>
          <p:cNvGraphicFramePr>
            <a:graphicFrameLocks noChangeAspect="1"/>
          </p:cNvGraphicFramePr>
          <p:nvPr>
            <p:extLst>
              <p:ext uri="{D42A27DB-BD31-4B8C-83A1-F6EECF244321}">
                <p14:modId xmlns:p14="http://schemas.microsoft.com/office/powerpoint/2010/main" val="367987108"/>
              </p:ext>
            </p:extLst>
          </p:nvPr>
        </p:nvGraphicFramePr>
        <p:xfrm>
          <a:off x="7977336" y="5059361"/>
          <a:ext cx="1651000" cy="1560513"/>
        </p:xfrm>
        <a:graphic>
          <a:graphicData uri="http://schemas.openxmlformats.org/presentationml/2006/ole">
            <mc:AlternateContent xmlns:mc="http://schemas.openxmlformats.org/markup-compatibility/2006">
              <mc:Choice xmlns:v="urn:schemas-microsoft-com:vml" Requires="v">
                <p:oleObj spid="_x0000_s1042" name="Clip" r:id="rId4" imgW="1720901" imgH="1712671" progId="MS_ClipArt_Gallery.5">
                  <p:embed/>
                </p:oleObj>
              </mc:Choice>
              <mc:Fallback>
                <p:oleObj name="Clip" r:id="rId4" imgW="1720901" imgH="1712671" progId="MS_ClipArt_Gallery.5">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77336" y="5059361"/>
                        <a:ext cx="1651000" cy="1560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スライド番号プレースホルダー 2">
            <a:extLst>
              <a:ext uri="{FF2B5EF4-FFF2-40B4-BE49-F238E27FC236}">
                <a16:creationId xmlns:a16="http://schemas.microsoft.com/office/drawing/2014/main" id="{A6C83A7E-A48E-CBB3-9675-B2C5759E5A67}"/>
              </a:ext>
            </a:extLst>
          </p:cNvPr>
          <p:cNvSpPr>
            <a:spLocks noGrp="1"/>
          </p:cNvSpPr>
          <p:nvPr>
            <p:ph type="sldNum" sz="quarter" idx="12"/>
          </p:nvPr>
        </p:nvSpPr>
        <p:spPr/>
        <p:txBody>
          <a:bodyPr/>
          <a:lstStyle/>
          <a:p>
            <a:pPr>
              <a:defRPr/>
            </a:pPr>
            <a:fld id="{11291728-BE91-49EB-85E1-FB508C55BB2C}" type="slidenum">
              <a:rPr lang="ja-JP" altLang="en-US" smtClean="0"/>
              <a:pPr>
                <a:defRPr/>
              </a:pPr>
              <a:t>1</a:t>
            </a:fld>
            <a:endParaRPr lang="en-US" altLang="ja-JP"/>
          </a:p>
        </p:txBody>
      </p:sp>
      <p:sp>
        <p:nvSpPr>
          <p:cNvPr id="2" name="テキスト ボックス 1">
            <a:extLst>
              <a:ext uri="{FF2B5EF4-FFF2-40B4-BE49-F238E27FC236}">
                <a16:creationId xmlns:a16="http://schemas.microsoft.com/office/drawing/2014/main" id="{21B2D67A-F219-4A93-9504-66A1DD159AD8}"/>
              </a:ext>
            </a:extLst>
          </p:cNvPr>
          <p:cNvSpPr txBox="1"/>
          <p:nvPr/>
        </p:nvSpPr>
        <p:spPr>
          <a:xfrm>
            <a:off x="7977336" y="324717"/>
            <a:ext cx="1338828" cy="400110"/>
          </a:xfrm>
          <a:prstGeom prst="rect">
            <a:avLst/>
          </a:prstGeom>
          <a:noFill/>
        </p:spPr>
        <p:txBody>
          <a:bodyPr wrap="none" rtlCol="0">
            <a:spAutoFit/>
          </a:bodyPr>
          <a:lstStyle/>
          <a:p>
            <a:r>
              <a:rPr kumimoji="1" lang="en-US" altLang="ja-JP" sz="2000" dirty="0">
                <a:latin typeface="+mn-ea"/>
                <a:ea typeface="+mn-ea"/>
              </a:rPr>
              <a:t>2024/8/31</a:t>
            </a:r>
            <a:endParaRPr kumimoji="1" lang="ja-JP" altLang="en-US" sz="2000" dirty="0">
              <a:latin typeface="+mn-ea"/>
              <a:ea typeface="+mn-ea"/>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7698"/>
                                        </p:tgtEl>
                                        <p:attrNameLst>
                                          <p:attrName>style.visibility</p:attrName>
                                        </p:attrNameLst>
                                      </p:cBhvr>
                                      <p:to>
                                        <p:strVal val="visible"/>
                                      </p:to>
                                    </p:set>
                                    <p:animEffect transition="in" filter="wipe(left)">
                                      <p:cBhvr>
                                        <p:cTn id="7" dur="500"/>
                                        <p:tgtEl>
                                          <p:spTgt spid="157698"/>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7699"/>
                                        </p:tgtEl>
                                        <p:attrNameLst>
                                          <p:attrName>style.visibility</p:attrName>
                                        </p:attrNameLst>
                                      </p:cBhvr>
                                      <p:to>
                                        <p:strVal val="visible"/>
                                      </p:to>
                                    </p:set>
                                    <p:animEffect transition="in" filter="wipe(left)">
                                      <p:cBhvr>
                                        <p:cTn id="11" dur="500"/>
                                        <p:tgtEl>
                                          <p:spTgt spid="157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autoUpdateAnimBg="0"/>
      <p:bldP spid="157699"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509254" y="842417"/>
            <a:ext cx="7332178"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７ 時系列データの基本的な見方</a:t>
            </a:r>
            <a:r>
              <a:rPr lang="en-US" altLang="ja-JP" sz="4000" dirty="0">
                <a:latin typeface="ＭＳ Ｐゴシック" panose="020B0600070205080204" pitchFamily="50" charset="-128"/>
              </a:rPr>
              <a:t>(</a:t>
            </a:r>
            <a:r>
              <a:rPr lang="ja-JP" altLang="en-US" sz="4000" dirty="0">
                <a:latin typeface="ＭＳ Ｐゴシック" panose="020B0600070205080204" pitchFamily="50" charset="-128"/>
              </a:rPr>
              <a:t>指数・増減率</a:t>
            </a:r>
            <a:r>
              <a:rPr lang="en-US" altLang="ja-JP" sz="4000" dirty="0">
                <a:latin typeface="ＭＳ Ｐゴシック" panose="020B0600070205080204" pitchFamily="50" charset="-128"/>
              </a:rPr>
              <a:t>)</a:t>
            </a:r>
            <a:endParaRPr lang="ja-JP" altLang="ja-JP" sz="3200" dirty="0">
              <a:latin typeface="ＭＳ Ｐゴシック" panose="020B0600070205080204" pitchFamily="50" charset="-128"/>
            </a:endParaRPr>
          </a:p>
        </p:txBody>
      </p:sp>
      <p:sp>
        <p:nvSpPr>
          <p:cNvPr id="121859" name="Rectangle 3">
            <a:extLst>
              <a:ext uri="{FF2B5EF4-FFF2-40B4-BE49-F238E27FC236}">
                <a16:creationId xmlns:a16="http://schemas.microsoft.com/office/drawing/2014/main" id="{9B199622-0432-4F91-A953-EA2AFB037FEF}"/>
              </a:ext>
            </a:extLst>
          </p:cNvPr>
          <p:cNvSpPr>
            <a:spLocks noGrp="1" noChangeArrowheads="1"/>
          </p:cNvSpPr>
          <p:nvPr>
            <p:ph type="body" idx="1"/>
          </p:nvPr>
        </p:nvSpPr>
        <p:spPr>
          <a:xfrm>
            <a:off x="848544" y="2128838"/>
            <a:ext cx="8784976" cy="4114800"/>
          </a:xfrm>
        </p:spPr>
        <p:txBody>
          <a:bodyPr vert="horz" wrap="square" lIns="92075" tIns="46038" rIns="92075" bIns="46038" numCol="1" anchor="t" anchorCtr="0" compatLnSpc="1">
            <a:prstTxWarp prst="textNoShape">
              <a:avLst/>
            </a:prstTxWarp>
          </a:bodyPr>
          <a:lstStyle/>
          <a:p>
            <a:pPr marL="812800" indent="-812800" eaLnBrk="1" hangingPunct="1">
              <a:buNone/>
            </a:pPr>
            <a:r>
              <a:rPr lang="ja-JP" altLang="en-US" sz="3600" dirty="0">
                <a:latin typeface="ＭＳ Ｐゴシック" panose="020B0600070205080204" pitchFamily="50" charset="-128"/>
              </a:rPr>
              <a:t>１ 時系列データとは</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２ 移動平均</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３ 指数、増減率、成長率</a:t>
            </a:r>
            <a:endParaRPr lang="en-US" altLang="ja-JP" sz="3600" dirty="0">
              <a:latin typeface="ＭＳ Ｐゴシック" panose="020B0600070205080204" pitchFamily="50" charset="-128"/>
            </a:endParaRPr>
          </a:p>
          <a:p>
            <a:pPr marL="812800" indent="-812800" eaLnBrk="1" hangingPunct="1">
              <a:buNone/>
            </a:pPr>
            <a:endParaRPr lang="ja-JP" altLang="ja-JP"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976B2031-4B25-CB83-2E79-57875A3C6AD2}"/>
              </a:ext>
            </a:extLst>
          </p:cNvPr>
          <p:cNvSpPr>
            <a:spLocks noGrp="1"/>
          </p:cNvSpPr>
          <p:nvPr>
            <p:ph type="sldNum" sz="quarter" idx="12"/>
          </p:nvPr>
        </p:nvSpPr>
        <p:spPr/>
        <p:txBody>
          <a:bodyPr/>
          <a:lstStyle/>
          <a:p>
            <a:pPr>
              <a:defRPr/>
            </a:pPr>
            <a:fld id="{6F2008A6-72A8-4D36-9122-EF11DB488EBC}" type="slidenum">
              <a:rPr lang="ja-JP" altLang="en-US" smtClean="0"/>
              <a:pPr>
                <a:defRPr/>
              </a:pPr>
              <a:t>10</a:t>
            </a:fld>
            <a:endParaRPr lang="en-US" altLang="ja-JP"/>
          </a:p>
        </p:txBody>
      </p:sp>
    </p:spTree>
    <p:extLst>
      <p:ext uri="{BB962C8B-B14F-4D97-AF65-F5344CB8AC3E}">
        <p14:creationId xmlns:p14="http://schemas.microsoft.com/office/powerpoint/2010/main" val="1897299951"/>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時系列データの表し方</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776288" y="1989139"/>
            <a:ext cx="9001248" cy="4143375"/>
          </a:xfrm>
        </p:spPr>
        <p:txBody>
          <a:bodyPr/>
          <a:lstStyle/>
          <a:p>
            <a:pPr eaLnBrk="1" hangingPunct="1">
              <a:lnSpc>
                <a:spcPct val="90000"/>
              </a:lnSpc>
              <a:buFont typeface="Wingdings" panose="05000000000000000000" pitchFamily="2" charset="2"/>
              <a:buNone/>
              <a:defRPr/>
            </a:pPr>
            <a:r>
              <a:rPr lang="ja-JP" altLang="en-US" sz="3600" dirty="0">
                <a:latin typeface="+mn-ea"/>
              </a:rPr>
              <a:t>・指数：総合指数、個別指数</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総合指数：全ての要因を一つにまとめたもの</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・変化率（成長率）</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推移を表す線の傾き</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比較：期間、期首・期末、前期末</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・寄与度、寄与率</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各部分の変化の全体への影響度を見たもの</a:t>
            </a:r>
            <a:endParaRPr lang="ja-JP" altLang="ja-JP" sz="36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11</a:t>
            </a:fld>
            <a:endParaRPr lang="en-US" altLang="ja-JP"/>
          </a:p>
        </p:txBody>
      </p:sp>
    </p:spTree>
    <p:extLst>
      <p:ext uri="{BB962C8B-B14F-4D97-AF65-F5344CB8AC3E}">
        <p14:creationId xmlns:p14="http://schemas.microsoft.com/office/powerpoint/2010/main" val="219568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C9EF0EC-A40B-4440-B106-91CF364053DF}"/>
              </a:ext>
            </a:extLst>
          </p:cNvPr>
          <p:cNvSpPr>
            <a:spLocks noGrp="1" noChangeArrowheads="1"/>
          </p:cNvSpPr>
          <p:nvPr>
            <p:ph type="title"/>
          </p:nvPr>
        </p:nvSpPr>
        <p:spPr>
          <a:xfrm>
            <a:off x="566736" y="451950"/>
            <a:ext cx="9134477" cy="1143000"/>
          </a:xfrm>
          <a:noFill/>
        </p:spPr>
        <p:txBody>
          <a:bodyPr lIns="92075" tIns="46038" rIns="92075" bIns="46038"/>
          <a:lstStyle/>
          <a:p>
            <a:pPr eaLnBrk="1" hangingPunct="1"/>
            <a:r>
              <a:rPr lang="ja-JP" altLang="en-US" sz="4000" dirty="0">
                <a:latin typeface="+mn-ea"/>
                <a:ea typeface="+mn-ea"/>
              </a:rPr>
              <a:t>統計表の作成　</a:t>
            </a:r>
            <a:br>
              <a:rPr lang="en-US" altLang="ja-JP" sz="4000" dirty="0">
                <a:latin typeface="+mn-ea"/>
                <a:ea typeface="+mn-ea"/>
              </a:rPr>
            </a:br>
            <a:r>
              <a:rPr lang="ja-JP" altLang="en-US" sz="3600" dirty="0">
                <a:latin typeface="+mn-ea"/>
                <a:ea typeface="+mn-ea"/>
              </a:rPr>
              <a:t>時間的変化（時系列表）　</a:t>
            </a:r>
            <a:r>
              <a:rPr lang="en-US" altLang="ja-JP" sz="3600" dirty="0">
                <a:latin typeface="+mn-ea"/>
                <a:ea typeface="+mn-ea"/>
              </a:rPr>
              <a:t>GDP(</a:t>
            </a:r>
            <a:r>
              <a:rPr lang="ja-JP" altLang="en-US" sz="3600" dirty="0">
                <a:latin typeface="+mn-ea"/>
                <a:ea typeface="+mn-ea"/>
              </a:rPr>
              <a:t>年度、暦年）</a:t>
            </a:r>
            <a:endParaRPr lang="ja-JP" altLang="ja-JP" sz="3600" dirty="0">
              <a:latin typeface="+mn-ea"/>
              <a:ea typeface="+mn-ea"/>
            </a:endParaRPr>
          </a:p>
        </p:txBody>
      </p:sp>
      <p:sp>
        <p:nvSpPr>
          <p:cNvPr id="12291" name="Rectangle 3">
            <a:extLst>
              <a:ext uri="{FF2B5EF4-FFF2-40B4-BE49-F238E27FC236}">
                <a16:creationId xmlns:a16="http://schemas.microsoft.com/office/drawing/2014/main" id="{908A33D0-1E78-4D60-86EF-98E157591101}"/>
              </a:ext>
            </a:extLst>
          </p:cNvPr>
          <p:cNvSpPr>
            <a:spLocks noGrp="1" noChangeArrowheads="1"/>
          </p:cNvSpPr>
          <p:nvPr>
            <p:ph type="body" idx="1"/>
          </p:nvPr>
        </p:nvSpPr>
        <p:spPr>
          <a:xfrm>
            <a:off x="273050" y="2017713"/>
            <a:ext cx="9428163" cy="4114800"/>
          </a:xfrm>
          <a:noFill/>
        </p:spPr>
        <p:txBody>
          <a:bodyPr lIns="92075" tIns="46038" rIns="92075" bIns="46038"/>
          <a:lstStyle/>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　</a:t>
            </a:r>
            <a:endParaRPr lang="en-US" altLang="ja-JP" sz="3600" dirty="0">
              <a:latin typeface="ＭＳ Ｐゴシック" panose="020B0600070205080204" pitchFamily="50" charset="-128"/>
            </a:endParaRPr>
          </a:p>
          <a:p>
            <a:pPr marL="812800" indent="-812800" eaLnBrk="1" hangingPunct="1">
              <a:buFont typeface="Wingdings" panose="05000000000000000000" pitchFamily="2" charset="2"/>
              <a:buNone/>
            </a:pPr>
            <a:endParaRPr lang="en-US" altLang="ja-JP" sz="3600" dirty="0">
              <a:latin typeface="ＭＳ Ｐゴシック" panose="020B0600070205080204" pitchFamily="50" charset="-128"/>
            </a:endParaRPr>
          </a:p>
        </p:txBody>
      </p:sp>
      <p:pic>
        <p:nvPicPr>
          <p:cNvPr id="3" name="図 2">
            <a:extLst>
              <a:ext uri="{FF2B5EF4-FFF2-40B4-BE49-F238E27FC236}">
                <a16:creationId xmlns:a16="http://schemas.microsoft.com/office/drawing/2014/main" id="{A818B1C0-5DD7-4FDB-9F46-25D4271ABBB5}"/>
              </a:ext>
            </a:extLst>
          </p:cNvPr>
          <p:cNvPicPr>
            <a:picLocks noChangeAspect="1"/>
          </p:cNvPicPr>
          <p:nvPr/>
        </p:nvPicPr>
        <p:blipFill>
          <a:blip r:embed="rId3"/>
          <a:stretch>
            <a:fillRect/>
          </a:stretch>
        </p:blipFill>
        <p:spPr>
          <a:xfrm>
            <a:off x="566737" y="1953471"/>
            <a:ext cx="8772525" cy="2114550"/>
          </a:xfrm>
          <a:prstGeom prst="rect">
            <a:avLst/>
          </a:prstGeom>
        </p:spPr>
      </p:pic>
      <p:pic>
        <p:nvPicPr>
          <p:cNvPr id="4" name="図 3">
            <a:extLst>
              <a:ext uri="{FF2B5EF4-FFF2-40B4-BE49-F238E27FC236}">
                <a16:creationId xmlns:a16="http://schemas.microsoft.com/office/drawing/2014/main" id="{BC970BAD-3D53-49DD-9159-BEA049D62329}"/>
              </a:ext>
            </a:extLst>
          </p:cNvPr>
          <p:cNvPicPr>
            <a:picLocks noChangeAspect="1"/>
          </p:cNvPicPr>
          <p:nvPr/>
        </p:nvPicPr>
        <p:blipFill>
          <a:blip r:embed="rId4"/>
          <a:stretch>
            <a:fillRect/>
          </a:stretch>
        </p:blipFill>
        <p:spPr>
          <a:xfrm>
            <a:off x="566736" y="4260108"/>
            <a:ext cx="8772525" cy="2200275"/>
          </a:xfrm>
          <a:prstGeom prst="rect">
            <a:avLst/>
          </a:prstGeom>
        </p:spPr>
      </p:pic>
      <p:sp>
        <p:nvSpPr>
          <p:cNvPr id="2" name="スライド番号プレースホルダー 1">
            <a:extLst>
              <a:ext uri="{FF2B5EF4-FFF2-40B4-BE49-F238E27FC236}">
                <a16:creationId xmlns:a16="http://schemas.microsoft.com/office/drawing/2014/main" id="{749400DC-E781-B6D8-A394-4806728F450A}"/>
              </a:ext>
            </a:extLst>
          </p:cNvPr>
          <p:cNvSpPr>
            <a:spLocks noGrp="1"/>
          </p:cNvSpPr>
          <p:nvPr>
            <p:ph type="sldNum" sz="quarter" idx="12"/>
          </p:nvPr>
        </p:nvSpPr>
        <p:spPr/>
        <p:txBody>
          <a:bodyPr/>
          <a:lstStyle/>
          <a:p>
            <a:pPr>
              <a:defRPr/>
            </a:pPr>
            <a:fld id="{6F2008A6-72A8-4D36-9122-EF11DB488EBC}" type="slidenum">
              <a:rPr lang="ja-JP" altLang="en-US" smtClean="0"/>
              <a:pPr>
                <a:defRPr/>
              </a:pPr>
              <a:t>12</a:t>
            </a:fld>
            <a:endParaRPr lang="en-US" altLang="ja-JP"/>
          </a:p>
        </p:txBody>
      </p:sp>
    </p:spTree>
    <p:extLst>
      <p:ext uri="{BB962C8B-B14F-4D97-AF65-F5344CB8AC3E}">
        <p14:creationId xmlns:p14="http://schemas.microsoft.com/office/powerpoint/2010/main" val="1256150116"/>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E1DA667-97FA-43AB-9D04-0CC48D2E2E21}"/>
              </a:ext>
            </a:extLst>
          </p:cNvPr>
          <p:cNvSpPr>
            <a:spLocks noGrp="1" noChangeArrowheads="1"/>
          </p:cNvSpPr>
          <p:nvPr>
            <p:ph type="title"/>
          </p:nvPr>
        </p:nvSpPr>
        <p:spPr>
          <a:xfrm>
            <a:off x="1496616" y="93775"/>
            <a:ext cx="7793037" cy="1198562"/>
          </a:xfrm>
        </p:spPr>
        <p:txBody>
          <a:bodyPr/>
          <a:lstStyle/>
          <a:p>
            <a:pPr eaLnBrk="1" hangingPunct="1"/>
            <a:r>
              <a:rPr lang="ja-JP" altLang="en-US" sz="4000" dirty="0"/>
              <a:t>実質経済成長率の推移</a:t>
            </a:r>
            <a:br>
              <a:rPr lang="en-US" altLang="ja-JP" sz="4000" dirty="0"/>
            </a:br>
            <a:r>
              <a:rPr lang="ja-JP" altLang="en-US" sz="3600" dirty="0"/>
              <a:t>実質</a:t>
            </a:r>
            <a:r>
              <a:rPr lang="en-US" altLang="ja-JP" sz="3600" dirty="0"/>
              <a:t>GDP</a:t>
            </a:r>
            <a:r>
              <a:rPr lang="ja-JP" altLang="en-US" sz="3600" dirty="0"/>
              <a:t>の対前年度比</a:t>
            </a:r>
            <a:endParaRPr lang="ja-JP" altLang="en-US" sz="3600" dirty="0">
              <a:latin typeface="ＭＳ Ｐゴシック" panose="020B0600070205080204" pitchFamily="50" charset="-128"/>
            </a:endParaRPr>
          </a:p>
        </p:txBody>
      </p:sp>
      <p:sp>
        <p:nvSpPr>
          <p:cNvPr id="21507" name="スライド番号プレースホルダー 1">
            <a:extLst>
              <a:ext uri="{FF2B5EF4-FFF2-40B4-BE49-F238E27FC236}">
                <a16:creationId xmlns:a16="http://schemas.microsoft.com/office/drawing/2014/main" id="{1927FF98-49DC-485E-9FF3-6D4CC49EF11B}"/>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B4CCA61E-8FCF-45B3-936C-1AEB636F0C1B}" type="slidenum">
              <a:rPr kumimoji="0" lang="ja-JP" altLang="en-US" sz="1400"/>
              <a:pPr>
                <a:spcBef>
                  <a:spcPct val="0"/>
                </a:spcBef>
                <a:buClrTx/>
                <a:buSzTx/>
                <a:buFontTx/>
                <a:buNone/>
              </a:pPr>
              <a:t>13</a:t>
            </a:fld>
            <a:endParaRPr kumimoji="0" lang="en-US" altLang="ja-JP" sz="1400"/>
          </a:p>
        </p:txBody>
      </p:sp>
      <p:pic>
        <p:nvPicPr>
          <p:cNvPr id="2" name="図 1">
            <a:extLst>
              <a:ext uri="{FF2B5EF4-FFF2-40B4-BE49-F238E27FC236}">
                <a16:creationId xmlns:a16="http://schemas.microsoft.com/office/drawing/2014/main" id="{8F0AF1CA-6CE4-0454-C860-B5DA56EE4BA1}"/>
              </a:ext>
            </a:extLst>
          </p:cNvPr>
          <p:cNvPicPr>
            <a:picLocks noChangeAspect="1"/>
          </p:cNvPicPr>
          <p:nvPr/>
        </p:nvPicPr>
        <p:blipFill>
          <a:blip r:embed="rId3"/>
          <a:stretch>
            <a:fillRect/>
          </a:stretch>
        </p:blipFill>
        <p:spPr>
          <a:xfrm>
            <a:off x="1056481" y="1276041"/>
            <a:ext cx="7568927" cy="3695133"/>
          </a:xfrm>
          <a:prstGeom prst="rect">
            <a:avLst/>
          </a:prstGeom>
        </p:spPr>
      </p:pic>
      <p:pic>
        <p:nvPicPr>
          <p:cNvPr id="3" name="図 2">
            <a:extLst>
              <a:ext uri="{FF2B5EF4-FFF2-40B4-BE49-F238E27FC236}">
                <a16:creationId xmlns:a16="http://schemas.microsoft.com/office/drawing/2014/main" id="{22245188-A53C-8F37-5813-3C266467E669}"/>
              </a:ext>
            </a:extLst>
          </p:cNvPr>
          <p:cNvPicPr>
            <a:picLocks noChangeAspect="1"/>
          </p:cNvPicPr>
          <p:nvPr/>
        </p:nvPicPr>
        <p:blipFill>
          <a:blip r:embed="rId4"/>
          <a:stretch>
            <a:fillRect/>
          </a:stretch>
        </p:blipFill>
        <p:spPr>
          <a:xfrm>
            <a:off x="1293929" y="4971174"/>
            <a:ext cx="7450035" cy="155417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指数とは</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34525" y="2185152"/>
            <a:ext cx="4918475" cy="4143375"/>
          </a:xfrm>
        </p:spPr>
        <p:txBody>
          <a:bodyPr/>
          <a:lstStyle/>
          <a:p>
            <a:pPr eaLnBrk="1" hangingPunct="1">
              <a:lnSpc>
                <a:spcPct val="90000"/>
              </a:lnSpc>
              <a:buFont typeface="Wingdings" panose="05000000000000000000" pitchFamily="2" charset="2"/>
              <a:buNone/>
              <a:defRPr/>
            </a:pPr>
            <a:r>
              <a:rPr lang="ja-JP" altLang="en-US" sz="3600" dirty="0">
                <a:latin typeface="+mn-ea"/>
              </a:rPr>
              <a:t>　指数：基準時点の値を</a:t>
            </a:r>
            <a:r>
              <a:rPr lang="en-US" altLang="ja-JP" sz="3600" dirty="0">
                <a:latin typeface="+mn-ea"/>
              </a:rPr>
              <a:t>100</a:t>
            </a:r>
            <a:r>
              <a:rPr lang="ja-JP" altLang="en-US" sz="3600" dirty="0">
                <a:latin typeface="+mn-ea"/>
              </a:rPr>
              <a:t>とし、その他の時点の値をその相対値として表したもの</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比較時点</a:t>
            </a:r>
            <a:r>
              <a:rPr lang="en-US" altLang="ja-JP" sz="3600" dirty="0">
                <a:latin typeface="+mn-ea"/>
              </a:rPr>
              <a:t>t</a:t>
            </a:r>
            <a:r>
              <a:rPr lang="ja-JP" altLang="en-US" sz="3600" dirty="0">
                <a:latin typeface="+mn-ea"/>
              </a:rPr>
              <a:t>の指数</a:t>
            </a:r>
            <a:endParaRPr lang="en-US" altLang="ja-JP" sz="3600" dirty="0">
              <a:latin typeface="+mn-ea"/>
            </a:endParaRPr>
          </a:p>
          <a:p>
            <a:pPr eaLnBrk="1" hangingPunct="1">
              <a:lnSpc>
                <a:spcPct val="90000"/>
              </a:lnSpc>
              <a:buFont typeface="Wingdings" panose="05000000000000000000" pitchFamily="2" charset="2"/>
              <a:buNone/>
              <a:defRPr/>
            </a:pPr>
            <a:r>
              <a:rPr lang="ja-JP" altLang="en-US" sz="3600" dirty="0">
                <a:latin typeface="+mn-ea"/>
              </a:rPr>
              <a:t>　　＝比較時点</a:t>
            </a:r>
            <a:r>
              <a:rPr lang="en-US" altLang="ja-JP" sz="3600" dirty="0">
                <a:latin typeface="+mn-ea"/>
              </a:rPr>
              <a:t>t</a:t>
            </a:r>
            <a:r>
              <a:rPr lang="ja-JP" altLang="en-US" sz="3600" dirty="0">
                <a:latin typeface="+mn-ea"/>
              </a:rPr>
              <a:t>の値</a:t>
            </a:r>
            <a:r>
              <a:rPr lang="en-US" altLang="ja-JP" sz="3600" dirty="0">
                <a:latin typeface="+mn-ea"/>
              </a:rPr>
              <a:t>/</a:t>
            </a:r>
            <a:r>
              <a:rPr lang="ja-JP" altLang="en-US" sz="3600" dirty="0">
                <a:latin typeface="+mn-ea"/>
              </a:rPr>
              <a:t>基準時点</a:t>
            </a:r>
            <a:r>
              <a:rPr lang="en-US" altLang="ja-JP" sz="3600" dirty="0">
                <a:latin typeface="+mn-ea"/>
              </a:rPr>
              <a:t>t</a:t>
            </a:r>
            <a:r>
              <a:rPr lang="en-US" altLang="ja-JP" sz="3600" baseline="-25000" dirty="0">
                <a:latin typeface="+mn-ea"/>
              </a:rPr>
              <a:t>0</a:t>
            </a:r>
            <a:r>
              <a:rPr lang="ja-JP" altLang="en-US" sz="3600" dirty="0">
                <a:latin typeface="+mn-ea"/>
              </a:rPr>
              <a:t>の値</a:t>
            </a:r>
            <a:r>
              <a:rPr lang="en-US" altLang="ja-JP" sz="3600" dirty="0">
                <a:latin typeface="+mn-ea"/>
              </a:rPr>
              <a:t>×100</a:t>
            </a:r>
            <a:endParaRPr lang="ja-JP" altLang="ja-JP" sz="3600" baseline="-250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14</a:t>
            </a:fld>
            <a:endParaRPr lang="en-US" altLang="ja-JP"/>
          </a:p>
        </p:txBody>
      </p:sp>
      <p:pic>
        <p:nvPicPr>
          <p:cNvPr id="4" name="図 3">
            <a:extLst>
              <a:ext uri="{FF2B5EF4-FFF2-40B4-BE49-F238E27FC236}">
                <a16:creationId xmlns:a16="http://schemas.microsoft.com/office/drawing/2014/main" id="{83B39628-2A70-3843-ABD0-ABE3722CB4A3}"/>
              </a:ext>
            </a:extLst>
          </p:cNvPr>
          <p:cNvPicPr>
            <a:picLocks noChangeAspect="1"/>
          </p:cNvPicPr>
          <p:nvPr/>
        </p:nvPicPr>
        <p:blipFill>
          <a:blip r:embed="rId3"/>
          <a:stretch>
            <a:fillRect/>
          </a:stretch>
        </p:blipFill>
        <p:spPr>
          <a:xfrm>
            <a:off x="5070515" y="958015"/>
            <a:ext cx="4552869" cy="5361999"/>
          </a:xfrm>
          <a:prstGeom prst="rect">
            <a:avLst/>
          </a:prstGeom>
        </p:spPr>
      </p:pic>
    </p:spTree>
    <p:extLst>
      <p:ext uri="{BB962C8B-B14F-4D97-AF65-F5344CB8AC3E}">
        <p14:creationId xmlns:p14="http://schemas.microsoft.com/office/powerpoint/2010/main" val="2833553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E8595358-1833-4190-9D1B-135CEA6A23F9}"/>
              </a:ext>
            </a:extLst>
          </p:cNvPr>
          <p:cNvSpPr>
            <a:spLocks noGrp="1" noChangeArrowheads="1"/>
          </p:cNvSpPr>
          <p:nvPr>
            <p:ph type="title"/>
          </p:nvPr>
        </p:nvSpPr>
        <p:spPr/>
        <p:txBody>
          <a:bodyPr/>
          <a:lstStyle/>
          <a:p>
            <a:pPr eaLnBrk="1" hangingPunct="1"/>
            <a:r>
              <a:rPr lang="ja-JP" altLang="ja-JP" sz="4000" dirty="0"/>
              <a:t>移動平均</a:t>
            </a:r>
            <a:r>
              <a:rPr lang="ja-JP" altLang="en-US" sz="4000" dirty="0"/>
              <a:t>とは</a:t>
            </a:r>
            <a:endParaRPr lang="ja-JP" altLang="ja-JP" sz="4000" dirty="0"/>
          </a:p>
        </p:txBody>
      </p:sp>
      <p:sp>
        <p:nvSpPr>
          <p:cNvPr id="30724" name="Rectangle 3">
            <a:extLst>
              <a:ext uri="{FF2B5EF4-FFF2-40B4-BE49-F238E27FC236}">
                <a16:creationId xmlns:a16="http://schemas.microsoft.com/office/drawing/2014/main" id="{6252DF6A-90B4-4F74-AE76-4EC5FFBF4DAE}"/>
              </a:ext>
            </a:extLst>
          </p:cNvPr>
          <p:cNvSpPr>
            <a:spLocks noGrp="1" noChangeArrowheads="1"/>
          </p:cNvSpPr>
          <p:nvPr>
            <p:ph type="body" idx="1"/>
          </p:nvPr>
        </p:nvSpPr>
        <p:spPr>
          <a:xfrm>
            <a:off x="704850" y="2017713"/>
            <a:ext cx="8631238" cy="4114800"/>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不規則変動を取り除き傾向を判断する</a:t>
            </a:r>
          </a:p>
          <a:p>
            <a:pPr eaLnBrk="1" hangingPunct="1">
              <a:buFont typeface="Wingdings" panose="05000000000000000000" pitchFamily="2" charset="2"/>
              <a:buNone/>
            </a:pPr>
            <a:r>
              <a:rPr lang="ja-JP" altLang="en-US" sz="3600" dirty="0">
                <a:latin typeface="ＭＳ Ｐゴシック" panose="020B0600070205080204" pitchFamily="50" charset="-128"/>
              </a:rPr>
              <a:t>　不規則変動をならすことを</a:t>
            </a:r>
            <a:r>
              <a:rPr lang="en-US" altLang="ja-JP" sz="3600" dirty="0">
                <a:latin typeface="ＭＳ Ｐゴシック" panose="020B0600070205080204" pitchFamily="50" charset="-128"/>
              </a:rPr>
              <a:t>Smoothing</a:t>
            </a:r>
            <a:r>
              <a:rPr lang="ja-JP" altLang="en-US" sz="3600" dirty="0">
                <a:latin typeface="ＭＳ Ｐゴシック" panose="020B0600070205080204" pitchFamily="50" charset="-128"/>
              </a:rPr>
              <a:t>という</a:t>
            </a:r>
          </a:p>
          <a:p>
            <a:pPr eaLnBrk="1" hangingPunct="1">
              <a:buFont typeface="Wingdings" panose="05000000000000000000" pitchFamily="2" charset="2"/>
              <a:buNone/>
            </a:pPr>
            <a:r>
              <a:rPr lang="en-US" altLang="ja-JP" dirty="0">
                <a:latin typeface="ＭＳ Ｐゴシック" panose="020B0600070205080204" pitchFamily="50" charset="-128"/>
              </a:rPr>
              <a:t>※</a:t>
            </a:r>
            <a:r>
              <a:rPr lang="ja-JP" altLang="en-US" dirty="0">
                <a:latin typeface="ＭＳ Ｐゴシック" panose="020B0600070205080204" pitchFamily="50" charset="-128"/>
              </a:rPr>
              <a:t>周期と同じ期間の移動平均値の計算により、</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en-US" altLang="ja-JP" dirty="0">
                <a:latin typeface="ＭＳ Ｐゴシック" panose="020B0600070205080204" pitchFamily="50" charset="-128"/>
              </a:rPr>
              <a:t>   </a:t>
            </a:r>
            <a:r>
              <a:rPr lang="ja-JP" altLang="en-US" dirty="0">
                <a:latin typeface="ＭＳ Ｐゴシック" panose="020B0600070205080204" pitchFamily="50" charset="-128"/>
              </a:rPr>
              <a:t>波動（季節変動）が除去される　</a:t>
            </a:r>
          </a:p>
          <a:p>
            <a:pPr eaLnBrk="1" hangingPunct="1">
              <a:buFont typeface="Wingdings" panose="05000000000000000000" pitchFamily="2" charset="2"/>
              <a:buNone/>
            </a:pPr>
            <a:r>
              <a:rPr lang="en-US" altLang="ja-JP" sz="3600" dirty="0">
                <a:latin typeface="ＭＳ Ｐゴシック" panose="020B0600070205080204" pitchFamily="50" charset="-128"/>
              </a:rPr>
              <a:t>3</a:t>
            </a:r>
            <a:r>
              <a:rPr lang="ja-JP" altLang="ja-JP" sz="3600" dirty="0">
                <a:latin typeface="ＭＳ Ｐゴシック" panose="020B0600070205080204" pitchFamily="50" charset="-128"/>
              </a:rPr>
              <a:t>ヵ月移動平均：足元把握の簡便な方法</a:t>
            </a:r>
            <a:endParaRPr lang="ja-JP" altLang="en-US" sz="3600" dirty="0">
              <a:latin typeface="ＭＳ Ｐゴシック" panose="020B0600070205080204" pitchFamily="50" charset="-128"/>
            </a:endParaRPr>
          </a:p>
          <a:p>
            <a:pPr eaLnBrk="1" hangingPunct="1">
              <a:buFont typeface="Wingdings" panose="05000000000000000000" pitchFamily="2" charset="2"/>
              <a:buNone/>
            </a:pPr>
            <a:r>
              <a:rPr lang="en-US" altLang="ja-JP" sz="3600" dirty="0">
                <a:latin typeface="ＭＳ Ｐゴシック" panose="020B0600070205080204" pitchFamily="50" charset="-128"/>
              </a:rPr>
              <a:t>12</a:t>
            </a:r>
            <a:r>
              <a:rPr lang="ja-JP" altLang="ja-JP" sz="3600" dirty="0">
                <a:latin typeface="ＭＳ Ｐゴシック" panose="020B0600070205080204" pitchFamily="50" charset="-128"/>
              </a:rPr>
              <a:t>ヵ月移動平均：</a:t>
            </a:r>
            <a:r>
              <a:rPr lang="ja-JP" altLang="en-US" sz="3600" dirty="0">
                <a:latin typeface="ＭＳ Ｐゴシック" panose="020B0600070205080204" pitchFamily="50" charset="-128"/>
              </a:rPr>
              <a:t>トレンド基調の把握</a:t>
            </a:r>
            <a:endParaRPr lang="ja-JP" altLang="ja-JP" sz="3600" dirty="0">
              <a:latin typeface="ＭＳ Ｐゴシック" panose="020B0600070205080204" pitchFamily="50" charset="-128"/>
            </a:endParaRPr>
          </a:p>
          <a:p>
            <a:pPr eaLnBrk="1" hangingPunct="1">
              <a:buFont typeface="Wingdings" panose="05000000000000000000" pitchFamily="2" charset="2"/>
              <a:buNone/>
            </a:pPr>
            <a:endParaRPr lang="ja-JP" altLang="ja-JP" dirty="0">
              <a:latin typeface="ＭＳ Ｐゴシック" panose="020B0600070205080204" pitchFamily="50" charset="-128"/>
            </a:endParaRPr>
          </a:p>
          <a:p>
            <a:pPr eaLnBrk="1" hangingPunct="1">
              <a:buFont typeface="Wingdings" panose="05000000000000000000" pitchFamily="2" charset="2"/>
              <a:buNone/>
            </a:pPr>
            <a:endParaRPr lang="ja-JP" altLang="ja-JP" sz="2800" b="1"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A0CAB8CF-0082-1856-ED46-3BA6395A1541}"/>
              </a:ext>
            </a:extLst>
          </p:cNvPr>
          <p:cNvSpPr>
            <a:spLocks noGrp="1"/>
          </p:cNvSpPr>
          <p:nvPr>
            <p:ph type="sldNum" sz="quarter" idx="12"/>
          </p:nvPr>
        </p:nvSpPr>
        <p:spPr/>
        <p:txBody>
          <a:bodyPr/>
          <a:lstStyle/>
          <a:p>
            <a:pPr>
              <a:defRPr/>
            </a:pPr>
            <a:fld id="{6F2008A6-72A8-4D36-9122-EF11DB488EBC}" type="slidenum">
              <a:rPr lang="ja-JP" altLang="en-US" smtClean="0"/>
              <a:pPr>
                <a:defRPr/>
              </a:pPr>
              <a:t>15</a:t>
            </a:fld>
            <a:endParaRPr lang="en-US" altLang="ja-JP"/>
          </a:p>
        </p:txBody>
      </p:sp>
    </p:spTree>
    <p:extLst>
      <p:ext uri="{BB962C8B-B14F-4D97-AF65-F5344CB8AC3E}">
        <p14:creationId xmlns:p14="http://schemas.microsoft.com/office/powerpoint/2010/main" val="3007963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a:extLst>
              <a:ext uri="{FF2B5EF4-FFF2-40B4-BE49-F238E27FC236}">
                <a16:creationId xmlns:a16="http://schemas.microsoft.com/office/drawing/2014/main" id="{6393127D-B27F-4326-AAAC-FC4711EFDAB2}"/>
              </a:ext>
            </a:extLst>
          </p:cNvPr>
          <p:cNvSpPr>
            <a:spLocks noGrp="1" noChangeArrowheads="1"/>
          </p:cNvSpPr>
          <p:nvPr>
            <p:ph type="title"/>
          </p:nvPr>
        </p:nvSpPr>
        <p:spPr/>
        <p:txBody>
          <a:bodyPr/>
          <a:lstStyle/>
          <a:p>
            <a:pPr eaLnBrk="1" hangingPunct="1"/>
            <a:r>
              <a:rPr lang="en-US" altLang="ja-JP" sz="4000" dirty="0">
                <a:latin typeface="+mn-ea"/>
                <a:ea typeface="+mn-ea"/>
              </a:rPr>
              <a:t>3</a:t>
            </a:r>
            <a:r>
              <a:rPr lang="ja-JP" altLang="en-US" sz="4000" dirty="0">
                <a:latin typeface="+mn-ea"/>
                <a:ea typeface="+mn-ea"/>
              </a:rPr>
              <a:t>か月移動平均例</a:t>
            </a:r>
            <a:r>
              <a:rPr lang="ja-JP" altLang="en-US" sz="3600" dirty="0">
                <a:latin typeface="+mn-ea"/>
                <a:ea typeface="+mn-ea"/>
              </a:rPr>
              <a:t>（兵庫県鉱工業指数）</a:t>
            </a:r>
            <a:endParaRPr lang="ja-JP" altLang="ja-JP" sz="3600" dirty="0">
              <a:latin typeface="+mn-ea"/>
              <a:ea typeface="+mn-ea"/>
            </a:endParaRPr>
          </a:p>
        </p:txBody>
      </p:sp>
      <p:pic>
        <p:nvPicPr>
          <p:cNvPr id="31748" name="Picture 2">
            <a:extLst>
              <a:ext uri="{FF2B5EF4-FFF2-40B4-BE49-F238E27FC236}">
                <a16:creationId xmlns:a16="http://schemas.microsoft.com/office/drawing/2014/main" id="{FB4025C4-D85B-41BB-807D-23C5463FF9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850" y="1916113"/>
            <a:ext cx="8459788" cy="410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a:extLst>
              <a:ext uri="{FF2B5EF4-FFF2-40B4-BE49-F238E27FC236}">
                <a16:creationId xmlns:a16="http://schemas.microsoft.com/office/drawing/2014/main" id="{125A2904-0700-C115-756B-0053C5105E12}"/>
              </a:ext>
            </a:extLst>
          </p:cNvPr>
          <p:cNvSpPr>
            <a:spLocks noGrp="1"/>
          </p:cNvSpPr>
          <p:nvPr>
            <p:ph type="sldNum" sz="quarter" idx="12"/>
          </p:nvPr>
        </p:nvSpPr>
        <p:spPr/>
        <p:txBody>
          <a:bodyPr/>
          <a:lstStyle/>
          <a:p>
            <a:pPr>
              <a:defRPr/>
            </a:pPr>
            <a:fld id="{6F2008A6-72A8-4D36-9122-EF11DB488EBC}" type="slidenum">
              <a:rPr lang="ja-JP" altLang="en-US" smtClean="0"/>
              <a:pPr>
                <a:defRPr/>
              </a:pPr>
              <a:t>16</a:t>
            </a:fld>
            <a:endParaRPr lang="en-US" altLang="ja-JP"/>
          </a:p>
        </p:txBody>
      </p:sp>
    </p:spTree>
    <p:extLst>
      <p:ext uri="{BB962C8B-B14F-4D97-AF65-F5344CB8AC3E}">
        <p14:creationId xmlns:p14="http://schemas.microsoft.com/office/powerpoint/2010/main" val="936753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FDAA1FE2-8592-40E8-BB48-B7E1C3B79FA5}"/>
              </a:ext>
            </a:extLst>
          </p:cNvPr>
          <p:cNvSpPr>
            <a:spLocks noGrp="1" noChangeArrowheads="1"/>
          </p:cNvSpPr>
          <p:nvPr>
            <p:ph type="title"/>
          </p:nvPr>
        </p:nvSpPr>
        <p:spPr>
          <a:xfrm>
            <a:off x="731044" y="1052736"/>
            <a:ext cx="8443912" cy="693738"/>
          </a:xfrm>
        </p:spPr>
        <p:txBody>
          <a:bodyPr/>
          <a:lstStyle/>
          <a:p>
            <a:pPr eaLnBrk="1" hangingPunct="1"/>
            <a:r>
              <a:rPr lang="ja-JP" altLang="en-US" sz="4000" dirty="0">
                <a:latin typeface="+mj-ea"/>
              </a:rPr>
              <a:t>移動平均計算例</a:t>
            </a:r>
            <a:br>
              <a:rPr lang="en-US" altLang="ja-JP" sz="4000" dirty="0">
                <a:latin typeface="+mj-ea"/>
              </a:rPr>
            </a:br>
            <a:r>
              <a:rPr lang="ja-JP" altLang="en-US" sz="3600" dirty="0">
                <a:latin typeface="+mj-ea"/>
              </a:rPr>
              <a:t>（</a:t>
            </a:r>
            <a:r>
              <a:rPr lang="en-US" altLang="ja-JP" sz="3600" dirty="0">
                <a:latin typeface="+mj-ea"/>
              </a:rPr>
              <a:t>3</a:t>
            </a:r>
            <a:r>
              <a:rPr lang="ja-JP" altLang="en-US" sz="3600" dirty="0">
                <a:latin typeface="+mj-ea"/>
              </a:rPr>
              <a:t>か月移動平均）</a:t>
            </a:r>
            <a:endParaRPr lang="ja-JP" altLang="ja-JP" sz="3600" dirty="0">
              <a:latin typeface="+mj-ea"/>
            </a:endParaRPr>
          </a:p>
        </p:txBody>
      </p:sp>
      <p:pic>
        <p:nvPicPr>
          <p:cNvPr id="110595" name="Picture 5">
            <a:extLst>
              <a:ext uri="{FF2B5EF4-FFF2-40B4-BE49-F238E27FC236}">
                <a16:creationId xmlns:a16="http://schemas.microsoft.com/office/drawing/2014/main" id="{B9BD663E-DC1B-4CEE-B44B-D78B141DA1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5813" y="476250"/>
            <a:ext cx="3743325" cy="608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a:extLst>
              <a:ext uri="{FF2B5EF4-FFF2-40B4-BE49-F238E27FC236}">
                <a16:creationId xmlns:a16="http://schemas.microsoft.com/office/drawing/2014/main" id="{527F17F4-0FC6-E8C9-670C-8E40C63CC7F2}"/>
              </a:ext>
            </a:extLst>
          </p:cNvPr>
          <p:cNvSpPr>
            <a:spLocks noGrp="1"/>
          </p:cNvSpPr>
          <p:nvPr>
            <p:ph type="sldNum" sz="quarter" idx="12"/>
          </p:nvPr>
        </p:nvSpPr>
        <p:spPr/>
        <p:txBody>
          <a:bodyPr/>
          <a:lstStyle/>
          <a:p>
            <a:pPr>
              <a:defRPr/>
            </a:pPr>
            <a:fld id="{6F2008A6-72A8-4D36-9122-EF11DB488EBC}" type="slidenum">
              <a:rPr lang="ja-JP" altLang="en-US" smtClean="0"/>
              <a:pPr>
                <a:defRPr/>
              </a:pPr>
              <a:t>17</a:t>
            </a:fld>
            <a:endParaRPr lang="en-US" altLang="ja-JP"/>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1">
            <a:extLst>
              <a:ext uri="{FF2B5EF4-FFF2-40B4-BE49-F238E27FC236}">
                <a16:creationId xmlns:a16="http://schemas.microsoft.com/office/drawing/2014/main" id="{88AE0995-D069-4A85-BA37-B0598AA6F167}"/>
              </a:ext>
            </a:extLst>
          </p:cNvPr>
          <p:cNvSpPr txBox="1">
            <a:spLocks noChangeArrowheads="1"/>
          </p:cNvSpPr>
          <p:nvPr/>
        </p:nvSpPr>
        <p:spPr bwMode="auto">
          <a:xfrm>
            <a:off x="1285876" y="764705"/>
            <a:ext cx="8239125"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20000"/>
              </a:spcBef>
              <a:buClr>
                <a:schemeClr val="folHlink"/>
              </a:buClr>
              <a:buSzPct val="6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Pct val="100000"/>
              <a:buFontTx/>
              <a:buNone/>
            </a:pPr>
            <a:r>
              <a:rPr lang="ja-JP" altLang="en-US" sz="4000" dirty="0">
                <a:solidFill>
                  <a:srgbClr val="333399"/>
                </a:solidFill>
                <a:latin typeface="ＭＳ Ｐゴシック" panose="020B0600070205080204" pitchFamily="50" charset="-128"/>
              </a:rPr>
              <a:t>統計データ分析に当たってのポイント</a:t>
            </a:r>
            <a:endParaRPr lang="ja-JP" altLang="ja-JP" sz="4000" dirty="0">
              <a:solidFill>
                <a:srgbClr val="333399"/>
              </a:solidFill>
              <a:latin typeface="ＭＳ Ｐゴシック" panose="020B0600070205080204" pitchFamily="50" charset="-128"/>
            </a:endParaRPr>
          </a:p>
        </p:txBody>
      </p:sp>
      <p:sp>
        <p:nvSpPr>
          <p:cNvPr id="57347" name="Text Box 2">
            <a:extLst>
              <a:ext uri="{FF2B5EF4-FFF2-40B4-BE49-F238E27FC236}">
                <a16:creationId xmlns:a16="http://schemas.microsoft.com/office/drawing/2014/main" id="{5FE4B35D-C780-4E02-B9A0-3AE8F569013A}"/>
              </a:ext>
            </a:extLst>
          </p:cNvPr>
          <p:cNvSpPr txBox="1">
            <a:spLocks noChangeArrowheads="1"/>
          </p:cNvSpPr>
          <p:nvPr/>
        </p:nvSpPr>
        <p:spPr bwMode="auto">
          <a:xfrm>
            <a:off x="632520" y="2224088"/>
            <a:ext cx="8712522" cy="424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812800" indent="-811213">
              <a:spcBef>
                <a:spcPct val="20000"/>
              </a:spcBef>
              <a:buClr>
                <a:schemeClr val="folHlink"/>
              </a:buClr>
              <a:buSzPct val="6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9pPr>
          </a:lstStyle>
          <a:p>
            <a:pPr>
              <a:lnSpc>
                <a:spcPct val="90000"/>
              </a:lnSpc>
              <a:spcBef>
                <a:spcPts val="900"/>
              </a:spcBef>
              <a:buClrTx/>
              <a:buNone/>
            </a:pPr>
            <a:r>
              <a:rPr lang="ja-JP" altLang="en-US" sz="3600" dirty="0">
                <a:solidFill>
                  <a:srgbClr val="000000"/>
                </a:solidFill>
                <a:latin typeface="+mn-ea"/>
                <a:ea typeface="+mn-ea"/>
              </a:rPr>
              <a:t>分析データの整理、確認</a:t>
            </a:r>
            <a:endParaRPr lang="en-US" altLang="ja-JP" sz="3600" dirty="0">
              <a:solidFill>
                <a:srgbClr val="000000"/>
              </a:solidFill>
              <a:latin typeface="+mn-ea"/>
              <a:ea typeface="+mn-ea"/>
            </a:endParaRPr>
          </a:p>
          <a:p>
            <a:pPr>
              <a:lnSpc>
                <a:spcPct val="90000"/>
              </a:lnSpc>
              <a:spcBef>
                <a:spcPts val="900"/>
              </a:spcBef>
              <a:buClrTx/>
              <a:buNone/>
            </a:pPr>
            <a:r>
              <a:rPr lang="ja-JP" altLang="en-US" sz="3600" dirty="0">
                <a:solidFill>
                  <a:srgbClr val="000000"/>
                </a:solidFill>
                <a:latin typeface="+mn-ea"/>
                <a:ea typeface="+mn-ea"/>
              </a:rPr>
              <a:t>・総数か単位当たり</a:t>
            </a:r>
            <a:r>
              <a:rPr lang="en-US" altLang="ja-JP" sz="3600" dirty="0">
                <a:solidFill>
                  <a:srgbClr val="000000"/>
                </a:solidFill>
                <a:latin typeface="+mn-ea"/>
                <a:ea typeface="+mn-ea"/>
              </a:rPr>
              <a:t>(</a:t>
            </a:r>
            <a:r>
              <a:rPr lang="ja-JP" altLang="en-US" sz="3600" dirty="0">
                <a:solidFill>
                  <a:srgbClr val="000000"/>
                </a:solidFill>
                <a:latin typeface="+mn-ea"/>
                <a:ea typeface="+mn-ea"/>
              </a:rPr>
              <a:t>人口、世帯等）か</a:t>
            </a:r>
            <a:endParaRPr lang="en-US" altLang="ja-JP" sz="3600" dirty="0">
              <a:solidFill>
                <a:srgbClr val="000000"/>
              </a:solidFill>
              <a:latin typeface="+mn-ea"/>
              <a:ea typeface="+mn-ea"/>
            </a:endParaRPr>
          </a:p>
          <a:p>
            <a:pPr>
              <a:lnSpc>
                <a:spcPct val="90000"/>
              </a:lnSpc>
              <a:spcBef>
                <a:spcPts val="900"/>
              </a:spcBef>
              <a:buClrTx/>
              <a:buNone/>
            </a:pPr>
            <a:r>
              <a:rPr lang="ja-JP" altLang="en-US" sz="3600" dirty="0">
                <a:solidFill>
                  <a:srgbClr val="000000"/>
                </a:solidFill>
                <a:latin typeface="+mn-ea"/>
                <a:ea typeface="+mn-ea"/>
              </a:rPr>
              <a:t>・全体か構成要素</a:t>
            </a:r>
            <a:r>
              <a:rPr lang="en-US" altLang="ja-JP" sz="3600" dirty="0">
                <a:solidFill>
                  <a:srgbClr val="000000"/>
                </a:solidFill>
                <a:latin typeface="+mn-ea"/>
                <a:ea typeface="+mn-ea"/>
              </a:rPr>
              <a:t>(</a:t>
            </a:r>
            <a:r>
              <a:rPr lang="ja-JP" altLang="en-US" sz="3600" dirty="0">
                <a:solidFill>
                  <a:srgbClr val="000000"/>
                </a:solidFill>
                <a:latin typeface="+mn-ea"/>
                <a:ea typeface="+mn-ea"/>
              </a:rPr>
              <a:t>性質別等）か</a:t>
            </a:r>
            <a:endParaRPr lang="en-US" altLang="ja-JP" sz="3600" dirty="0">
              <a:solidFill>
                <a:srgbClr val="000000"/>
              </a:solidFill>
              <a:latin typeface="+mn-ea"/>
              <a:ea typeface="+mn-ea"/>
            </a:endParaRPr>
          </a:p>
          <a:p>
            <a:pPr>
              <a:lnSpc>
                <a:spcPct val="90000"/>
              </a:lnSpc>
              <a:spcBef>
                <a:spcPts val="900"/>
              </a:spcBef>
              <a:buClrTx/>
              <a:buNone/>
            </a:pPr>
            <a:r>
              <a:rPr lang="ja-JP" altLang="en-US" sz="3600" dirty="0">
                <a:solidFill>
                  <a:srgbClr val="000000"/>
                </a:solidFill>
                <a:latin typeface="+mn-ea"/>
                <a:ea typeface="+mn-ea"/>
              </a:rPr>
              <a:t>・比率：分母、分子の確認</a:t>
            </a:r>
            <a:endParaRPr lang="en-US" altLang="ja-JP" sz="3600" dirty="0">
              <a:solidFill>
                <a:srgbClr val="000000"/>
              </a:solidFill>
              <a:latin typeface="+mn-ea"/>
              <a:ea typeface="+mn-ea"/>
            </a:endParaRPr>
          </a:p>
          <a:p>
            <a:pPr>
              <a:lnSpc>
                <a:spcPct val="90000"/>
              </a:lnSpc>
              <a:spcBef>
                <a:spcPts val="900"/>
              </a:spcBef>
              <a:buClrTx/>
              <a:buNone/>
            </a:pPr>
            <a:r>
              <a:rPr lang="ja-JP" altLang="en-US" sz="3600" dirty="0">
                <a:solidFill>
                  <a:srgbClr val="000000"/>
                </a:solidFill>
                <a:latin typeface="+mn-ea"/>
                <a:ea typeface="+mn-ea"/>
              </a:rPr>
              <a:t>・実数か指数（基準時</a:t>
            </a:r>
            <a:r>
              <a:rPr lang="en-US" altLang="ja-JP" sz="3600" dirty="0">
                <a:solidFill>
                  <a:srgbClr val="000000"/>
                </a:solidFill>
                <a:latin typeface="+mn-ea"/>
                <a:ea typeface="+mn-ea"/>
              </a:rPr>
              <a:t>=100</a:t>
            </a:r>
            <a:r>
              <a:rPr lang="ja-JP" altLang="en-US" sz="3600" dirty="0">
                <a:solidFill>
                  <a:srgbClr val="000000"/>
                </a:solidFill>
                <a:latin typeface="+mn-ea"/>
                <a:ea typeface="+mn-ea"/>
              </a:rPr>
              <a:t>）か</a:t>
            </a:r>
            <a:endParaRPr lang="en-US" altLang="ja-JP" sz="3600" dirty="0">
              <a:solidFill>
                <a:srgbClr val="000000"/>
              </a:solidFill>
              <a:latin typeface="+mn-ea"/>
              <a:ea typeface="+mn-ea"/>
            </a:endParaRPr>
          </a:p>
          <a:p>
            <a:pPr>
              <a:lnSpc>
                <a:spcPct val="90000"/>
              </a:lnSpc>
              <a:spcBef>
                <a:spcPts val="900"/>
              </a:spcBef>
              <a:buClrTx/>
              <a:buNone/>
            </a:pPr>
            <a:r>
              <a:rPr lang="ja-JP" altLang="en-US" sz="3600" dirty="0">
                <a:solidFill>
                  <a:srgbClr val="000000"/>
                </a:solidFill>
                <a:latin typeface="+mn-ea"/>
                <a:ea typeface="+mn-ea"/>
              </a:rPr>
              <a:t>・マクロ（総数データ）かミクロ</a:t>
            </a:r>
            <a:r>
              <a:rPr lang="en-US" altLang="ja-JP" sz="3600" dirty="0">
                <a:solidFill>
                  <a:srgbClr val="000000"/>
                </a:solidFill>
                <a:latin typeface="+mn-ea"/>
                <a:ea typeface="+mn-ea"/>
              </a:rPr>
              <a:t>(</a:t>
            </a:r>
            <a:r>
              <a:rPr lang="ja-JP" altLang="en-US" sz="3600" dirty="0">
                <a:solidFill>
                  <a:srgbClr val="000000"/>
                </a:solidFill>
                <a:latin typeface="+mn-ea"/>
                <a:ea typeface="+mn-ea"/>
              </a:rPr>
              <a:t>項目データ）か</a:t>
            </a:r>
            <a:endParaRPr lang="en-US" altLang="ja-JP" sz="3600" dirty="0">
              <a:solidFill>
                <a:srgbClr val="000000"/>
              </a:solidFill>
              <a:latin typeface="+mn-ea"/>
              <a:ea typeface="+mn-ea"/>
            </a:endParaRPr>
          </a:p>
        </p:txBody>
      </p:sp>
      <p:sp>
        <p:nvSpPr>
          <p:cNvPr id="2" name="スライド番号プレースホルダー 1">
            <a:extLst>
              <a:ext uri="{FF2B5EF4-FFF2-40B4-BE49-F238E27FC236}">
                <a16:creationId xmlns:a16="http://schemas.microsoft.com/office/drawing/2014/main" id="{4BBBEE55-F910-7CF2-B156-89CDAB3265C4}"/>
              </a:ext>
            </a:extLst>
          </p:cNvPr>
          <p:cNvSpPr>
            <a:spLocks noGrp="1"/>
          </p:cNvSpPr>
          <p:nvPr>
            <p:ph type="sldNum" sz="quarter" idx="12"/>
          </p:nvPr>
        </p:nvSpPr>
        <p:spPr/>
        <p:txBody>
          <a:bodyPr/>
          <a:lstStyle/>
          <a:p>
            <a:pPr>
              <a:defRPr/>
            </a:pPr>
            <a:fld id="{9869D710-0DDB-456C-9C87-5EFD77CF9989}" type="slidenum">
              <a:rPr lang="ja-JP" altLang="en-US" smtClean="0"/>
              <a:pPr>
                <a:defRPr/>
              </a:pPr>
              <a:t>18</a:t>
            </a:fld>
            <a:endParaRPr lang="en-US" altLang="ja-JP"/>
          </a:p>
        </p:txBody>
      </p:sp>
    </p:spTree>
    <p:extLst>
      <p:ext uri="{BB962C8B-B14F-4D97-AF65-F5344CB8AC3E}">
        <p14:creationId xmlns:p14="http://schemas.microsoft.com/office/powerpoint/2010/main" val="3857992023"/>
      </p:ext>
    </p:extLst>
  </p:cSld>
  <p:clrMapOvr>
    <a:masterClrMapping/>
  </p:clrMapOvr>
  <p:transition spd="med">
    <p:wipe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a:xfrm>
            <a:off x="599102" y="-31013"/>
            <a:ext cx="8784976" cy="1143000"/>
          </a:xfrm>
        </p:spPr>
        <p:txBody>
          <a:bodyPr/>
          <a:lstStyle/>
          <a:p>
            <a:pPr eaLnBrk="1" hangingPunct="1">
              <a:defRPr/>
            </a:pPr>
            <a:r>
              <a:rPr lang="ja-JP" altLang="en-US" sz="3600" dirty="0">
                <a:latin typeface="+mn-ea"/>
              </a:rPr>
              <a:t>統計データの見方・使い方 </a:t>
            </a:r>
            <a:r>
              <a:rPr lang="ja-JP" altLang="en-US" sz="4000" dirty="0">
                <a:latin typeface="+mn-ea"/>
                <a:ea typeface="+mn-ea"/>
              </a:rPr>
              <a:t>報告概要</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101976" y="1357312"/>
            <a:ext cx="9702047" cy="4143375"/>
          </a:xfrm>
        </p:spPr>
        <p:txBody>
          <a:bodyPr/>
          <a:lstStyle/>
          <a:p>
            <a:pPr eaLnBrk="1" hangingPunct="1">
              <a:lnSpc>
                <a:spcPct val="90000"/>
              </a:lnSpc>
              <a:buFont typeface="Wingdings" panose="05000000000000000000" pitchFamily="2" charset="2"/>
              <a:buNone/>
              <a:defRPr/>
            </a:pPr>
            <a:r>
              <a:rPr lang="en-US" altLang="ja-JP" dirty="0">
                <a:latin typeface="+mn-ea"/>
              </a:rPr>
              <a:t>Ⅰ </a:t>
            </a:r>
            <a:r>
              <a:rPr lang="ja-JP" altLang="en-US" dirty="0">
                <a:latin typeface="+mn-ea"/>
              </a:rPr>
              <a:t>統計データの見方・表し方　　</a:t>
            </a:r>
            <a:r>
              <a:rPr lang="en-US" altLang="ja-JP" dirty="0">
                <a:latin typeface="+mn-ea"/>
              </a:rPr>
              <a:t>1 </a:t>
            </a:r>
            <a:r>
              <a:rPr lang="ja-JP" altLang="en-US" dirty="0">
                <a:latin typeface="+mn-ea"/>
              </a:rPr>
              <a:t>統計用語の見方、</a:t>
            </a:r>
            <a:r>
              <a:rPr lang="en-US" altLang="ja-JP" dirty="0">
                <a:latin typeface="+mn-ea"/>
              </a:rPr>
              <a:t>2 </a:t>
            </a:r>
            <a:r>
              <a:rPr lang="ja-JP" altLang="en-US" dirty="0">
                <a:latin typeface="ＭＳ Ｐゴシック" panose="020B0600070205080204" pitchFamily="50" charset="-128"/>
              </a:rPr>
              <a:t>基本的グラフ・データの種類</a:t>
            </a:r>
            <a:endParaRPr lang="en-US" altLang="ja-JP" dirty="0">
              <a:latin typeface="ＭＳ Ｐゴシック" panose="020B0600070205080204" pitchFamily="50" charset="-128"/>
            </a:endParaRPr>
          </a:p>
          <a:p>
            <a:pPr eaLnBrk="1" hangingPunct="1">
              <a:lnSpc>
                <a:spcPct val="90000"/>
              </a:lnSpc>
              <a:buFont typeface="Wingdings" panose="05000000000000000000" pitchFamily="2" charset="2"/>
              <a:buNone/>
              <a:defRPr/>
            </a:pPr>
            <a:r>
              <a:rPr lang="en-US" altLang="ja-JP" dirty="0">
                <a:latin typeface="ＭＳ Ｐゴシック" panose="020B0600070205080204" pitchFamily="50" charset="-128"/>
              </a:rPr>
              <a:t>Ⅱ </a:t>
            </a:r>
            <a:r>
              <a:rPr lang="ja-JP" altLang="en-US" dirty="0">
                <a:latin typeface="ＭＳ Ｐゴシック" panose="020B0600070205080204" pitchFamily="50" charset="-128"/>
              </a:rPr>
              <a:t>統計量・データ分布の見方　</a:t>
            </a:r>
            <a:endParaRPr lang="en-US" altLang="ja-JP" dirty="0">
              <a:solidFill>
                <a:srgbClr val="0070C0"/>
              </a:solidFill>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3 </a:t>
            </a:r>
            <a:r>
              <a:rPr lang="ja-JP" altLang="en-US" dirty="0">
                <a:latin typeface="ＭＳ Ｐゴシック" panose="020B0600070205080204" pitchFamily="50" charset="-128"/>
              </a:rPr>
              <a:t>度数分布表とヒストグラム、</a:t>
            </a:r>
            <a:r>
              <a:rPr lang="en-US" altLang="ja-JP" dirty="0">
                <a:latin typeface="+mn-ea"/>
              </a:rPr>
              <a:t>4 </a:t>
            </a:r>
            <a:r>
              <a:rPr lang="ja-JP" altLang="en-US" dirty="0">
                <a:latin typeface="ＭＳ Ｐゴシック" panose="020B0600070205080204" pitchFamily="50" charset="-128"/>
              </a:rPr>
              <a:t>代表値の概要、</a:t>
            </a:r>
            <a:r>
              <a:rPr lang="en-US" altLang="ja-JP" dirty="0">
                <a:latin typeface="ＭＳ Ｐゴシック" panose="020B0600070205080204" pitchFamily="50" charset="-128"/>
              </a:rPr>
              <a:t>5 </a:t>
            </a:r>
            <a:r>
              <a:rPr lang="ja-JP" altLang="en-US" dirty="0">
                <a:latin typeface="ＭＳ Ｐゴシック" panose="020B0600070205080204" pitchFamily="50" charset="-128"/>
              </a:rPr>
              <a:t>分布のちらばりの尺度</a:t>
            </a:r>
            <a:endParaRPr lang="en-US" altLang="ja-JP" dirty="0">
              <a:latin typeface="+mn-ea"/>
            </a:endParaRPr>
          </a:p>
          <a:p>
            <a:pPr eaLnBrk="1" hangingPunct="1">
              <a:lnSpc>
                <a:spcPct val="90000"/>
              </a:lnSpc>
              <a:buFont typeface="Wingdings" panose="05000000000000000000" pitchFamily="2" charset="2"/>
              <a:buNone/>
              <a:defRPr/>
            </a:pPr>
            <a:r>
              <a:rPr lang="en-US" altLang="ja-JP" dirty="0">
                <a:solidFill>
                  <a:srgbClr val="FF0000"/>
                </a:solidFill>
                <a:latin typeface="+mn-ea"/>
              </a:rPr>
              <a:t>Ⅲ </a:t>
            </a:r>
            <a:r>
              <a:rPr lang="ja-JP" altLang="en-US" dirty="0">
                <a:solidFill>
                  <a:srgbClr val="FF0000"/>
                </a:solidFill>
                <a:latin typeface="+mn-ea"/>
              </a:rPr>
              <a:t>統計表作成と変化の分析　</a:t>
            </a:r>
            <a:endParaRPr lang="en-US" altLang="ja-JP" dirty="0">
              <a:solidFill>
                <a:srgbClr val="FF0000"/>
              </a:solidFill>
              <a:latin typeface="+mn-ea"/>
            </a:endParaRPr>
          </a:p>
          <a:p>
            <a:pPr eaLnBrk="1" hangingPunct="1">
              <a:lnSpc>
                <a:spcPct val="90000"/>
              </a:lnSpc>
              <a:buFont typeface="Wingdings" panose="05000000000000000000" pitchFamily="2" charset="2"/>
              <a:buNone/>
              <a:defRPr/>
            </a:pPr>
            <a:r>
              <a:rPr lang="ja-JP" altLang="en-US" dirty="0">
                <a:solidFill>
                  <a:srgbClr val="FF0000"/>
                </a:solidFill>
                <a:latin typeface="+mn-ea"/>
              </a:rPr>
              <a:t>　</a:t>
            </a:r>
            <a:r>
              <a:rPr lang="en-US" altLang="ja-JP" dirty="0">
                <a:solidFill>
                  <a:srgbClr val="FF0000"/>
                </a:solidFill>
                <a:latin typeface="+mn-ea"/>
              </a:rPr>
              <a:t>6 </a:t>
            </a:r>
            <a:r>
              <a:rPr lang="ja-JP" altLang="en-US" dirty="0">
                <a:solidFill>
                  <a:srgbClr val="FF0000"/>
                </a:solidFill>
                <a:latin typeface="ＭＳ Ｐゴシック" panose="020B0600070205080204" pitchFamily="50" charset="-128"/>
              </a:rPr>
              <a:t>クロス集計表の概要、</a:t>
            </a:r>
            <a:r>
              <a:rPr lang="en-US" altLang="ja-JP" dirty="0">
                <a:solidFill>
                  <a:srgbClr val="FF0000"/>
                </a:solidFill>
                <a:latin typeface="ＭＳ Ｐゴシック" panose="020B0600070205080204" pitchFamily="50" charset="-128"/>
              </a:rPr>
              <a:t>7 </a:t>
            </a:r>
            <a:r>
              <a:rPr lang="ja-JP" altLang="en-US" dirty="0">
                <a:solidFill>
                  <a:srgbClr val="FF0000"/>
                </a:solidFill>
                <a:latin typeface="ＭＳ Ｐゴシック" panose="020B0600070205080204" pitchFamily="50" charset="-128"/>
              </a:rPr>
              <a:t>時系列データの見方</a:t>
            </a:r>
            <a:endParaRPr lang="en-US" altLang="ja-JP" dirty="0">
              <a:solidFill>
                <a:srgbClr val="FF0000"/>
              </a:solidFill>
              <a:latin typeface="+mn-ea"/>
            </a:endParaRPr>
          </a:p>
          <a:p>
            <a:pPr eaLnBrk="1" hangingPunct="1">
              <a:lnSpc>
                <a:spcPct val="90000"/>
              </a:lnSpc>
              <a:buFont typeface="Wingdings" panose="05000000000000000000" pitchFamily="2" charset="2"/>
              <a:buNone/>
              <a:defRPr/>
            </a:pPr>
            <a:r>
              <a:rPr lang="en-US" altLang="ja-JP" dirty="0">
                <a:latin typeface="+mn-ea"/>
              </a:rPr>
              <a:t>Ⅳ </a:t>
            </a:r>
            <a:r>
              <a:rPr lang="ja-JP" altLang="en-US" dirty="0">
                <a:latin typeface="+mn-ea"/>
              </a:rPr>
              <a:t>統計データの収集・整理の方法　</a:t>
            </a:r>
            <a:endParaRPr lang="en-US" altLang="ja-JP" dirty="0">
              <a:solidFill>
                <a:srgbClr val="0070C0"/>
              </a:solidFill>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8 </a:t>
            </a:r>
            <a:r>
              <a:rPr lang="ja-JP" altLang="en-US" dirty="0">
                <a:latin typeface="+mn-ea"/>
              </a:rPr>
              <a:t>統計的な見方・</a:t>
            </a:r>
            <a:r>
              <a:rPr lang="ja-JP" altLang="en-US" dirty="0">
                <a:latin typeface="ＭＳ Ｐゴシック" panose="020B0600070205080204" pitchFamily="50" charset="-128"/>
              </a:rPr>
              <a:t>データの集め方、</a:t>
            </a:r>
            <a:r>
              <a:rPr lang="en-US" altLang="ja-JP" dirty="0">
                <a:latin typeface="ＭＳ Ｐゴシック" panose="020B0600070205080204" pitchFamily="50" charset="-128"/>
              </a:rPr>
              <a:t>9 </a:t>
            </a:r>
            <a:r>
              <a:rPr lang="ja-JP" altLang="en-US" dirty="0">
                <a:latin typeface="+mn-ea"/>
              </a:rPr>
              <a:t>データ分類と集計地域区分・データ整理方法、</a:t>
            </a:r>
            <a:r>
              <a:rPr lang="en-US" altLang="ja-JP" dirty="0">
                <a:latin typeface="+mn-ea"/>
              </a:rPr>
              <a:t>10 </a:t>
            </a:r>
            <a:r>
              <a:rPr lang="ja-JP" altLang="en-US" dirty="0">
                <a:latin typeface="+mn-ea"/>
              </a:rPr>
              <a:t>まとめ　</a:t>
            </a: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2</a:t>
            </a:fld>
            <a:endParaRPr lang="en-US" altLang="ja-JP" dirty="0"/>
          </a:p>
        </p:txBody>
      </p:sp>
    </p:spTree>
    <p:extLst>
      <p:ext uri="{BB962C8B-B14F-4D97-AF65-F5344CB8AC3E}">
        <p14:creationId xmlns:p14="http://schemas.microsoft.com/office/powerpoint/2010/main" val="2750498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BAEA4E55-E3AE-4366-9798-257C95FD8236}"/>
              </a:ext>
            </a:extLst>
          </p:cNvPr>
          <p:cNvSpPr>
            <a:spLocks noGrp="1" noChangeArrowheads="1"/>
          </p:cNvSpPr>
          <p:nvPr>
            <p:ph type="title"/>
          </p:nvPr>
        </p:nvSpPr>
        <p:spPr>
          <a:xfrm>
            <a:off x="1228948" y="1398177"/>
            <a:ext cx="8124266" cy="811623"/>
          </a:xfrm>
        </p:spPr>
        <p:txBody>
          <a:bodyPr vert="horz" wrap="square" lIns="92075" tIns="46038" rIns="92075" bIns="46038" numCol="1" anchor="b" anchorCtr="0" compatLnSpc="1">
            <a:prstTxWarp prst="textNoShape">
              <a:avLst/>
            </a:prstTxWarp>
          </a:bodyPr>
          <a:lstStyle/>
          <a:p>
            <a:pPr eaLnBrk="1" hangingPunct="1">
              <a:defRPr/>
            </a:pPr>
            <a:br>
              <a:rPr lang="en-US" altLang="ja-JP" sz="4000" dirty="0">
                <a:latin typeface="ＭＳ Ｐゴシック" panose="020B0600070205080204" pitchFamily="50" charset="-128"/>
              </a:rPr>
            </a:br>
            <a:br>
              <a:rPr lang="en-US" altLang="ja-JP" sz="4000" dirty="0">
                <a:latin typeface="ＭＳ Ｐゴシック" panose="020B0600070205080204" pitchFamily="50" charset="-128"/>
              </a:rPr>
            </a:br>
            <a:r>
              <a:rPr lang="en-US" altLang="ja-JP" sz="4000" dirty="0">
                <a:latin typeface="+mn-ea"/>
              </a:rPr>
              <a:t>Ⅲ </a:t>
            </a:r>
            <a:r>
              <a:rPr lang="ja-JP" altLang="en-US" sz="4000" dirty="0">
                <a:latin typeface="+mn-ea"/>
              </a:rPr>
              <a:t>統計表作成と変化の分析</a:t>
            </a:r>
            <a:br>
              <a:rPr lang="en-US" altLang="ja-JP" sz="2800" dirty="0">
                <a:latin typeface="+mn-ea"/>
              </a:rPr>
            </a:br>
            <a:r>
              <a:rPr lang="ja-JP" altLang="en-US" sz="4000" dirty="0">
                <a:latin typeface="ＭＳ Ｐゴシック" panose="020B0600070205080204" pitchFamily="50" charset="-128"/>
              </a:rPr>
              <a:t>６ クロス集計表の概要</a:t>
            </a:r>
            <a:br>
              <a:rPr lang="en-US" altLang="ja-JP" sz="4000" dirty="0">
                <a:latin typeface="ＭＳ Ｐゴシック" panose="020B0600070205080204" pitchFamily="50" charset="-128"/>
              </a:rPr>
            </a:br>
            <a:r>
              <a:rPr lang="ja-JP" altLang="en-US" sz="3200" dirty="0">
                <a:latin typeface="ＭＳ Ｐゴシック" panose="020B0600070205080204" pitchFamily="50" charset="-128"/>
              </a:rPr>
              <a:t>（２次元の度数分布表・行比率・列比率）</a:t>
            </a:r>
            <a:endParaRPr lang="ja-JP" altLang="ja-JP" sz="3200" dirty="0">
              <a:latin typeface="ＭＳ Ｐゴシック" panose="020B0600070205080204" pitchFamily="50" charset="-128"/>
            </a:endParaRPr>
          </a:p>
        </p:txBody>
      </p:sp>
      <p:sp>
        <p:nvSpPr>
          <p:cNvPr id="121859" name="Rectangle 3">
            <a:extLst>
              <a:ext uri="{FF2B5EF4-FFF2-40B4-BE49-F238E27FC236}">
                <a16:creationId xmlns:a16="http://schemas.microsoft.com/office/drawing/2014/main" id="{9B199622-0432-4F91-A953-EA2AFB037FEF}"/>
              </a:ext>
            </a:extLst>
          </p:cNvPr>
          <p:cNvSpPr>
            <a:spLocks noGrp="1" noChangeArrowheads="1"/>
          </p:cNvSpPr>
          <p:nvPr>
            <p:ph type="body" idx="1"/>
          </p:nvPr>
        </p:nvSpPr>
        <p:spPr>
          <a:xfrm>
            <a:off x="524108" y="2478437"/>
            <a:ext cx="8856984" cy="4114800"/>
          </a:xfrm>
        </p:spPr>
        <p:txBody>
          <a:bodyPr vert="horz" wrap="square" lIns="92075" tIns="46038" rIns="92075" bIns="46038" numCol="1" anchor="t" anchorCtr="0" compatLnSpc="1">
            <a:prstTxWarp prst="textNoShape">
              <a:avLst/>
            </a:prstTxWarp>
          </a:bodyPr>
          <a:lstStyle/>
          <a:p>
            <a:pPr marL="812800" indent="-812800" eaLnBrk="1" hangingPunct="1">
              <a:buNone/>
            </a:pPr>
            <a:r>
              <a:rPr lang="ja-JP" altLang="en-US" sz="3600" dirty="0">
                <a:latin typeface="ＭＳ Ｐゴシック" panose="020B0600070205080204" pitchFamily="50" charset="-128"/>
              </a:rPr>
              <a:t>１ 単純集計、クロス集計</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２ 度数分布表　</a:t>
            </a:r>
            <a:r>
              <a:rPr lang="ja-JP" altLang="en-US" dirty="0">
                <a:latin typeface="ＭＳ Ｐゴシック" panose="020B0600070205080204" pitchFamily="50" charset="-128"/>
              </a:rPr>
              <a:t>離散データ、連続データ</a:t>
            </a:r>
            <a:endParaRPr lang="en-US" altLang="ja-JP"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３ 比率　行比率、列比率</a:t>
            </a:r>
            <a:endParaRPr lang="en-US" altLang="ja-JP" sz="3600" dirty="0">
              <a:latin typeface="ＭＳ Ｐゴシック" panose="020B0600070205080204" pitchFamily="50" charset="-128"/>
            </a:endParaRPr>
          </a:p>
          <a:p>
            <a:pPr marL="812800" indent="-812800" eaLnBrk="1" hangingPunct="1">
              <a:buNone/>
            </a:pPr>
            <a:r>
              <a:rPr lang="ja-JP" altLang="en-US" sz="3600" dirty="0">
                <a:latin typeface="ＭＳ Ｐゴシック" panose="020B0600070205080204" pitchFamily="50" charset="-128"/>
              </a:rPr>
              <a:t>４　各種統計量</a:t>
            </a:r>
            <a:r>
              <a:rPr lang="en-US" altLang="ja-JP" sz="3600" dirty="0">
                <a:latin typeface="ＭＳ Ｐゴシック" panose="020B0600070205080204" pitchFamily="50" charset="-128"/>
              </a:rPr>
              <a:t>(</a:t>
            </a:r>
            <a:r>
              <a:rPr lang="ja-JP" altLang="en-US" sz="3600" dirty="0">
                <a:latin typeface="ＭＳ Ｐゴシック" panose="020B0600070205080204" pitchFamily="50" charset="-128"/>
              </a:rPr>
              <a:t>平均、標準偏差等）</a:t>
            </a:r>
            <a:endParaRPr lang="en-US" altLang="ja-JP" sz="3600" dirty="0">
              <a:latin typeface="ＭＳ Ｐゴシック" panose="020B0600070205080204" pitchFamily="50" charset="-128"/>
            </a:endParaRPr>
          </a:p>
          <a:p>
            <a:pPr marL="812800" indent="-812800" eaLnBrk="1" hangingPunct="1">
              <a:buNone/>
            </a:pPr>
            <a:endParaRPr lang="ja-JP" altLang="ja-JP" sz="36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976B2031-4B25-CB83-2E79-57875A3C6AD2}"/>
              </a:ext>
            </a:extLst>
          </p:cNvPr>
          <p:cNvSpPr>
            <a:spLocks noGrp="1"/>
          </p:cNvSpPr>
          <p:nvPr>
            <p:ph type="sldNum" sz="quarter" idx="12"/>
          </p:nvPr>
        </p:nvSpPr>
        <p:spPr/>
        <p:txBody>
          <a:bodyPr/>
          <a:lstStyle/>
          <a:p>
            <a:pPr>
              <a:defRPr/>
            </a:pPr>
            <a:fld id="{6F2008A6-72A8-4D36-9122-EF11DB488EBC}" type="slidenum">
              <a:rPr lang="ja-JP" altLang="en-US" smtClean="0"/>
              <a:pPr>
                <a:defRPr/>
              </a:pPr>
              <a:t>3</a:t>
            </a:fld>
            <a:endParaRPr lang="en-US" altLang="ja-JP"/>
          </a:p>
        </p:txBody>
      </p:sp>
    </p:spTree>
    <p:extLst>
      <p:ext uri="{BB962C8B-B14F-4D97-AF65-F5344CB8AC3E}">
        <p14:creationId xmlns:p14="http://schemas.microsoft.com/office/powerpoint/2010/main" val="3523947658"/>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53D3B78-8C62-4F4D-B5D9-12A015F7C243}"/>
              </a:ext>
            </a:extLst>
          </p:cNvPr>
          <p:cNvSpPr>
            <a:spLocks noGrp="1" noChangeArrowheads="1"/>
          </p:cNvSpPr>
          <p:nvPr>
            <p:ph type="title"/>
          </p:nvPr>
        </p:nvSpPr>
        <p:spPr>
          <a:xfrm>
            <a:off x="1249840" y="259037"/>
            <a:ext cx="8445500" cy="1143000"/>
          </a:xfrm>
        </p:spPr>
        <p:txBody>
          <a:bodyPr vert="horz" wrap="square" lIns="92075" tIns="46038" rIns="92075" bIns="46038" numCol="1" anchor="b" anchorCtr="0" compatLnSpc="1">
            <a:prstTxWarp prst="textNoShape">
              <a:avLst/>
            </a:prstTxWarp>
          </a:bodyPr>
          <a:lstStyle/>
          <a:p>
            <a:pPr eaLnBrk="1" hangingPunct="1">
              <a:defRPr/>
            </a:pPr>
            <a:r>
              <a:rPr lang="ja-JP" altLang="en-US" sz="4000" dirty="0">
                <a:latin typeface="+mn-ea"/>
                <a:ea typeface="+mn-ea"/>
              </a:rPr>
              <a:t>単純集計とクロス集計例</a:t>
            </a:r>
            <a:endParaRPr lang="ja-JP" altLang="ja-JP" sz="4000" dirty="0">
              <a:latin typeface="+mn-ea"/>
              <a:ea typeface="+mn-ea"/>
            </a:endParaRPr>
          </a:p>
        </p:txBody>
      </p:sp>
      <p:sp>
        <p:nvSpPr>
          <p:cNvPr id="11267" name="Rectangle 3">
            <a:extLst>
              <a:ext uri="{FF2B5EF4-FFF2-40B4-BE49-F238E27FC236}">
                <a16:creationId xmlns:a16="http://schemas.microsoft.com/office/drawing/2014/main" id="{5F34052F-683F-4217-9B3C-862BE00AAAF1}"/>
              </a:ext>
            </a:extLst>
          </p:cNvPr>
          <p:cNvSpPr>
            <a:spLocks noGrp="1" noChangeArrowheads="1"/>
          </p:cNvSpPr>
          <p:nvPr>
            <p:ph type="body" idx="1"/>
          </p:nvPr>
        </p:nvSpPr>
        <p:spPr>
          <a:xfrm>
            <a:off x="416496" y="2125662"/>
            <a:ext cx="8994204" cy="4114800"/>
          </a:xfrm>
        </p:spPr>
        <p:txBody>
          <a:bodyPr vert="horz" wrap="square" lIns="92075" tIns="46038" rIns="92075" bIns="46038" numCol="1" anchor="t" anchorCtr="0" compatLnSpc="1">
            <a:prstTxWarp prst="textNoShape">
              <a:avLst/>
            </a:prstTxWarp>
          </a:bodyPr>
          <a:lstStyle/>
          <a:p>
            <a:pPr eaLnBrk="1" hangingPunct="1">
              <a:lnSpc>
                <a:spcPct val="90000"/>
              </a:lnSpc>
              <a:buFont typeface="Wingdings" panose="05000000000000000000" pitchFamily="2" charset="2"/>
              <a:buNone/>
              <a:defRPr/>
            </a:pPr>
            <a:r>
              <a:rPr lang="ja-JP" altLang="en-US" dirty="0">
                <a:latin typeface="+mn-ea"/>
              </a:rPr>
              <a:t>・単純集計</a:t>
            </a:r>
            <a:endParaRPr lang="en-US" altLang="ja-JP" dirty="0">
              <a:latin typeface="+mn-ea"/>
            </a:endParaRPr>
          </a:p>
          <a:p>
            <a:pPr eaLnBrk="1" hangingPunct="1">
              <a:lnSpc>
                <a:spcPct val="90000"/>
              </a:lnSpc>
              <a:buFont typeface="Wingdings" panose="05000000000000000000" pitchFamily="2" charset="2"/>
              <a:buNone/>
              <a:defRPr/>
            </a:pPr>
            <a:endParaRPr lang="en-US" altLang="ja-JP" dirty="0">
              <a:latin typeface="+mn-ea"/>
            </a:endParaRPr>
          </a:p>
          <a:p>
            <a:pPr eaLnBrk="1" hangingPunct="1">
              <a:lnSpc>
                <a:spcPct val="90000"/>
              </a:lnSpc>
              <a:buFont typeface="Wingdings" panose="05000000000000000000" pitchFamily="2" charset="2"/>
              <a:buNone/>
              <a:defRPr/>
            </a:pP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・クロス集計　</a:t>
            </a:r>
            <a:r>
              <a:rPr lang="ja-JP" altLang="en-US" sz="2800" dirty="0">
                <a:latin typeface="+mn-ea"/>
              </a:rPr>
              <a:t>２つ以上の項目を合せて集計</a:t>
            </a:r>
            <a:r>
              <a:rPr lang="en-US" altLang="ja-JP" sz="2800" dirty="0">
                <a:latin typeface="+mn-ea"/>
              </a:rPr>
              <a:t>(</a:t>
            </a:r>
            <a:r>
              <a:rPr lang="ja-JP" altLang="en-US" sz="2800" dirty="0">
                <a:latin typeface="+mn-ea"/>
              </a:rPr>
              <a:t>例：年齢）</a:t>
            </a:r>
          </a:p>
        </p:txBody>
      </p:sp>
      <p:sp>
        <p:nvSpPr>
          <p:cNvPr id="19460" name="Text Box 4">
            <a:extLst>
              <a:ext uri="{FF2B5EF4-FFF2-40B4-BE49-F238E27FC236}">
                <a16:creationId xmlns:a16="http://schemas.microsoft.com/office/drawing/2014/main" id="{878D4A15-44DA-48BF-90DF-AC00774E42C8}"/>
              </a:ext>
            </a:extLst>
          </p:cNvPr>
          <p:cNvSpPr txBox="1">
            <a:spLocks noChangeArrowheads="1"/>
          </p:cNvSpPr>
          <p:nvPr/>
        </p:nvSpPr>
        <p:spPr bwMode="auto">
          <a:xfrm>
            <a:off x="8686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1860FBDA-CCFF-77FF-7D70-A4B8370EF418}"/>
              </a:ext>
            </a:extLst>
          </p:cNvPr>
          <p:cNvSpPr>
            <a:spLocks noGrp="1"/>
          </p:cNvSpPr>
          <p:nvPr>
            <p:ph type="sldNum" sz="quarter" idx="12"/>
          </p:nvPr>
        </p:nvSpPr>
        <p:spPr/>
        <p:txBody>
          <a:bodyPr/>
          <a:lstStyle/>
          <a:p>
            <a:pPr>
              <a:defRPr/>
            </a:pPr>
            <a:fld id="{D51CDF6C-AC34-43BF-BD3F-4750FE7427DC}" type="slidenum">
              <a:rPr lang="ja-JP" altLang="en-US" smtClean="0"/>
              <a:pPr>
                <a:defRPr/>
              </a:pPr>
              <a:t>4</a:t>
            </a:fld>
            <a:endParaRPr lang="en-US" altLang="ja-JP"/>
          </a:p>
        </p:txBody>
      </p:sp>
      <p:pic>
        <p:nvPicPr>
          <p:cNvPr id="3" name="図 2">
            <a:extLst>
              <a:ext uri="{FF2B5EF4-FFF2-40B4-BE49-F238E27FC236}">
                <a16:creationId xmlns:a16="http://schemas.microsoft.com/office/drawing/2014/main" id="{B552CCDD-D96C-9A78-E736-88120AD419A0}"/>
              </a:ext>
            </a:extLst>
          </p:cNvPr>
          <p:cNvPicPr>
            <a:picLocks noChangeAspect="1"/>
          </p:cNvPicPr>
          <p:nvPr/>
        </p:nvPicPr>
        <p:blipFill>
          <a:blip r:embed="rId3"/>
          <a:stretch>
            <a:fillRect/>
          </a:stretch>
        </p:blipFill>
        <p:spPr>
          <a:xfrm>
            <a:off x="2756292" y="1905000"/>
            <a:ext cx="4638802" cy="1812032"/>
          </a:xfrm>
          <a:prstGeom prst="rect">
            <a:avLst/>
          </a:prstGeom>
        </p:spPr>
      </p:pic>
      <p:pic>
        <p:nvPicPr>
          <p:cNvPr id="5" name="図 4">
            <a:extLst>
              <a:ext uri="{FF2B5EF4-FFF2-40B4-BE49-F238E27FC236}">
                <a16:creationId xmlns:a16="http://schemas.microsoft.com/office/drawing/2014/main" id="{E2FD08B3-B3F3-2F4D-2F9A-A7C84C709BE2}"/>
              </a:ext>
            </a:extLst>
          </p:cNvPr>
          <p:cNvPicPr>
            <a:picLocks noChangeAspect="1"/>
          </p:cNvPicPr>
          <p:nvPr/>
        </p:nvPicPr>
        <p:blipFill>
          <a:blip r:embed="rId4"/>
          <a:stretch>
            <a:fillRect/>
          </a:stretch>
        </p:blipFill>
        <p:spPr>
          <a:xfrm>
            <a:off x="2720752" y="4255610"/>
            <a:ext cx="5503676" cy="2269733"/>
          </a:xfrm>
          <a:prstGeom prst="rect">
            <a:avLst/>
          </a:prstGeom>
        </p:spPr>
      </p:pic>
    </p:spTree>
    <p:extLst>
      <p:ext uri="{BB962C8B-B14F-4D97-AF65-F5344CB8AC3E}">
        <p14:creationId xmlns:p14="http://schemas.microsoft.com/office/powerpoint/2010/main" val="1278224078"/>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相対度数表例</a:t>
            </a:r>
            <a:br>
              <a:rPr lang="en-US" altLang="ja-JP" sz="4000" dirty="0">
                <a:latin typeface="+mn-ea"/>
                <a:ea typeface="+mn-ea"/>
              </a:rPr>
            </a:br>
            <a:r>
              <a:rPr lang="ja-JP" altLang="en-US" sz="4000" dirty="0">
                <a:latin typeface="+mn-ea"/>
                <a:ea typeface="+mn-ea"/>
              </a:rPr>
              <a:t>　度数分布表からヒストグラムを作成</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776288" y="1989139"/>
            <a:ext cx="8559800" cy="4143375"/>
          </a:xfrm>
        </p:spPr>
        <p:txBody>
          <a:bodyPr/>
          <a:lstStyle/>
          <a:p>
            <a:pPr eaLnBrk="1" hangingPunct="1">
              <a:lnSpc>
                <a:spcPct val="90000"/>
              </a:lnSpc>
              <a:buFont typeface="Wingdings" panose="05000000000000000000" pitchFamily="2" charset="2"/>
              <a:buNone/>
              <a:defRPr/>
            </a:pPr>
            <a:r>
              <a:rPr lang="ja-JP" altLang="en-US" sz="3600">
                <a:latin typeface="+mn-ea"/>
              </a:rPr>
              <a:t>　　　　　　　　　　　　　　　ヒストグラム</a:t>
            </a:r>
            <a:endParaRPr lang="ja-JP" altLang="ja-JP" sz="36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5</a:t>
            </a:fld>
            <a:endParaRPr lang="en-US" altLang="ja-JP"/>
          </a:p>
        </p:txBody>
      </p:sp>
      <p:pic>
        <p:nvPicPr>
          <p:cNvPr id="6" name="図 5">
            <a:extLst>
              <a:ext uri="{FF2B5EF4-FFF2-40B4-BE49-F238E27FC236}">
                <a16:creationId xmlns:a16="http://schemas.microsoft.com/office/drawing/2014/main" id="{FFFE85AD-9212-4731-9C82-1EFE48A02A3F}"/>
              </a:ext>
            </a:extLst>
          </p:cNvPr>
          <p:cNvPicPr>
            <a:picLocks noChangeAspect="1"/>
          </p:cNvPicPr>
          <p:nvPr/>
        </p:nvPicPr>
        <p:blipFill>
          <a:blip r:embed="rId3"/>
          <a:stretch>
            <a:fillRect/>
          </a:stretch>
        </p:blipFill>
        <p:spPr>
          <a:xfrm>
            <a:off x="4981818" y="2683892"/>
            <a:ext cx="4582668" cy="2753868"/>
          </a:xfrm>
          <a:prstGeom prst="rect">
            <a:avLst/>
          </a:prstGeom>
        </p:spPr>
      </p:pic>
      <p:pic>
        <p:nvPicPr>
          <p:cNvPr id="4" name="図 3">
            <a:extLst>
              <a:ext uri="{FF2B5EF4-FFF2-40B4-BE49-F238E27FC236}">
                <a16:creationId xmlns:a16="http://schemas.microsoft.com/office/drawing/2014/main" id="{CEC2EDF7-DB27-413F-A87D-97937D6CD987}"/>
              </a:ext>
            </a:extLst>
          </p:cNvPr>
          <p:cNvPicPr>
            <a:picLocks noChangeAspect="1"/>
          </p:cNvPicPr>
          <p:nvPr/>
        </p:nvPicPr>
        <p:blipFill>
          <a:blip r:embed="rId4"/>
          <a:stretch>
            <a:fillRect/>
          </a:stretch>
        </p:blipFill>
        <p:spPr>
          <a:xfrm>
            <a:off x="755124" y="2636912"/>
            <a:ext cx="3991019" cy="2448272"/>
          </a:xfrm>
          <a:prstGeom prst="rect">
            <a:avLst/>
          </a:prstGeom>
        </p:spPr>
      </p:pic>
    </p:spTree>
    <p:extLst>
      <p:ext uri="{BB962C8B-B14F-4D97-AF65-F5344CB8AC3E}">
        <p14:creationId xmlns:p14="http://schemas.microsoft.com/office/powerpoint/2010/main" val="3695111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a:xfrm>
            <a:off x="1444163" y="348211"/>
            <a:ext cx="8445500" cy="1143000"/>
          </a:xfrm>
        </p:spPr>
        <p:txBody>
          <a:bodyPr/>
          <a:lstStyle/>
          <a:p>
            <a:pPr eaLnBrk="1" hangingPunct="1">
              <a:defRPr/>
            </a:pPr>
            <a:r>
              <a:rPr lang="ja-JP" altLang="en-US" sz="4000" dirty="0">
                <a:latin typeface="+mn-ea"/>
                <a:ea typeface="+mn-ea"/>
              </a:rPr>
              <a:t>比率</a:t>
            </a:r>
            <a:r>
              <a:rPr lang="en-US" altLang="ja-JP" sz="4000" dirty="0">
                <a:latin typeface="+mn-ea"/>
                <a:ea typeface="+mn-ea"/>
              </a:rPr>
              <a:t>(</a:t>
            </a:r>
            <a:r>
              <a:rPr lang="ja-JP" altLang="en-US" sz="3600" dirty="0">
                <a:latin typeface="+mn-ea"/>
                <a:ea typeface="+mn-ea"/>
              </a:rPr>
              <a:t>分子／分母</a:t>
            </a:r>
            <a:r>
              <a:rPr lang="en-US" altLang="ja-JP" sz="3600" dirty="0">
                <a:latin typeface="+mn-ea"/>
                <a:ea typeface="+mn-ea"/>
              </a:rPr>
              <a:t>)</a:t>
            </a:r>
            <a:endParaRPr lang="ja-JP" altLang="ja-JP" sz="36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673100" y="2184608"/>
            <a:ext cx="8559800" cy="4143375"/>
          </a:xfrm>
        </p:spPr>
        <p:txBody>
          <a:bodyPr/>
          <a:lstStyle/>
          <a:p>
            <a:pPr eaLnBrk="1" hangingPunct="1">
              <a:lnSpc>
                <a:spcPct val="90000"/>
              </a:lnSpc>
              <a:buNone/>
              <a:defRPr/>
            </a:pPr>
            <a:r>
              <a:rPr lang="ja-JP" altLang="en-US" sz="3600" dirty="0">
                <a:latin typeface="+mn-ea"/>
              </a:rPr>
              <a:t>行比率：行方向を基準とした比率</a:t>
            </a:r>
            <a:endParaRPr lang="en-US" altLang="ja-JP" sz="3600" dirty="0">
              <a:latin typeface="+mn-ea"/>
            </a:endParaRPr>
          </a:p>
          <a:p>
            <a:pPr eaLnBrk="1" hangingPunct="1">
              <a:lnSpc>
                <a:spcPct val="90000"/>
              </a:lnSpc>
              <a:buNone/>
              <a:defRPr/>
            </a:pPr>
            <a:r>
              <a:rPr lang="ja-JP" altLang="en-US" sz="3600" dirty="0">
                <a:latin typeface="+mn-ea"/>
              </a:rPr>
              <a:t>列比率：列方向を基準とした比率</a:t>
            </a:r>
            <a:endParaRPr lang="en-US" altLang="ja-JP" sz="3600" dirty="0">
              <a:latin typeface="+mn-ea"/>
            </a:endParaRPr>
          </a:p>
          <a:p>
            <a:pPr eaLnBrk="1" hangingPunct="1">
              <a:lnSpc>
                <a:spcPct val="90000"/>
              </a:lnSpc>
              <a:buNone/>
              <a:defRPr/>
            </a:pPr>
            <a:r>
              <a:rPr lang="ja-JP" altLang="en-US" sz="3600" dirty="0">
                <a:latin typeface="+mn-ea"/>
              </a:rPr>
              <a:t>セル比率：総計を基準とした比率</a:t>
            </a:r>
            <a:endParaRPr lang="ja-JP" altLang="ja-JP" sz="36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6</a:t>
            </a:fld>
            <a:endParaRPr lang="en-US" altLang="ja-JP"/>
          </a:p>
        </p:txBody>
      </p:sp>
      <p:pic>
        <p:nvPicPr>
          <p:cNvPr id="3" name="図 2">
            <a:extLst>
              <a:ext uri="{FF2B5EF4-FFF2-40B4-BE49-F238E27FC236}">
                <a16:creationId xmlns:a16="http://schemas.microsoft.com/office/drawing/2014/main" id="{2F67B98C-736E-4BE4-A18F-7088D646BEAE}"/>
              </a:ext>
            </a:extLst>
          </p:cNvPr>
          <p:cNvPicPr>
            <a:picLocks noChangeAspect="1"/>
          </p:cNvPicPr>
          <p:nvPr/>
        </p:nvPicPr>
        <p:blipFill>
          <a:blip r:embed="rId3"/>
          <a:stretch>
            <a:fillRect/>
          </a:stretch>
        </p:blipFill>
        <p:spPr>
          <a:xfrm>
            <a:off x="272480" y="4165823"/>
            <a:ext cx="4133850" cy="1495425"/>
          </a:xfrm>
          <a:prstGeom prst="rect">
            <a:avLst/>
          </a:prstGeom>
        </p:spPr>
      </p:pic>
      <p:pic>
        <p:nvPicPr>
          <p:cNvPr id="5" name="図 4">
            <a:extLst>
              <a:ext uri="{FF2B5EF4-FFF2-40B4-BE49-F238E27FC236}">
                <a16:creationId xmlns:a16="http://schemas.microsoft.com/office/drawing/2014/main" id="{00762220-0EB2-EAEC-4D92-A34C2704954D}"/>
              </a:ext>
            </a:extLst>
          </p:cNvPr>
          <p:cNvPicPr>
            <a:picLocks noChangeAspect="1"/>
          </p:cNvPicPr>
          <p:nvPr/>
        </p:nvPicPr>
        <p:blipFill>
          <a:blip r:embed="rId4"/>
          <a:stretch>
            <a:fillRect/>
          </a:stretch>
        </p:blipFill>
        <p:spPr>
          <a:xfrm>
            <a:off x="4754595" y="4165823"/>
            <a:ext cx="4130040" cy="1470660"/>
          </a:xfrm>
          <a:prstGeom prst="rect">
            <a:avLst/>
          </a:prstGeom>
        </p:spPr>
      </p:pic>
    </p:spTree>
    <p:extLst>
      <p:ext uri="{BB962C8B-B14F-4D97-AF65-F5344CB8AC3E}">
        <p14:creationId xmlns:p14="http://schemas.microsoft.com/office/powerpoint/2010/main" val="1365618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集計表例</a:t>
            </a:r>
            <a:r>
              <a:rPr lang="en-US" altLang="ja-JP" sz="4000" dirty="0">
                <a:latin typeface="+mn-ea"/>
                <a:ea typeface="+mn-ea"/>
              </a:rPr>
              <a:t>(</a:t>
            </a:r>
            <a:r>
              <a:rPr lang="ja-JP" altLang="en-US" sz="4000" dirty="0">
                <a:latin typeface="+mn-ea"/>
                <a:ea typeface="+mn-ea"/>
              </a:rPr>
              <a:t>単一回答</a:t>
            </a:r>
            <a:r>
              <a:rPr lang="en-US" altLang="ja-JP" sz="4000" dirty="0">
                <a:latin typeface="+mn-ea"/>
                <a:ea typeface="+mn-ea"/>
              </a:rPr>
              <a:t>SA</a:t>
            </a:r>
            <a:r>
              <a:rPr lang="ja-JP" altLang="en-US" sz="4000" dirty="0">
                <a:latin typeface="+mn-ea"/>
                <a:ea typeface="+mn-ea"/>
              </a:rPr>
              <a:t>）</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416496" y="1989139"/>
            <a:ext cx="9273604" cy="4143375"/>
          </a:xfrm>
        </p:spPr>
        <p:txBody>
          <a:bodyPr/>
          <a:lstStyle/>
          <a:p>
            <a:pPr eaLnBrk="1" hangingPunct="1">
              <a:lnSpc>
                <a:spcPct val="90000"/>
              </a:lnSpc>
              <a:buFont typeface="Wingdings" panose="05000000000000000000" pitchFamily="2" charset="2"/>
              <a:buNone/>
              <a:defRPr/>
            </a:pPr>
            <a:r>
              <a:rPr lang="ja-JP" altLang="en-US" sz="3600" dirty="0">
                <a:latin typeface="+mn-ea"/>
              </a:rPr>
              <a:t>回答者属性（年齢別集計）</a:t>
            </a:r>
            <a:r>
              <a:rPr lang="ja-JP" altLang="en-US" dirty="0">
                <a:latin typeface="+mn-ea"/>
              </a:rPr>
              <a:t>神戸マラソン</a:t>
            </a:r>
            <a:r>
              <a:rPr lang="en-US" altLang="ja-JP" dirty="0">
                <a:latin typeface="+mn-ea"/>
              </a:rPr>
              <a:t>2019</a:t>
            </a:r>
            <a:r>
              <a:rPr lang="ja-JP" altLang="en-US" dirty="0">
                <a:latin typeface="+mn-ea"/>
              </a:rPr>
              <a:t>調査</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7</a:t>
            </a:fld>
            <a:endParaRPr lang="en-US" altLang="ja-JP"/>
          </a:p>
        </p:txBody>
      </p:sp>
      <p:pic>
        <p:nvPicPr>
          <p:cNvPr id="3" name="図 2">
            <a:extLst>
              <a:ext uri="{FF2B5EF4-FFF2-40B4-BE49-F238E27FC236}">
                <a16:creationId xmlns:a16="http://schemas.microsoft.com/office/drawing/2014/main" id="{4760AED2-E548-44E7-A256-CEA427C3D002}"/>
              </a:ext>
            </a:extLst>
          </p:cNvPr>
          <p:cNvPicPr>
            <a:picLocks noChangeAspect="1"/>
          </p:cNvPicPr>
          <p:nvPr/>
        </p:nvPicPr>
        <p:blipFill>
          <a:blip r:embed="rId3"/>
          <a:stretch>
            <a:fillRect/>
          </a:stretch>
        </p:blipFill>
        <p:spPr>
          <a:xfrm>
            <a:off x="1064568" y="2852936"/>
            <a:ext cx="6713779" cy="2980263"/>
          </a:xfrm>
          <a:prstGeom prst="rect">
            <a:avLst/>
          </a:prstGeom>
        </p:spPr>
      </p:pic>
    </p:spTree>
    <p:extLst>
      <p:ext uri="{BB962C8B-B14F-4D97-AF65-F5344CB8AC3E}">
        <p14:creationId xmlns:p14="http://schemas.microsoft.com/office/powerpoint/2010/main" val="1230872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集計表例（複数回答</a:t>
            </a:r>
            <a:r>
              <a:rPr lang="en-US" altLang="ja-JP" sz="4000" dirty="0">
                <a:latin typeface="+mn-ea"/>
                <a:ea typeface="+mn-ea"/>
              </a:rPr>
              <a:t>MA</a:t>
            </a:r>
            <a:r>
              <a:rPr lang="ja-JP" altLang="en-US" sz="4000" dirty="0">
                <a:latin typeface="+mn-ea"/>
                <a:ea typeface="+mn-ea"/>
              </a:rPr>
              <a:t>）</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776288" y="1989139"/>
            <a:ext cx="8559800" cy="4143375"/>
          </a:xfrm>
        </p:spPr>
        <p:txBody>
          <a:bodyPr/>
          <a:lstStyle/>
          <a:p>
            <a:pPr eaLnBrk="1" hangingPunct="1">
              <a:lnSpc>
                <a:spcPct val="90000"/>
              </a:lnSpc>
              <a:buFont typeface="Wingdings" panose="05000000000000000000" pitchFamily="2" charset="2"/>
              <a:buNone/>
              <a:defRPr/>
            </a:pPr>
            <a:r>
              <a:rPr lang="ja-JP" altLang="en-US" sz="3600" dirty="0">
                <a:latin typeface="+mn-ea"/>
              </a:rPr>
              <a:t>複数回答の集計　</a:t>
            </a:r>
            <a:r>
              <a:rPr lang="ja-JP" altLang="en-US" dirty="0">
                <a:latin typeface="+mn-ea"/>
              </a:rPr>
              <a:t>神戸マラソン</a:t>
            </a:r>
            <a:r>
              <a:rPr lang="en-US" altLang="ja-JP" dirty="0">
                <a:latin typeface="+mn-ea"/>
              </a:rPr>
              <a:t>2019</a:t>
            </a:r>
            <a:r>
              <a:rPr lang="ja-JP" altLang="en-US" dirty="0">
                <a:latin typeface="+mn-ea"/>
              </a:rPr>
              <a:t>調査</a:t>
            </a:r>
            <a:endParaRPr lang="ja-JP" altLang="ja-JP"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8</a:t>
            </a:fld>
            <a:endParaRPr lang="en-US" altLang="ja-JP"/>
          </a:p>
        </p:txBody>
      </p:sp>
      <p:pic>
        <p:nvPicPr>
          <p:cNvPr id="4" name="図 3">
            <a:extLst>
              <a:ext uri="{FF2B5EF4-FFF2-40B4-BE49-F238E27FC236}">
                <a16:creationId xmlns:a16="http://schemas.microsoft.com/office/drawing/2014/main" id="{79664078-334A-4EC4-A54A-58C7B160EB97}"/>
              </a:ext>
            </a:extLst>
          </p:cNvPr>
          <p:cNvPicPr>
            <a:picLocks noChangeAspect="1"/>
          </p:cNvPicPr>
          <p:nvPr/>
        </p:nvPicPr>
        <p:blipFill>
          <a:blip r:embed="rId3"/>
          <a:stretch>
            <a:fillRect/>
          </a:stretch>
        </p:blipFill>
        <p:spPr>
          <a:xfrm>
            <a:off x="1047749" y="2780928"/>
            <a:ext cx="7092045" cy="3459534"/>
          </a:xfrm>
          <a:prstGeom prst="rect">
            <a:avLst/>
          </a:prstGeom>
        </p:spPr>
      </p:pic>
    </p:spTree>
    <p:extLst>
      <p:ext uri="{BB962C8B-B14F-4D97-AF65-F5344CB8AC3E}">
        <p14:creationId xmlns:p14="http://schemas.microsoft.com/office/powerpoint/2010/main" val="1353259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2C4F26B9-731D-461D-857A-457E99207A87}"/>
              </a:ext>
            </a:extLst>
          </p:cNvPr>
          <p:cNvSpPr>
            <a:spLocks noGrp="1" noChangeArrowheads="1"/>
          </p:cNvSpPr>
          <p:nvPr>
            <p:ph type="title"/>
          </p:nvPr>
        </p:nvSpPr>
        <p:spPr/>
        <p:txBody>
          <a:bodyPr/>
          <a:lstStyle/>
          <a:p>
            <a:pPr eaLnBrk="1" hangingPunct="1">
              <a:defRPr/>
            </a:pPr>
            <a:r>
              <a:rPr lang="ja-JP" altLang="en-US" sz="4000" dirty="0">
                <a:latin typeface="+mn-ea"/>
                <a:ea typeface="+mn-ea"/>
              </a:rPr>
              <a:t>各種統計量の比較表</a:t>
            </a:r>
            <a:endParaRPr lang="ja-JP" altLang="ja-JP" sz="4000" dirty="0">
              <a:latin typeface="+mn-ea"/>
              <a:ea typeface="+mn-ea"/>
            </a:endParaRPr>
          </a:p>
        </p:txBody>
      </p:sp>
      <p:sp>
        <p:nvSpPr>
          <p:cNvPr id="12292" name="Rectangle 3">
            <a:extLst>
              <a:ext uri="{FF2B5EF4-FFF2-40B4-BE49-F238E27FC236}">
                <a16:creationId xmlns:a16="http://schemas.microsoft.com/office/drawing/2014/main" id="{04F99F19-0390-4509-A516-10370702716D}"/>
              </a:ext>
            </a:extLst>
          </p:cNvPr>
          <p:cNvSpPr>
            <a:spLocks noGrp="1" noChangeArrowheads="1"/>
          </p:cNvSpPr>
          <p:nvPr>
            <p:ph type="body" idx="1"/>
          </p:nvPr>
        </p:nvSpPr>
        <p:spPr>
          <a:xfrm>
            <a:off x="776288" y="1989139"/>
            <a:ext cx="8559800" cy="4143375"/>
          </a:xfrm>
        </p:spPr>
        <p:txBody>
          <a:bodyPr/>
          <a:lstStyle/>
          <a:p>
            <a:pPr eaLnBrk="1" hangingPunct="1">
              <a:lnSpc>
                <a:spcPct val="90000"/>
              </a:lnSpc>
              <a:buFont typeface="Wingdings" panose="05000000000000000000" pitchFamily="2" charset="2"/>
              <a:buNone/>
              <a:defRPr/>
            </a:pPr>
            <a:r>
              <a:rPr lang="ja-JP" altLang="en-US" sz="3600" dirty="0">
                <a:latin typeface="+mn-ea"/>
              </a:rPr>
              <a:t>平均値、中央値、最頻値等</a:t>
            </a:r>
            <a:endParaRPr lang="ja-JP" altLang="ja-JP" sz="3600" dirty="0">
              <a:latin typeface="+mn-ea"/>
            </a:endParaRPr>
          </a:p>
        </p:txBody>
      </p:sp>
      <p:sp>
        <p:nvSpPr>
          <p:cNvPr id="2" name="スライド番号プレースホルダー 1">
            <a:extLst>
              <a:ext uri="{FF2B5EF4-FFF2-40B4-BE49-F238E27FC236}">
                <a16:creationId xmlns:a16="http://schemas.microsoft.com/office/drawing/2014/main" id="{01837434-7F00-F2B1-A0A3-FDE549314BC6}"/>
              </a:ext>
            </a:extLst>
          </p:cNvPr>
          <p:cNvSpPr>
            <a:spLocks noGrp="1"/>
          </p:cNvSpPr>
          <p:nvPr>
            <p:ph type="sldNum" sz="quarter" idx="12"/>
          </p:nvPr>
        </p:nvSpPr>
        <p:spPr/>
        <p:txBody>
          <a:bodyPr/>
          <a:lstStyle/>
          <a:p>
            <a:pPr>
              <a:defRPr/>
            </a:pPr>
            <a:fld id="{D51CDF6C-AC34-43BF-BD3F-4750FE7427DC}" type="slidenum">
              <a:rPr lang="ja-JP" altLang="en-US" smtClean="0"/>
              <a:pPr>
                <a:defRPr/>
              </a:pPr>
              <a:t>9</a:t>
            </a:fld>
            <a:endParaRPr lang="en-US" altLang="ja-JP"/>
          </a:p>
        </p:txBody>
      </p:sp>
      <p:pic>
        <p:nvPicPr>
          <p:cNvPr id="3" name="図 2">
            <a:extLst>
              <a:ext uri="{FF2B5EF4-FFF2-40B4-BE49-F238E27FC236}">
                <a16:creationId xmlns:a16="http://schemas.microsoft.com/office/drawing/2014/main" id="{765A6C5F-035B-4C2D-8530-F70C5D65ECBE}"/>
              </a:ext>
            </a:extLst>
          </p:cNvPr>
          <p:cNvPicPr>
            <a:picLocks noChangeAspect="1"/>
          </p:cNvPicPr>
          <p:nvPr/>
        </p:nvPicPr>
        <p:blipFill>
          <a:blip r:embed="rId3"/>
          <a:stretch>
            <a:fillRect/>
          </a:stretch>
        </p:blipFill>
        <p:spPr>
          <a:xfrm>
            <a:off x="777218" y="2728912"/>
            <a:ext cx="7128110" cy="3492774"/>
          </a:xfrm>
          <a:prstGeom prst="rect">
            <a:avLst/>
          </a:prstGeom>
        </p:spPr>
      </p:pic>
    </p:spTree>
    <p:extLst>
      <p:ext uri="{BB962C8B-B14F-4D97-AF65-F5344CB8AC3E}">
        <p14:creationId xmlns:p14="http://schemas.microsoft.com/office/powerpoint/2010/main" val="3088319938"/>
      </p:ext>
    </p:extLst>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400" b="0" i="0" u="none" strike="noStrike" cap="none" normalizeH="0" baseline="0" smtClean="0">
            <a:ln>
              <a:noFill/>
            </a:ln>
            <a:solidFill>
              <a:schemeClr val="tx1"/>
            </a:solidFill>
            <a:effectLst/>
            <a:latin typeface="Tahoma"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400" b="0" i="0" u="none" strike="noStrike" cap="none" normalizeH="0" baseline="0" smtClean="0">
            <a:ln>
              <a:noFill/>
            </a:ln>
            <a:solidFill>
              <a:schemeClr val="tx1"/>
            </a:solidFill>
            <a:effectLst/>
            <a:latin typeface="Tahoma" pitchFamily="34" charset="0"/>
            <a:ea typeface="ＭＳ Ｐゴシック"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5827</TotalTime>
  <Words>1995</Words>
  <Application>Microsoft Office PowerPoint</Application>
  <PresentationFormat>A4 210 x 297 mm</PresentationFormat>
  <Paragraphs>191</Paragraphs>
  <Slides>18</Slides>
  <Notes>18</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6" baseType="lpstr">
      <vt:lpstr>ＭＳ Ｐゴシック</vt:lpstr>
      <vt:lpstr>ＭＳ Ｐ明朝</vt:lpstr>
      <vt:lpstr>Arial</vt:lpstr>
      <vt:lpstr>Tahoma</vt:lpstr>
      <vt:lpstr>Times New Roman</vt:lpstr>
      <vt:lpstr>Wingdings</vt:lpstr>
      <vt:lpstr>Blends</vt:lpstr>
      <vt:lpstr>Clip</vt:lpstr>
      <vt:lpstr>統計データの見方・使い方</vt:lpstr>
      <vt:lpstr>統計データの見方・使い方 報告概要</vt:lpstr>
      <vt:lpstr>  Ⅲ 統計表作成と変化の分析 ６ クロス集計表の概要 （２次元の度数分布表・行比率・列比率）</vt:lpstr>
      <vt:lpstr>単純集計とクロス集計例</vt:lpstr>
      <vt:lpstr>相対度数表例 　度数分布表からヒストグラムを作成</vt:lpstr>
      <vt:lpstr>比率(分子／分母)</vt:lpstr>
      <vt:lpstr>集計表例(単一回答SA）</vt:lpstr>
      <vt:lpstr>集計表例（複数回答MA）</vt:lpstr>
      <vt:lpstr>各種統計量の比較表</vt:lpstr>
      <vt:lpstr> ７ 時系列データの基本的な見方(指数・増減率)</vt:lpstr>
      <vt:lpstr>時系列データの表し方</vt:lpstr>
      <vt:lpstr>統計表の作成　 時間的変化（時系列表）　GDP(年度、暦年）</vt:lpstr>
      <vt:lpstr>実質経済成長率の推移 実質GDPの対前年度比</vt:lpstr>
      <vt:lpstr>指数とは</vt:lpstr>
      <vt:lpstr>移動平均とは</vt:lpstr>
      <vt:lpstr>3か月移動平均例（兵庫県鉱工業指数）</vt:lpstr>
      <vt:lpstr>移動平均計算例 （3か月移動平均）</vt:lpstr>
      <vt:lpstr>PowerPoint プレゼンテーション</vt:lpstr>
    </vt:vector>
  </TitlesOfParts>
  <Company>兵庫県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統計データの見方使い方</dc:title>
  <dc:creator>兵庫県</dc:creator>
  <cp:lastModifiedBy>芦谷　恒憲</cp:lastModifiedBy>
  <cp:revision>828</cp:revision>
  <cp:lastPrinted>2015-04-17T08:25:06Z</cp:lastPrinted>
  <dcterms:created xsi:type="dcterms:W3CDTF">1999-05-26T07:58:06Z</dcterms:created>
  <dcterms:modified xsi:type="dcterms:W3CDTF">2024-09-02T03:44:54Z</dcterms:modified>
</cp:coreProperties>
</file>