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0"/>
  </p:notesMasterIdLst>
  <p:handoutMasterIdLst>
    <p:handoutMasterId r:id="rId31"/>
  </p:handoutMasterIdLst>
  <p:sldIdLst>
    <p:sldId id="309" r:id="rId2"/>
    <p:sldId id="1804" r:id="rId3"/>
    <p:sldId id="1795" r:id="rId4"/>
    <p:sldId id="1802" r:id="rId5"/>
    <p:sldId id="1803" r:id="rId6"/>
    <p:sldId id="1812" r:id="rId7"/>
    <p:sldId id="1393" r:id="rId8"/>
    <p:sldId id="827" r:id="rId9"/>
    <p:sldId id="851" r:id="rId10"/>
    <p:sldId id="1831" r:id="rId11"/>
    <p:sldId id="368" r:id="rId12"/>
    <p:sldId id="829" r:id="rId13"/>
    <p:sldId id="806" r:id="rId14"/>
    <p:sldId id="970" r:id="rId15"/>
    <p:sldId id="1204" r:id="rId16"/>
    <p:sldId id="1839" r:id="rId17"/>
    <p:sldId id="588" r:id="rId18"/>
    <p:sldId id="1347" r:id="rId19"/>
    <p:sldId id="1348" r:id="rId20"/>
    <p:sldId id="1199" r:id="rId21"/>
    <p:sldId id="1834" r:id="rId22"/>
    <p:sldId id="1841" r:id="rId23"/>
    <p:sldId id="468" r:id="rId24"/>
    <p:sldId id="974" r:id="rId25"/>
    <p:sldId id="1017" r:id="rId26"/>
    <p:sldId id="1678" r:id="rId27"/>
    <p:sldId id="1679" r:id="rId28"/>
    <p:sldId id="1585" r:id="rId29"/>
  </p:sldIdLst>
  <p:sldSz cx="9906000" cy="6858000" type="A4"/>
  <p:notesSz cx="6735763" cy="9866313"/>
  <p:defaultTextStyle>
    <a:defPPr>
      <a:defRPr lang="en-US"/>
    </a:defPPr>
    <a:lvl1pPr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5pPr>
    <a:lvl6pPr marL="2286000" algn="l" defTabSz="914400" rtl="0" eaLnBrk="1" latinLnBrk="0" hangingPunct="1">
      <a:defRPr sz="2400" kern="1200">
        <a:solidFill>
          <a:schemeClr val="tx1"/>
        </a:solidFill>
        <a:latin typeface="Tahoma" panose="020B0604030504040204" pitchFamily="34" charset="0"/>
        <a:ea typeface="ＭＳ Ｐゴシック" panose="020B0600070205080204" pitchFamily="50" charset="-128"/>
        <a:cs typeface="+mn-cs"/>
      </a:defRPr>
    </a:lvl6pPr>
    <a:lvl7pPr marL="2743200" algn="l" defTabSz="914400" rtl="0" eaLnBrk="1" latinLnBrk="0" hangingPunct="1">
      <a:defRPr sz="2400" kern="1200">
        <a:solidFill>
          <a:schemeClr val="tx1"/>
        </a:solidFill>
        <a:latin typeface="Tahoma" panose="020B0604030504040204" pitchFamily="34" charset="0"/>
        <a:ea typeface="ＭＳ Ｐゴシック" panose="020B0600070205080204" pitchFamily="50" charset="-128"/>
        <a:cs typeface="+mn-cs"/>
      </a:defRPr>
    </a:lvl7pPr>
    <a:lvl8pPr marL="3200400" algn="l" defTabSz="914400" rtl="0" eaLnBrk="1" latinLnBrk="0" hangingPunct="1">
      <a:defRPr sz="2400" kern="1200">
        <a:solidFill>
          <a:schemeClr val="tx1"/>
        </a:solidFill>
        <a:latin typeface="Tahoma" panose="020B0604030504040204" pitchFamily="34" charset="0"/>
        <a:ea typeface="ＭＳ Ｐゴシック" panose="020B0600070205080204" pitchFamily="50" charset="-128"/>
        <a:cs typeface="+mn-cs"/>
      </a:defRPr>
    </a:lvl8pPr>
    <a:lvl9pPr marL="3657600" algn="l" defTabSz="914400" rtl="0" eaLnBrk="1" latinLnBrk="0" hangingPunct="1">
      <a:defRPr sz="2400" kern="1200">
        <a:solidFill>
          <a:schemeClr val="tx1"/>
        </a:solidFill>
        <a:latin typeface="Tahoma" panose="020B060403050404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1F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47" autoAdjust="0"/>
  </p:normalViewPr>
  <p:slideViewPr>
    <p:cSldViewPr>
      <p:cViewPr varScale="1">
        <p:scale>
          <a:sx n="62" d="100"/>
          <a:sy n="62" d="100"/>
        </p:scale>
        <p:origin x="720" y="7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3832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7748AB8-6E59-45FC-84DB-58475BE538B7}"/>
              </a:ext>
            </a:extLst>
          </p:cNvPr>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t" anchorCtr="0" compatLnSpc="1">
            <a:prstTxWarp prst="textNoShape">
              <a:avLst/>
            </a:prstTxWarp>
          </a:bodyPr>
          <a:lstStyle>
            <a:lvl1pP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5123" name="Rectangle 3">
            <a:extLst>
              <a:ext uri="{FF2B5EF4-FFF2-40B4-BE49-F238E27FC236}">
                <a16:creationId xmlns:a16="http://schemas.microsoft.com/office/drawing/2014/main" id="{420FC3DB-1A80-4B87-9AD1-751FC8FBE68F}"/>
              </a:ext>
            </a:extLst>
          </p:cNvPr>
          <p:cNvSpPr>
            <a:spLocks noGrp="1" noChangeArrowheads="1"/>
          </p:cNvSpPr>
          <p:nvPr>
            <p:ph type="dt" sz="quarter" idx="1"/>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t" anchorCtr="0" compatLnSpc="1">
            <a:prstTxWarp prst="textNoShape">
              <a:avLst/>
            </a:prstTxWarp>
          </a:bodyPr>
          <a:lstStyle>
            <a:lvl1pPr algn="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5124" name="Rectangle 4">
            <a:extLst>
              <a:ext uri="{FF2B5EF4-FFF2-40B4-BE49-F238E27FC236}">
                <a16:creationId xmlns:a16="http://schemas.microsoft.com/office/drawing/2014/main" id="{202AB731-A241-4905-8AAE-53CC852FDD27}"/>
              </a:ext>
            </a:extLst>
          </p:cNvPr>
          <p:cNvSpPr>
            <a:spLocks noGrp="1" noChangeArrowheads="1"/>
          </p:cNvSpPr>
          <p:nvPr>
            <p:ph type="ftr" sz="quarter" idx="2"/>
          </p:nvPr>
        </p:nvSpPr>
        <p:spPr bwMode="auto">
          <a:xfrm>
            <a:off x="0"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b" anchorCtr="0" compatLnSpc="1">
            <a:prstTxWarp prst="textNoShape">
              <a:avLst/>
            </a:prstTxWarp>
          </a:bodyPr>
          <a:lstStyle>
            <a:lvl1pP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5125" name="Rectangle 5">
            <a:extLst>
              <a:ext uri="{FF2B5EF4-FFF2-40B4-BE49-F238E27FC236}">
                <a16:creationId xmlns:a16="http://schemas.microsoft.com/office/drawing/2014/main" id="{445EB243-3B37-4905-9515-2F477A0E007F}"/>
              </a:ext>
            </a:extLst>
          </p:cNvPr>
          <p:cNvSpPr>
            <a:spLocks noGrp="1" noChangeArrowheads="1"/>
          </p:cNvSpPr>
          <p:nvPr>
            <p:ph type="sldNum" sz="quarter" idx="3"/>
          </p:nvPr>
        </p:nvSpPr>
        <p:spPr bwMode="auto">
          <a:xfrm>
            <a:off x="3816350"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b" anchorCtr="0" compatLnSpc="1">
            <a:prstTxWarp prst="textNoShape">
              <a:avLst/>
            </a:prstTxWarp>
          </a:bodyPr>
          <a:lstStyle>
            <a:lvl1pPr algn="r">
              <a:defRPr kumimoji="1" sz="1000" smtClean="0">
                <a:latin typeface="Times New Roman" panose="02020603050405020304" pitchFamily="18" charset="0"/>
              </a:defRPr>
            </a:lvl1pPr>
          </a:lstStyle>
          <a:p>
            <a:pPr>
              <a:defRPr/>
            </a:pPr>
            <a:fld id="{E6597324-7707-4715-9DE5-5A1AA454AEB4}" type="slidenum">
              <a:rPr lang="ja-JP" altLang="en-US"/>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6A9BDFA1-54B7-444F-98A9-56971EDD0C5B}"/>
              </a:ext>
            </a:extLst>
          </p:cNvPr>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t" anchorCtr="0" compatLnSpc="1">
            <a:prstTxWarp prst="textNoShape">
              <a:avLst/>
            </a:prstTxWarp>
          </a:bodyPr>
          <a:lstStyle>
            <a:lvl1pP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4099" name="Rectangle 3">
            <a:extLst>
              <a:ext uri="{FF2B5EF4-FFF2-40B4-BE49-F238E27FC236}">
                <a16:creationId xmlns:a16="http://schemas.microsoft.com/office/drawing/2014/main" id="{A2F826CC-AD67-4F48-8358-378C48BD55CB}"/>
              </a:ext>
            </a:extLst>
          </p:cNvPr>
          <p:cNvSpPr>
            <a:spLocks noGrp="1" noChangeArrowheads="1"/>
          </p:cNvSpPr>
          <p:nvPr>
            <p:ph type="dt" idx="1"/>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t" anchorCtr="0" compatLnSpc="1">
            <a:prstTxWarp prst="textNoShape">
              <a:avLst/>
            </a:prstTxWarp>
          </a:bodyPr>
          <a:lstStyle>
            <a:lvl1pPr algn="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3076" name="Rectangle 4">
            <a:extLst>
              <a:ext uri="{FF2B5EF4-FFF2-40B4-BE49-F238E27FC236}">
                <a16:creationId xmlns:a16="http://schemas.microsoft.com/office/drawing/2014/main" id="{C490059E-014C-4CEF-9FD1-0E1B669FB800}"/>
              </a:ext>
            </a:extLst>
          </p:cNvPr>
          <p:cNvSpPr>
            <a:spLocks noGrp="1" noRot="1" noChangeAspect="1" noChangeArrowheads="1"/>
          </p:cNvSpPr>
          <p:nvPr>
            <p:ph type="sldImg" idx="2"/>
          </p:nvPr>
        </p:nvSpPr>
        <p:spPr bwMode="auto">
          <a:xfrm>
            <a:off x="696913" y="739775"/>
            <a:ext cx="5343525" cy="3698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723CDE1B-D891-4CC1-B9F2-5802CB9C6FD9}"/>
              </a:ext>
            </a:extLst>
          </p:cNvPr>
          <p:cNvSpPr>
            <a:spLocks noGrp="1" noChangeArrowheads="1"/>
          </p:cNvSpPr>
          <p:nvPr>
            <p:ph type="body" sz="quarter" idx="3"/>
          </p:nvPr>
        </p:nvSpPr>
        <p:spPr bwMode="auto">
          <a:xfrm>
            <a:off x="898525" y="4686300"/>
            <a:ext cx="4938713" cy="444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t" anchorCtr="0" compatLnSpc="1">
            <a:prstTxWarp prst="textNoShape">
              <a:avLst/>
            </a:prstTxWarp>
          </a:bodyPr>
          <a:lstStyle/>
          <a:p>
            <a:pPr lvl="0"/>
            <a:r>
              <a:rPr lang="ja-JP" altLang="en-US" noProof="0"/>
              <a:t>マスターテキストの書式設定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4102" name="Rectangle 6">
            <a:extLst>
              <a:ext uri="{FF2B5EF4-FFF2-40B4-BE49-F238E27FC236}">
                <a16:creationId xmlns:a16="http://schemas.microsoft.com/office/drawing/2014/main" id="{7A492AC4-9DB7-4FA4-B54B-7F19ACF9A829}"/>
              </a:ext>
            </a:extLst>
          </p:cNvPr>
          <p:cNvSpPr>
            <a:spLocks noGrp="1" noChangeArrowheads="1"/>
          </p:cNvSpPr>
          <p:nvPr>
            <p:ph type="ftr" sz="quarter" idx="4"/>
          </p:nvPr>
        </p:nvSpPr>
        <p:spPr bwMode="auto">
          <a:xfrm>
            <a:off x="0"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b" anchorCtr="0" compatLnSpc="1">
            <a:prstTxWarp prst="textNoShape">
              <a:avLst/>
            </a:prstTxWarp>
          </a:bodyPr>
          <a:lstStyle>
            <a:lvl1pP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4103" name="Rectangle 7">
            <a:extLst>
              <a:ext uri="{FF2B5EF4-FFF2-40B4-BE49-F238E27FC236}">
                <a16:creationId xmlns:a16="http://schemas.microsoft.com/office/drawing/2014/main" id="{3F35A185-401B-4B44-9C0B-818ADB2A5CA5}"/>
              </a:ext>
            </a:extLst>
          </p:cNvPr>
          <p:cNvSpPr>
            <a:spLocks noGrp="1" noChangeArrowheads="1"/>
          </p:cNvSpPr>
          <p:nvPr>
            <p:ph type="sldNum" sz="quarter" idx="5"/>
          </p:nvPr>
        </p:nvSpPr>
        <p:spPr bwMode="auto">
          <a:xfrm>
            <a:off x="3816350"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b" anchorCtr="0" compatLnSpc="1">
            <a:prstTxWarp prst="textNoShape">
              <a:avLst/>
            </a:prstTxWarp>
          </a:bodyPr>
          <a:lstStyle>
            <a:lvl1pPr algn="r">
              <a:defRPr kumimoji="1" sz="1000" smtClean="0">
                <a:latin typeface="Times New Roman" panose="02020603050405020304" pitchFamily="18" charset="0"/>
              </a:defRPr>
            </a:lvl1pPr>
          </a:lstStyle>
          <a:p>
            <a:pPr>
              <a:defRPr/>
            </a:pPr>
            <a:fld id="{5D6F26F0-2ADE-4749-8632-04C3401CF66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9E2F22BB-CA8E-403E-ACC5-6B9C113D5FB6}"/>
              </a:ext>
            </a:extLst>
          </p:cNvPr>
          <p:cNvSpPr>
            <a:spLocks noGrp="1" noChangeArrowheads="1"/>
          </p:cNvSpPr>
          <p:nvPr>
            <p:ph type="sldNum" sz="quarter" idx="5"/>
          </p:nvPr>
        </p:nvSpPr>
        <p:spPr>
          <a:noFill/>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C7072517-4B53-4EBC-8FD1-A8F4058154FA}" type="slidenum">
              <a:rPr lang="ja-JP" altLang="en-US" sz="1000">
                <a:latin typeface="Times New Roman" panose="02020603050405020304" pitchFamily="18" charset="0"/>
              </a:rPr>
              <a:pPr/>
              <a:t>1</a:t>
            </a:fld>
            <a:endParaRPr lang="en-US" altLang="ja-JP" sz="1000">
              <a:latin typeface="Times New Roman" panose="02020603050405020304" pitchFamily="18" charset="0"/>
            </a:endParaRPr>
          </a:p>
        </p:txBody>
      </p:sp>
      <p:sp>
        <p:nvSpPr>
          <p:cNvPr id="6147" name="Rectangle 2">
            <a:extLst>
              <a:ext uri="{FF2B5EF4-FFF2-40B4-BE49-F238E27FC236}">
                <a16:creationId xmlns:a16="http://schemas.microsoft.com/office/drawing/2014/main" id="{2B6D5449-DFC1-4E27-B871-88B86F2142EE}"/>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DAEAE853-4F60-405E-B865-7069367C1B47}"/>
              </a:ext>
            </a:extLst>
          </p:cNvPr>
          <p:cNvSpPr>
            <a:spLocks noGrp="1" noChangeArrowheads="1"/>
          </p:cNvSpPr>
          <p:nvPr>
            <p:ph type="body" idx="1"/>
          </p:nvPr>
        </p:nvSpPr>
        <p:spPr>
          <a:noFill/>
        </p:spPr>
        <p:txBody>
          <a:bodyPr/>
          <a:lstStyle/>
          <a:p>
            <a:pPr eaLnBrk="1" hangingPunct="1"/>
            <a:r>
              <a:rPr lang="ja-JP" altLang="en-US" dirty="0"/>
              <a:t>研修資料　統計データの見方・使い方（</a:t>
            </a:r>
            <a:r>
              <a:rPr lang="en-US" altLang="ja-JP" dirty="0"/>
              <a:t>2024</a:t>
            </a:r>
            <a:r>
              <a:rPr lang="ja-JP" altLang="en-US" dirty="0"/>
              <a:t>年</a:t>
            </a:r>
            <a:r>
              <a:rPr lang="en-US" altLang="ja-JP" dirty="0"/>
              <a:t>8</a:t>
            </a:r>
            <a:r>
              <a:rPr lang="ja-JP" altLang="en-US" dirty="0"/>
              <a:t>月</a:t>
            </a:r>
            <a:r>
              <a:rPr lang="en-US" altLang="ja-JP" dirty="0"/>
              <a:t>31</a:t>
            </a:r>
            <a:r>
              <a:rPr lang="ja-JP" altLang="en-US" dirty="0"/>
              <a:t>日版）</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defRPr/>
            </a:pPr>
            <a:r>
              <a:rPr lang="ja-JP" altLang="en-US" sz="1400" dirty="0">
                <a:latin typeface="+mn-ea"/>
                <a:ea typeface="+mn-ea"/>
              </a:rPr>
              <a:t>全数調査と標本調査例を説明します。</a:t>
            </a:r>
            <a:endParaRPr lang="en-US" altLang="ja-JP" sz="1400" dirty="0">
              <a:latin typeface="+mn-ea"/>
            </a:endParaRPr>
          </a:p>
          <a:p>
            <a:pPr eaLnBrk="1" hangingPunct="1">
              <a:lnSpc>
                <a:spcPct val="90000"/>
              </a:lnSpc>
              <a:buFont typeface="Wingdings" panose="05000000000000000000" pitchFamily="2" charset="2"/>
              <a:buNone/>
              <a:defRPr/>
            </a:pPr>
            <a:r>
              <a:rPr lang="ja-JP" altLang="en-US" sz="1400" dirty="0">
                <a:latin typeface="+mn-ea"/>
              </a:rPr>
              <a:t>・全数調査は、</a:t>
            </a:r>
            <a:r>
              <a:rPr lang="ja-JP" altLang="en-US" dirty="0">
                <a:latin typeface="+mn-ea"/>
              </a:rPr>
              <a:t>調査対象</a:t>
            </a:r>
            <a:r>
              <a:rPr lang="en-US" altLang="ja-JP" dirty="0">
                <a:latin typeface="+mn-ea"/>
              </a:rPr>
              <a:t>(</a:t>
            </a:r>
            <a:r>
              <a:rPr lang="ja-JP" altLang="en-US" dirty="0">
                <a:latin typeface="+mn-ea"/>
              </a:rPr>
              <a:t>母集団）をすべて調べる</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世帯調査は、総務省「国勢調査」、事業所調査は、総務省「経済センサス</a:t>
            </a:r>
            <a:r>
              <a:rPr lang="en-US" altLang="ja-JP" dirty="0">
                <a:latin typeface="+mn-ea"/>
              </a:rPr>
              <a:t>-</a:t>
            </a:r>
            <a:r>
              <a:rPr lang="ja-JP" altLang="en-US" dirty="0">
                <a:latin typeface="+mn-ea"/>
              </a:rPr>
              <a:t>活動調査」です。</a:t>
            </a:r>
            <a:endParaRPr lang="en-US" altLang="ja-JP" dirty="0">
              <a:latin typeface="+mn-ea"/>
            </a:endParaRPr>
          </a:p>
          <a:p>
            <a:pPr eaLnBrk="1" hangingPunct="1">
              <a:lnSpc>
                <a:spcPct val="90000"/>
              </a:lnSpc>
              <a:buFont typeface="Wingdings" panose="05000000000000000000" pitchFamily="2" charset="2"/>
              <a:buNone/>
              <a:defRPr/>
            </a:pPr>
            <a:r>
              <a:rPr lang="ja-JP" altLang="en-US" sz="1400" dirty="0">
                <a:latin typeface="+mn-ea"/>
              </a:rPr>
              <a:t>・標本調査は、</a:t>
            </a:r>
            <a:r>
              <a:rPr lang="ja-JP" altLang="en-US" sz="1100" dirty="0">
                <a:latin typeface="+mn-ea"/>
              </a:rPr>
              <a:t>調査対象の一部を調査することにより全体の様子を知る調査です。</a:t>
            </a:r>
            <a:endParaRPr lang="en-US" altLang="ja-JP" sz="1100" dirty="0">
              <a:latin typeface="+mn-ea"/>
            </a:endParaRPr>
          </a:p>
          <a:p>
            <a:pPr eaLnBrk="1" hangingPunct="1">
              <a:lnSpc>
                <a:spcPct val="90000"/>
              </a:lnSpc>
              <a:buFont typeface="Wingdings" panose="05000000000000000000" pitchFamily="2" charset="2"/>
              <a:buNone/>
              <a:defRPr/>
            </a:pPr>
            <a:r>
              <a:rPr lang="ja-JP" altLang="en-US" dirty="0">
                <a:latin typeface="+mn-ea"/>
              </a:rPr>
              <a:t>　世帯抽出調査の事例は、総務省「労働力調査」で</a:t>
            </a:r>
            <a:r>
              <a:rPr lang="ja-JP" altLang="en-US" sz="1100" dirty="0">
                <a:latin typeface="+mn-ea"/>
              </a:rPr>
              <a:t>完全失業率等がわかります。</a:t>
            </a:r>
            <a:endParaRPr lang="en-US" altLang="ja-JP" sz="1100" dirty="0">
              <a:latin typeface="+mn-ea"/>
            </a:endParaRPr>
          </a:p>
          <a:p>
            <a:pPr eaLnBrk="1" hangingPunct="1">
              <a:lnSpc>
                <a:spcPct val="90000"/>
              </a:lnSpc>
              <a:buFont typeface="Wingdings" panose="05000000000000000000" pitchFamily="2" charset="2"/>
              <a:buNone/>
              <a:defRPr/>
            </a:pPr>
            <a:r>
              <a:rPr lang="ja-JP" altLang="en-US" sz="1100" dirty="0">
                <a:latin typeface="+mn-ea"/>
              </a:rPr>
              <a:t>　多くの統計調査は、標本調査として実施されます。</a:t>
            </a:r>
            <a:endParaRPr lang="en-US" altLang="ja-JP" sz="1100" dirty="0">
              <a:latin typeface="+mn-ea"/>
            </a:endParaRPr>
          </a:p>
          <a:p>
            <a:pPr eaLnBrk="1" hangingPunct="1">
              <a:lnSpc>
                <a:spcPct val="90000"/>
              </a:lnSpc>
              <a:buFont typeface="Wingdings" panose="05000000000000000000" pitchFamily="2" charset="2"/>
              <a:buNone/>
              <a:defRPr/>
            </a:pPr>
            <a:r>
              <a:rPr lang="ja-JP" altLang="en-US" dirty="0">
                <a:latin typeface="+mn-ea"/>
              </a:rPr>
              <a:t>　事業所　抽出調査の事例は、厚生労働省「毎月勤労統計調査」で</a:t>
            </a:r>
            <a:r>
              <a:rPr lang="ja-JP" altLang="en-US" sz="1100" dirty="0">
                <a:latin typeface="+mn-ea"/>
              </a:rPr>
              <a:t>失業給付算定資料に利用されます。</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10</a:t>
            </a:fld>
            <a:endParaRPr lang="en-US" altLang="ja-JP"/>
          </a:p>
        </p:txBody>
      </p:sp>
    </p:spTree>
    <p:extLst>
      <p:ext uri="{BB962C8B-B14F-4D97-AF65-F5344CB8AC3E}">
        <p14:creationId xmlns:p14="http://schemas.microsoft.com/office/powerpoint/2010/main" val="3179768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06C60846-1383-472B-BC63-0B90F066F116}"/>
              </a:ext>
            </a:extLst>
          </p:cNvPr>
          <p:cNvSpPr>
            <a:spLocks noGrp="1" noChangeArrowheads="1"/>
          </p:cNvSpPr>
          <p:nvPr>
            <p:ph type="sldNum" sz="quarter" idx="5"/>
          </p:nvPr>
        </p:nvSpPr>
        <p:spPr>
          <a:noFill/>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2950" indent="-285750">
              <a:defRPr sz="2400">
                <a:solidFill>
                  <a:schemeClr val="tx1"/>
                </a:solidFill>
                <a:latin typeface="Tahoma" panose="020B0604030504040204" pitchFamily="34" charset="0"/>
                <a:ea typeface="ＭＳ Ｐゴシック" panose="020B0600070205080204" pitchFamily="50" charset="-128"/>
              </a:defRPr>
            </a:lvl2pPr>
            <a:lvl3pPr marL="1143000" indent="-228600">
              <a:defRPr sz="2400">
                <a:solidFill>
                  <a:schemeClr val="tx1"/>
                </a:solidFill>
                <a:latin typeface="Tahoma" panose="020B0604030504040204" pitchFamily="34" charset="0"/>
                <a:ea typeface="ＭＳ Ｐゴシック" panose="020B0600070205080204" pitchFamily="50" charset="-128"/>
              </a:defRPr>
            </a:lvl3pPr>
            <a:lvl4pPr marL="1600200" indent="-228600">
              <a:defRPr sz="2400">
                <a:solidFill>
                  <a:schemeClr val="tx1"/>
                </a:solidFill>
                <a:latin typeface="Tahoma" panose="020B0604030504040204" pitchFamily="34" charset="0"/>
                <a:ea typeface="ＭＳ Ｐゴシック" panose="020B0600070205080204" pitchFamily="50" charset="-128"/>
              </a:defRPr>
            </a:lvl4pPr>
            <a:lvl5pPr marL="2057400" indent="-228600">
              <a:defRPr sz="24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812A2E8E-F287-415E-B094-E86B1EA975C1}" type="slidenum">
              <a:rPr lang="ja-JP" altLang="en-US" sz="1000" smtClean="0">
                <a:latin typeface="Times New Roman" panose="02020603050405020304" pitchFamily="18" charset="0"/>
              </a:rPr>
              <a:pPr/>
              <a:t>11</a:t>
            </a:fld>
            <a:endParaRPr lang="en-US" altLang="ja-JP" sz="1000">
              <a:latin typeface="Times New Roman" panose="02020603050405020304" pitchFamily="18" charset="0"/>
            </a:endParaRPr>
          </a:p>
        </p:txBody>
      </p:sp>
      <p:sp>
        <p:nvSpPr>
          <p:cNvPr id="73731" name="Rectangle 2">
            <a:extLst>
              <a:ext uri="{FF2B5EF4-FFF2-40B4-BE49-F238E27FC236}">
                <a16:creationId xmlns:a16="http://schemas.microsoft.com/office/drawing/2014/main" id="{7EA6B78A-8EDA-4E03-9A5C-CCD5418A6793}"/>
              </a:ext>
            </a:extLst>
          </p:cNvPr>
          <p:cNvSpPr>
            <a:spLocks noGrp="1" noRot="1" noChangeAspect="1" noChangeArrowheads="1" noTextEdit="1"/>
          </p:cNvSpPr>
          <p:nvPr>
            <p:ph type="sldImg"/>
          </p:nvPr>
        </p:nvSpPr>
        <p:spPr>
          <a:ln/>
        </p:spPr>
      </p:sp>
      <p:sp>
        <p:nvSpPr>
          <p:cNvPr id="73732" name="Rectangle 3">
            <a:extLst>
              <a:ext uri="{FF2B5EF4-FFF2-40B4-BE49-F238E27FC236}">
                <a16:creationId xmlns:a16="http://schemas.microsoft.com/office/drawing/2014/main" id="{D56FCFDE-784C-4247-8A74-4C3BB7280798}"/>
              </a:ext>
            </a:extLst>
          </p:cNvPr>
          <p:cNvSpPr>
            <a:spLocks noGrp="1" noChangeArrowheads="1"/>
          </p:cNvSpPr>
          <p:nvPr>
            <p:ph type="body" idx="1"/>
          </p:nvPr>
        </p:nvSpPr>
        <p:spPr>
          <a:noFill/>
        </p:spPr>
        <p:txBody>
          <a:bodyPr/>
          <a:lstStyle/>
          <a:p>
            <a:pPr eaLnBrk="1" hangingPunct="1">
              <a:buFont typeface="Wingdings" panose="05000000000000000000" pitchFamily="2" charset="2"/>
              <a:buNone/>
            </a:pPr>
            <a:r>
              <a:rPr lang="ja-JP" altLang="en-US" sz="1200" dirty="0">
                <a:latin typeface="ＭＳ Ｐゴシック" panose="020B0600070205080204" pitchFamily="50" charset="-128"/>
              </a:rPr>
              <a:t>標本抽出法の概要を説明します。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・有意抽出法は、調査実施者の経験により抽出する方法です。</a:t>
            </a:r>
          </a:p>
          <a:p>
            <a:pPr eaLnBrk="1" hangingPunct="1">
              <a:buFont typeface="Wingdings" panose="05000000000000000000" pitchFamily="2" charset="2"/>
              <a:buNone/>
            </a:pPr>
            <a:r>
              <a:rPr lang="ja-JP" altLang="en-US" dirty="0">
                <a:latin typeface="ＭＳ Ｐゴシック" panose="020B0600070205080204" pitchFamily="50" charset="-128"/>
              </a:rPr>
              <a:t>・無作為抽出法は、くじ引き（抽出確率を等しくするように抽出）です。</a:t>
            </a:r>
          </a:p>
          <a:p>
            <a:pPr eaLnBrk="1" hangingPunct="1">
              <a:buFont typeface="Wingdings" panose="05000000000000000000" pitchFamily="2" charset="2"/>
              <a:buNone/>
            </a:pPr>
            <a:r>
              <a:rPr lang="ja-JP" altLang="en-US" dirty="0">
                <a:latin typeface="ＭＳ Ｐゴシック" panose="020B0600070205080204" pitchFamily="50" charset="-128"/>
              </a:rPr>
              <a:t>・系統抽出法は、抽出番号を与え、出発点から一定間隔（抽出間隔例</a:t>
            </a:r>
            <a:r>
              <a:rPr lang="en-US" altLang="ja-JP" dirty="0">
                <a:latin typeface="ＭＳ Ｐゴシック" panose="020B0600070205080204" pitchFamily="50" charset="-128"/>
              </a:rPr>
              <a:t>10</a:t>
            </a:r>
            <a:r>
              <a:rPr lang="ja-JP" altLang="en-US" dirty="0">
                <a:latin typeface="ＭＳ Ｐゴシック" panose="020B0600070205080204" pitchFamily="50" charset="-128"/>
              </a:rPr>
              <a:t>）ごとに抽出する方法です。</a:t>
            </a:r>
          </a:p>
          <a:p>
            <a:pPr eaLnBrk="1" hangingPunct="1">
              <a:buFont typeface="Wingdings" panose="05000000000000000000" pitchFamily="2" charset="2"/>
              <a:buNone/>
            </a:pPr>
            <a:r>
              <a:rPr lang="ja-JP" altLang="en-US" dirty="0">
                <a:latin typeface="ＭＳ Ｐゴシック" panose="020B0600070205080204" pitchFamily="50" charset="-128"/>
              </a:rPr>
              <a:t>・集落抽出法は、抽出単位が集落（「農林業センサス」で設定）からの抽出する方法です。</a:t>
            </a:r>
          </a:p>
          <a:p>
            <a:pPr eaLnBrk="1" hangingPunct="1">
              <a:buFont typeface="Wingdings" panose="05000000000000000000" pitchFamily="2" charset="2"/>
              <a:buNone/>
            </a:pPr>
            <a:r>
              <a:rPr lang="ja-JP" altLang="en-US" dirty="0">
                <a:latin typeface="ＭＳ Ｐゴシック" panose="020B0600070205080204" pitchFamily="50" charset="-128"/>
              </a:rPr>
              <a:t>・層化抽出法は、抽出単位を共通する層（例：市町、男女等）により抽出する方法です。</a:t>
            </a:r>
          </a:p>
          <a:p>
            <a:pPr eaLnBrk="1" hangingPunct="1"/>
            <a:r>
              <a:rPr lang="ja-JP" altLang="en-US" dirty="0"/>
              <a:t>　統計調査は、予算やマンパワーの制約から層化抽出が採用されることが多い。</a:t>
            </a:r>
          </a:p>
        </p:txBody>
      </p:sp>
    </p:spTree>
    <p:extLst>
      <p:ext uri="{BB962C8B-B14F-4D97-AF65-F5344CB8AC3E}">
        <p14:creationId xmlns:p14="http://schemas.microsoft.com/office/powerpoint/2010/main" val="37615095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49B3C807-92B0-4E2F-A21D-9B618DD0690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D08CC766-0C89-433B-8EB1-ED015A3D30C1}" type="slidenum">
              <a:rPr lang="ja-JP" altLang="en-US" sz="1000">
                <a:latin typeface="Times New Roman" panose="02020603050405020304" pitchFamily="18" charset="0"/>
              </a:rPr>
              <a:pPr/>
              <a:t>12</a:t>
            </a:fld>
            <a:endParaRPr lang="en-US" altLang="ja-JP" sz="1000">
              <a:latin typeface="Times New Roman" panose="02020603050405020304" pitchFamily="18" charset="0"/>
            </a:endParaRPr>
          </a:p>
        </p:txBody>
      </p:sp>
      <p:sp>
        <p:nvSpPr>
          <p:cNvPr id="14339" name="Rectangle 2">
            <a:extLst>
              <a:ext uri="{FF2B5EF4-FFF2-40B4-BE49-F238E27FC236}">
                <a16:creationId xmlns:a16="http://schemas.microsoft.com/office/drawing/2014/main" id="{325A6361-5817-49A1-9B96-3E836DD0DBB7}"/>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6A888B5A-720B-40C6-962C-413764570D4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sz="1200" dirty="0">
                <a:latin typeface="ＭＳ Ｐゴシック" panose="020B0600070205080204" pitchFamily="50" charset="-128"/>
              </a:rPr>
              <a:t>調査の方法を紹介します。</a:t>
            </a:r>
            <a:endParaRPr lang="en-US" altLang="ja-JP" sz="1200" dirty="0">
              <a:latin typeface="ＭＳ Ｐゴシック" panose="020B0600070205080204" pitchFamily="50" charset="-128"/>
            </a:endParaRPr>
          </a:p>
          <a:p>
            <a:pPr marL="0" indent="0" eaLnBrk="1" hangingPunct="1">
              <a:buNone/>
            </a:pPr>
            <a:r>
              <a:rPr lang="ja-JP" altLang="en-US" dirty="0">
                <a:latin typeface="ＭＳ Ｐゴシック" panose="020B0600070205080204" pitchFamily="50" charset="-128"/>
              </a:rPr>
              <a:t>・調査員調査は、調査対象に統計調査員が訪問して調査する方法です。</a:t>
            </a:r>
            <a:endParaRPr lang="en-US" altLang="ja-JP" dirty="0">
              <a:latin typeface="ＭＳ Ｐゴシック" panose="020B0600070205080204" pitchFamily="50" charset="-128"/>
            </a:endParaRPr>
          </a:p>
          <a:p>
            <a:pPr marL="0" indent="0" eaLnBrk="1" hangingPunct="1">
              <a:buNone/>
            </a:pPr>
            <a:r>
              <a:rPr lang="ja-JP" altLang="en-US" dirty="0">
                <a:latin typeface="ＭＳ Ｐゴシック" panose="020B0600070205080204" pitchFamily="50" charset="-128"/>
              </a:rPr>
              <a:t>・郵送調査は、調査票を調査対象に郵送し、調査対象自身に記入・返送してもらう方法です。</a:t>
            </a:r>
            <a:endParaRPr lang="en-US" altLang="ja-JP" dirty="0">
              <a:latin typeface="ＭＳ Ｐゴシック" panose="020B0600070205080204" pitchFamily="50" charset="-128"/>
            </a:endParaRPr>
          </a:p>
          <a:p>
            <a:pPr marL="0" indent="0" eaLnBrk="1" hangingPunct="1">
              <a:buNone/>
            </a:pPr>
            <a:r>
              <a:rPr lang="ja-JP" altLang="en-US" dirty="0">
                <a:latin typeface="ＭＳ Ｐゴシック" panose="020B0600070205080204" pitchFamily="50" charset="-128"/>
              </a:rPr>
              <a:t>・オンライン調査は、調査対象ごとに</a:t>
            </a:r>
            <a:r>
              <a:rPr lang="en-US" altLang="ja-JP" dirty="0">
                <a:latin typeface="ＭＳ Ｐゴシック" panose="020B0600070205080204" pitchFamily="50" charset="-128"/>
              </a:rPr>
              <a:t>ID</a:t>
            </a:r>
            <a:r>
              <a:rPr lang="ja-JP" altLang="en-US" dirty="0">
                <a:latin typeface="ＭＳ Ｐゴシック" panose="020B0600070205080204" pitchFamily="50" charset="-128"/>
              </a:rPr>
              <a:t>とパスワードを付与、自宅のパソコン等からインターネットを通じて回答する方法です。</a:t>
            </a:r>
            <a:endParaRPr lang="en-US" altLang="ja-JP" dirty="0">
              <a:latin typeface="ＭＳ Ｐゴシック" panose="020B0600070205080204" pitchFamily="50" charset="-128"/>
            </a:endParaRPr>
          </a:p>
          <a:p>
            <a:pPr marL="0" indent="0" eaLnBrk="1" hangingPunct="1">
              <a:buNone/>
            </a:pPr>
            <a:r>
              <a:rPr lang="ja-JP" altLang="en-US" dirty="0">
                <a:latin typeface="ＭＳ Ｐゴシック" panose="020B0600070205080204" pitchFamily="50" charset="-128"/>
              </a:rPr>
              <a:t>　近年、</a:t>
            </a:r>
            <a:r>
              <a:rPr lang="en-US" altLang="ja-JP" dirty="0">
                <a:latin typeface="ＭＳ Ｐゴシック" panose="020B0600070205080204" pitchFamily="50" charset="-128"/>
              </a:rPr>
              <a:t>IT</a:t>
            </a:r>
            <a:r>
              <a:rPr lang="ja-JP" altLang="en-US" dirty="0">
                <a:latin typeface="ＭＳ Ｐゴシック" panose="020B0600070205080204" pitchFamily="50" charset="-128"/>
              </a:rPr>
              <a:t>環境の発達により、オンライン調査のウェイトが高まっていますが、調査員調査や郵送調査でも実施されています。</a:t>
            </a:r>
          </a:p>
          <a:p>
            <a:pPr eaLnBrk="1" hangingPunct="1"/>
            <a:endParaRPr lang="ja-JP" altLang="en-US" dirty="0"/>
          </a:p>
        </p:txBody>
      </p:sp>
    </p:spTree>
    <p:extLst>
      <p:ext uri="{BB962C8B-B14F-4D97-AF65-F5344CB8AC3E}">
        <p14:creationId xmlns:p14="http://schemas.microsoft.com/office/powerpoint/2010/main" val="29828612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2B64146A-B1E4-4BED-9EEC-24EC8D11566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sz="2400">
                <a:solidFill>
                  <a:schemeClr val="tx1"/>
                </a:solidFill>
                <a:latin typeface="Tahoma" panose="020B0604030504040204" pitchFamily="34" charset="0"/>
                <a:ea typeface="ＭＳ Ｐゴシック" panose="020B0600070205080204" pitchFamily="50" charset="-128"/>
              </a:defRPr>
            </a:lvl1pPr>
            <a:lvl2pPr marL="741363" indent="-284163" defTabSz="923925">
              <a:defRPr sz="2400">
                <a:solidFill>
                  <a:schemeClr val="tx1"/>
                </a:solidFill>
                <a:latin typeface="Tahoma" panose="020B0604030504040204" pitchFamily="34" charset="0"/>
                <a:ea typeface="ＭＳ Ｐゴシック" panose="020B0600070205080204" pitchFamily="50" charset="-128"/>
              </a:defRPr>
            </a:lvl2pPr>
            <a:lvl3pPr marL="1141413" indent="-227013" defTabSz="923925">
              <a:defRPr sz="2400">
                <a:solidFill>
                  <a:schemeClr val="tx1"/>
                </a:solidFill>
                <a:latin typeface="Tahoma" panose="020B0604030504040204" pitchFamily="34" charset="0"/>
                <a:ea typeface="ＭＳ Ｐゴシック" panose="020B0600070205080204" pitchFamily="50" charset="-128"/>
              </a:defRPr>
            </a:lvl3pPr>
            <a:lvl4pPr marL="1598613" indent="-227013" defTabSz="923925">
              <a:defRPr sz="2400">
                <a:solidFill>
                  <a:schemeClr val="tx1"/>
                </a:solidFill>
                <a:latin typeface="Tahoma" panose="020B0604030504040204" pitchFamily="34" charset="0"/>
                <a:ea typeface="ＭＳ Ｐゴシック" panose="020B0600070205080204" pitchFamily="50" charset="-128"/>
              </a:defRPr>
            </a:lvl4pPr>
            <a:lvl5pPr marL="2055813" indent="-227013" defTabSz="923925">
              <a:defRPr sz="2400">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4E8A9510-C67E-49ED-9672-A51646A851D8}" type="slidenum">
              <a:rPr lang="ja-JP" altLang="en-US" sz="1000" smtClean="0">
                <a:latin typeface="Times New Roman" panose="02020603050405020304" pitchFamily="18" charset="0"/>
              </a:rPr>
              <a:pPr/>
              <a:t>13</a:t>
            </a:fld>
            <a:endParaRPr lang="en-US" altLang="ja-JP" sz="1000">
              <a:latin typeface="Times New Roman" panose="02020603050405020304" pitchFamily="18" charset="0"/>
            </a:endParaRPr>
          </a:p>
        </p:txBody>
      </p:sp>
      <p:sp>
        <p:nvSpPr>
          <p:cNvPr id="17411" name="Rectangle 2">
            <a:extLst>
              <a:ext uri="{FF2B5EF4-FFF2-40B4-BE49-F238E27FC236}">
                <a16:creationId xmlns:a16="http://schemas.microsoft.com/office/drawing/2014/main" id="{2F9D847B-7472-4632-B697-767F9F63C3B9}"/>
              </a:ext>
            </a:extLst>
          </p:cNvPr>
          <p:cNvSpPr>
            <a:spLocks noGrp="1" noRot="1" noChangeAspect="1" noChangeArrowheads="1" noTextEdit="1"/>
          </p:cNvSpPr>
          <p:nvPr>
            <p:ph type="sldImg"/>
          </p:nvPr>
        </p:nvSpPr>
        <p:spPr>
          <a:xfrm>
            <a:off x="698500" y="739775"/>
            <a:ext cx="5340350" cy="3698875"/>
          </a:xfrm>
          <a:ln/>
        </p:spPr>
      </p:sp>
      <p:sp>
        <p:nvSpPr>
          <p:cNvPr id="17412" name="Rectangle 3">
            <a:extLst>
              <a:ext uri="{FF2B5EF4-FFF2-40B4-BE49-F238E27FC236}">
                <a16:creationId xmlns:a16="http://schemas.microsoft.com/office/drawing/2014/main" id="{BCD5877E-2DF7-470F-91A1-BF76CC05DF5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t>統計表</a:t>
            </a:r>
            <a:r>
              <a:rPr lang="en-US" altLang="ja-JP" dirty="0"/>
              <a:t>(</a:t>
            </a:r>
            <a:r>
              <a:rPr lang="ja-JP" altLang="en-US" dirty="0"/>
              <a:t>集計表）作成イメージを説明します。</a:t>
            </a:r>
            <a:endParaRPr lang="en-US" altLang="ja-JP" dirty="0"/>
          </a:p>
          <a:p>
            <a:pPr eaLnBrk="1" hangingPunct="1"/>
            <a:r>
              <a:rPr lang="ja-JP" altLang="en-US" dirty="0"/>
              <a:t>統計調査における個票データと統計表（集計）の事例です。</a:t>
            </a:r>
            <a:endParaRPr lang="en-US" altLang="ja-JP" dirty="0"/>
          </a:p>
          <a:p>
            <a:pPr eaLnBrk="1" hangingPunct="1"/>
            <a:r>
              <a:rPr lang="ja-JP" altLang="en-US" dirty="0"/>
              <a:t>調査項目に、名前などの識別子、性別、年齢、住所など純識別子</a:t>
            </a:r>
            <a:r>
              <a:rPr lang="en-US" altLang="ja-JP" dirty="0"/>
              <a:t>(</a:t>
            </a:r>
            <a:r>
              <a:rPr lang="ja-JP" altLang="en-US" dirty="0"/>
              <a:t>属性）、所得などの機密属性があります。</a:t>
            </a:r>
            <a:endParaRPr lang="en-US" altLang="ja-JP" dirty="0"/>
          </a:p>
          <a:p>
            <a:pPr eaLnBrk="1" hangingPunct="1"/>
            <a:r>
              <a:rPr lang="ja-JP" altLang="en-US" sz="1200" dirty="0"/>
              <a:t>Ｘは、秘匿値で、集計データの公表不可でデータ利用ができないので留意します。</a:t>
            </a:r>
            <a:endParaRPr lang="ja-JP" altLang="en-US" dirty="0"/>
          </a:p>
        </p:txBody>
      </p:sp>
    </p:spTree>
    <p:extLst>
      <p:ext uri="{BB962C8B-B14F-4D97-AF65-F5344CB8AC3E}">
        <p14:creationId xmlns:p14="http://schemas.microsoft.com/office/powerpoint/2010/main" val="29428506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200" dirty="0">
                <a:latin typeface="+mn-ea"/>
                <a:ea typeface="+mn-ea"/>
              </a:rPr>
              <a:t>国勢調査の概要</a:t>
            </a:r>
            <a:r>
              <a:rPr lang="ja-JP" altLang="en-US" sz="1200" dirty="0">
                <a:latin typeface="+mn-ea"/>
                <a:ea typeface="+mn-ea"/>
              </a:rPr>
              <a:t>を紹介します。</a:t>
            </a:r>
            <a:endParaRPr lang="en-US" altLang="ja-JP" sz="1200" dirty="0">
              <a:latin typeface="+mn-ea"/>
              <a:ea typeface="+mn-ea"/>
            </a:endParaRPr>
          </a:p>
          <a:p>
            <a:pPr eaLnBrk="1" hangingPunct="1">
              <a:lnSpc>
                <a:spcPct val="90000"/>
              </a:lnSpc>
              <a:buFont typeface="Wingdings" panose="05000000000000000000" pitchFamily="2" charset="2"/>
              <a:buNone/>
              <a:defRPr/>
            </a:pPr>
            <a:r>
              <a:rPr lang="ja-JP" altLang="en-US" dirty="0">
                <a:latin typeface="+mn-ea"/>
              </a:rPr>
              <a:t>調査の目的は、国内の人口、世帯、産業構造等を明らかにし、各種行政施策の基礎資料を得る</a:t>
            </a:r>
          </a:p>
          <a:p>
            <a:pPr eaLnBrk="1" hangingPunct="1">
              <a:lnSpc>
                <a:spcPct val="90000"/>
              </a:lnSpc>
              <a:buFont typeface="Wingdings" panose="05000000000000000000" pitchFamily="2" charset="2"/>
              <a:buNone/>
              <a:defRPr/>
            </a:pPr>
            <a:r>
              <a:rPr lang="ja-JP" altLang="en-US" dirty="0">
                <a:latin typeface="+mn-ea"/>
              </a:rPr>
              <a:t>調査対象は、日本国内に常住している者（外国政府の外交使節団等を除く）　</a:t>
            </a:r>
          </a:p>
          <a:p>
            <a:pPr eaLnBrk="1" hangingPunct="1">
              <a:lnSpc>
                <a:spcPct val="90000"/>
              </a:lnSpc>
              <a:buFont typeface="Wingdings" panose="05000000000000000000" pitchFamily="2" charset="2"/>
              <a:buNone/>
              <a:defRPr/>
            </a:pPr>
            <a:r>
              <a:rPr lang="ja-JP" altLang="en-US" dirty="0">
                <a:latin typeface="+mn-ea"/>
              </a:rPr>
              <a:t>調査項目は、世帯員：性別、出生年月、配偶関係、国籍、就業状態、仕事の種類、通勤・通学地</a:t>
            </a:r>
          </a:p>
          <a:p>
            <a:pPr eaLnBrk="1" hangingPunct="1">
              <a:lnSpc>
                <a:spcPct val="90000"/>
              </a:lnSpc>
              <a:buFont typeface="Wingdings" panose="05000000000000000000" pitchFamily="2" charset="2"/>
              <a:buNone/>
              <a:defRPr/>
            </a:pPr>
            <a:r>
              <a:rPr lang="ja-JP" altLang="en-US" dirty="0">
                <a:latin typeface="+mn-ea"/>
              </a:rPr>
              <a:t>世帯は、世帯の種類、世帯員数、住居の種類等</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調査は、</a:t>
            </a:r>
            <a:r>
              <a:rPr lang="en-US" altLang="ja-JP" dirty="0">
                <a:latin typeface="+mn-ea"/>
              </a:rPr>
              <a:t>1920</a:t>
            </a:r>
            <a:r>
              <a:rPr lang="ja-JP" altLang="en-US" dirty="0">
                <a:latin typeface="+mn-ea"/>
              </a:rPr>
              <a:t>年から</a:t>
            </a:r>
            <a:r>
              <a:rPr lang="en-US" altLang="ja-JP" dirty="0">
                <a:latin typeface="+mn-ea"/>
              </a:rPr>
              <a:t>5</a:t>
            </a:r>
            <a:r>
              <a:rPr lang="ja-JP" altLang="en-US" dirty="0">
                <a:latin typeface="+mn-ea"/>
              </a:rPr>
              <a:t>年に</a:t>
            </a:r>
            <a:r>
              <a:rPr lang="en-US" altLang="ja-JP" dirty="0">
                <a:latin typeface="+mn-ea"/>
              </a:rPr>
              <a:t>1</a:t>
            </a:r>
            <a:r>
              <a:rPr lang="ja-JP" altLang="en-US" dirty="0">
                <a:latin typeface="+mn-ea"/>
              </a:rPr>
              <a:t>回実施されています。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14</a:t>
            </a:fld>
            <a:endParaRPr lang="en-US" altLang="ja-JP"/>
          </a:p>
        </p:txBody>
      </p:sp>
    </p:spTree>
    <p:extLst>
      <p:ext uri="{BB962C8B-B14F-4D97-AF65-F5344CB8AC3E}">
        <p14:creationId xmlns:p14="http://schemas.microsoft.com/office/powerpoint/2010/main" val="528149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mn-ea"/>
                <a:ea typeface="+mn-ea"/>
              </a:rPr>
              <a:t>総務省「国勢調査」</a:t>
            </a:r>
            <a:r>
              <a:rPr lang="en-US" altLang="ja-JP" sz="1200" dirty="0">
                <a:latin typeface="+mn-ea"/>
                <a:ea typeface="+mn-ea"/>
              </a:rPr>
              <a:t>100</a:t>
            </a:r>
            <a:r>
              <a:rPr lang="ja-JP" altLang="en-US" sz="1200" dirty="0">
                <a:latin typeface="+mn-ea"/>
                <a:ea typeface="+mn-ea"/>
              </a:rPr>
              <a:t>年の</a:t>
            </a:r>
            <a:r>
              <a:rPr lang="ja-JP" altLang="en-US" sz="1100" dirty="0">
                <a:latin typeface="+mn-ea"/>
                <a:ea typeface="+mn-ea"/>
              </a:rPr>
              <a:t>人口・世帯の推移を整理した統計表です。</a:t>
            </a:r>
            <a:endParaRPr lang="en-US" altLang="ja-JP" sz="1100" dirty="0">
              <a:latin typeface="+mn-ea"/>
              <a:ea typeface="+mn-ea"/>
            </a:endParaRPr>
          </a:p>
          <a:p>
            <a:r>
              <a:rPr kumimoji="1" lang="ja-JP" altLang="en-US" sz="1200" dirty="0">
                <a:latin typeface="+mn-ea"/>
                <a:ea typeface="+mn-ea"/>
              </a:rPr>
              <a:t>・人口は、</a:t>
            </a:r>
            <a:r>
              <a:rPr kumimoji="1" lang="en-US" altLang="ja-JP" sz="1200" dirty="0">
                <a:latin typeface="+mn-ea"/>
                <a:ea typeface="+mn-ea"/>
              </a:rPr>
              <a:t>2015</a:t>
            </a:r>
            <a:r>
              <a:rPr kumimoji="1" lang="ja-JP" altLang="en-US" sz="1200" dirty="0">
                <a:latin typeface="+mn-ea"/>
                <a:ea typeface="+mn-ea"/>
              </a:rPr>
              <a:t>年調査から減少</a:t>
            </a:r>
            <a:r>
              <a:rPr kumimoji="1" lang="en-US" altLang="ja-JP" sz="1100" dirty="0">
                <a:latin typeface="+mn-ea"/>
                <a:ea typeface="+mn-ea"/>
              </a:rPr>
              <a:t>(</a:t>
            </a:r>
            <a:r>
              <a:rPr kumimoji="1" lang="ja-JP" altLang="en-US" sz="1100" dirty="0">
                <a:latin typeface="+mn-ea"/>
                <a:ea typeface="+mn-ea"/>
              </a:rPr>
              <a:t>戦争による一時減を除く）しています。</a:t>
            </a:r>
            <a:endParaRPr kumimoji="1" lang="en-US" altLang="ja-JP" sz="1100" dirty="0">
              <a:latin typeface="+mn-ea"/>
              <a:ea typeface="+mn-ea"/>
            </a:endParaRPr>
          </a:p>
          <a:p>
            <a:r>
              <a:rPr kumimoji="1" lang="ja-JP" altLang="en-US" sz="1200" dirty="0">
                <a:latin typeface="+mn-ea"/>
                <a:ea typeface="+mn-ea"/>
              </a:rPr>
              <a:t>・世帯は、世帯分離により増加傾向、増加幅縮小しています。</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15</a:t>
            </a:fld>
            <a:endParaRPr lang="en-US" altLang="ja-JP"/>
          </a:p>
        </p:txBody>
      </p:sp>
    </p:spTree>
    <p:extLst>
      <p:ext uri="{BB962C8B-B14F-4D97-AF65-F5344CB8AC3E}">
        <p14:creationId xmlns:p14="http://schemas.microsoft.com/office/powerpoint/2010/main" val="17233147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Font typeface="Wingdings" panose="05000000000000000000" pitchFamily="2" charset="2"/>
              <a:buNone/>
            </a:pPr>
            <a:r>
              <a:rPr lang="ja-JP" altLang="en-US" sz="1200" dirty="0">
                <a:latin typeface="+mn-ea"/>
              </a:rPr>
              <a:t>データ分類・集計、地域区分、整理方法を説明します。</a:t>
            </a:r>
            <a:endParaRPr lang="en-US" altLang="ja-JP" sz="1200" dirty="0">
              <a:latin typeface="+mn-ea"/>
            </a:endParaRPr>
          </a:p>
          <a:p>
            <a:pPr>
              <a:buFont typeface="Wingdings" panose="05000000000000000000" pitchFamily="2" charset="2"/>
              <a:buNone/>
            </a:pPr>
            <a:r>
              <a:rPr lang="ja-JP" altLang="en-US" sz="1200" dirty="0">
                <a:latin typeface="+mn-ea"/>
                <a:ea typeface="+mn-ea"/>
              </a:rPr>
              <a:t>統計データ集計の考え方には、</a:t>
            </a:r>
            <a:r>
              <a:rPr lang="ja-JP" altLang="en-US" sz="1100" dirty="0"/>
              <a:t>分類、区分、類型で整理します。</a:t>
            </a:r>
            <a:endParaRPr lang="en-US" altLang="ja-JP" sz="1200" dirty="0"/>
          </a:p>
          <a:p>
            <a:pPr>
              <a:buFont typeface="Wingdings" panose="05000000000000000000" pitchFamily="2" charset="2"/>
              <a:buNone/>
            </a:pPr>
            <a:r>
              <a:rPr lang="ja-JP" altLang="en-US" sz="1200" dirty="0"/>
              <a:t>・分類は、基準に従い、物事を似たものどおしにまとめ、分けることで、日本標準産業分類、職業分類などがあります。</a:t>
            </a:r>
            <a:endParaRPr lang="en-US" altLang="ja-JP" sz="1200" dirty="0"/>
          </a:p>
          <a:p>
            <a:pPr>
              <a:buFont typeface="Wingdings" panose="05000000000000000000" pitchFamily="2" charset="2"/>
              <a:buNone/>
            </a:pPr>
            <a:r>
              <a:rPr lang="ja-JP" altLang="en-US" sz="1200" dirty="0"/>
              <a:t>　・区分は、区別していくつかに分けることで従業者区分などがあります。</a:t>
            </a:r>
            <a:endParaRPr lang="en-US" altLang="ja-JP" sz="1200" dirty="0"/>
          </a:p>
          <a:p>
            <a:pPr marL="0" marR="0" lvl="0" indent="0" algn="l" defTabSz="914400" rtl="0" eaLnBrk="0" fontAlgn="base" latinLnBrk="0" hangingPunct="0">
              <a:lnSpc>
                <a:spcPct val="100000"/>
              </a:lnSpc>
              <a:spcBef>
                <a:spcPct val="30000"/>
              </a:spcBef>
              <a:spcAft>
                <a:spcPct val="0"/>
              </a:spcAft>
              <a:buClrTx/>
              <a:buSzTx/>
              <a:buFont typeface="Wingdings" panose="05000000000000000000" pitchFamily="2" charset="2"/>
              <a:buNone/>
              <a:tabLst/>
              <a:defRPr/>
            </a:pPr>
            <a:r>
              <a:rPr lang="ja-JP" altLang="en-US" sz="1200" dirty="0"/>
              <a:t>　・類型は、複数の項目から性質など共通するいくつかの項目で、家族類型などがあります。　</a:t>
            </a:r>
            <a:endParaRPr lang="en-US" altLang="ja-JP" sz="1200" dirty="0"/>
          </a:p>
          <a:p>
            <a:pPr>
              <a:buFont typeface="Wingdings" panose="05000000000000000000" pitchFamily="2" charset="2"/>
              <a:buNone/>
            </a:pPr>
            <a:r>
              <a:rPr lang="ja-JP" altLang="en-US" sz="1200" dirty="0"/>
              <a:t>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16</a:t>
            </a:fld>
            <a:endParaRPr lang="en-US" altLang="ja-JP"/>
          </a:p>
        </p:txBody>
      </p:sp>
    </p:spTree>
    <p:extLst>
      <p:ext uri="{BB962C8B-B14F-4D97-AF65-F5344CB8AC3E}">
        <p14:creationId xmlns:p14="http://schemas.microsoft.com/office/powerpoint/2010/main" val="41021977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625C539B-F846-40CB-83B6-7C67BF4463A6}"/>
              </a:ext>
            </a:extLst>
          </p:cNvPr>
          <p:cNvSpPr>
            <a:spLocks noGrp="1" noRot="1" noChangeAspect="1" noChangeArrowheads="1" noTextEdit="1"/>
          </p:cNvSpPr>
          <p:nvPr>
            <p:ph type="sldImg"/>
          </p:nvPr>
        </p:nvSpPr>
        <p:spPr>
          <a:ln/>
        </p:spPr>
      </p:sp>
      <p:sp>
        <p:nvSpPr>
          <p:cNvPr id="92163" name="Rectangle 3">
            <a:extLst>
              <a:ext uri="{FF2B5EF4-FFF2-40B4-BE49-F238E27FC236}">
                <a16:creationId xmlns:a16="http://schemas.microsoft.com/office/drawing/2014/main" id="{A88D400C-E358-4BD4-8D82-A0CD48CFE9E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812800" indent="-812800" eaLnBrk="1" hangingPunct="1">
              <a:buNone/>
              <a:defRPr/>
            </a:pPr>
            <a:r>
              <a:rPr lang="ja-JP" altLang="en-US" sz="1200" dirty="0">
                <a:latin typeface="+mn-ea"/>
                <a:ea typeface="+mn-ea"/>
              </a:rPr>
              <a:t>統計分類事例を紹介します。</a:t>
            </a:r>
            <a:r>
              <a:rPr lang="en-US" altLang="ja-JP" sz="1200" dirty="0">
                <a:latin typeface="+mn-ea"/>
                <a:ea typeface="+mn-ea"/>
              </a:rPr>
              <a:t>e-stat</a:t>
            </a:r>
            <a:r>
              <a:rPr lang="ja-JP" altLang="en-US" sz="1200" dirty="0">
                <a:latin typeface="+mn-ea"/>
                <a:ea typeface="+mn-ea"/>
              </a:rPr>
              <a:t>では次の統計分類を確認できます。</a:t>
            </a:r>
            <a:endParaRPr lang="en-US" altLang="ja-JP" sz="1200" dirty="0">
              <a:latin typeface="+mn-ea"/>
              <a:ea typeface="+mn-ea"/>
            </a:endParaRPr>
          </a:p>
          <a:p>
            <a:pPr marL="812800" indent="-812800" eaLnBrk="1" hangingPunct="1">
              <a:buNone/>
              <a:defRPr/>
            </a:pPr>
            <a:r>
              <a:rPr lang="ja-JP" altLang="en-US" dirty="0">
                <a:latin typeface="+mn-ea"/>
              </a:rPr>
              <a:t>・日本標準産業分類　</a:t>
            </a:r>
            <a:r>
              <a:rPr lang="en-US" altLang="ja-JP" dirty="0">
                <a:latin typeface="+mn-ea"/>
              </a:rPr>
              <a:t>2023</a:t>
            </a:r>
            <a:r>
              <a:rPr lang="ja-JP" altLang="en-US" dirty="0">
                <a:latin typeface="+mn-ea"/>
              </a:rPr>
              <a:t>年</a:t>
            </a:r>
            <a:r>
              <a:rPr lang="en-US" altLang="ja-JP" dirty="0">
                <a:latin typeface="+mn-ea"/>
              </a:rPr>
              <a:t>7</a:t>
            </a:r>
            <a:r>
              <a:rPr lang="ja-JP" altLang="en-US" dirty="0">
                <a:latin typeface="+mn-ea"/>
              </a:rPr>
              <a:t>月改定</a:t>
            </a:r>
            <a:endParaRPr lang="en-US" altLang="ja-JP" dirty="0">
              <a:latin typeface="+mn-ea"/>
            </a:endParaRPr>
          </a:p>
          <a:p>
            <a:pPr marL="812800" indent="-812800" eaLnBrk="1" hangingPunct="1">
              <a:buNone/>
              <a:defRPr/>
            </a:pPr>
            <a:r>
              <a:rPr lang="ja-JP" altLang="en-US" dirty="0">
                <a:latin typeface="+mn-ea"/>
              </a:rPr>
              <a:t>・日本標準職業分類　</a:t>
            </a:r>
            <a:r>
              <a:rPr lang="en-US" altLang="ja-JP" dirty="0">
                <a:latin typeface="+mn-ea"/>
              </a:rPr>
              <a:t>2009</a:t>
            </a:r>
            <a:r>
              <a:rPr lang="ja-JP" altLang="en-US" dirty="0">
                <a:latin typeface="+mn-ea"/>
              </a:rPr>
              <a:t>年</a:t>
            </a:r>
            <a:r>
              <a:rPr lang="en-US" altLang="ja-JP" dirty="0">
                <a:latin typeface="+mn-ea"/>
              </a:rPr>
              <a:t>12</a:t>
            </a:r>
            <a:r>
              <a:rPr lang="ja-JP" altLang="en-US" dirty="0">
                <a:latin typeface="+mn-ea"/>
              </a:rPr>
              <a:t>月改定</a:t>
            </a:r>
            <a:endParaRPr lang="en-US" altLang="ja-JP" dirty="0">
              <a:latin typeface="+mn-ea"/>
            </a:endParaRPr>
          </a:p>
          <a:p>
            <a:pPr marL="812800" indent="-812800" eaLnBrk="1" hangingPunct="1">
              <a:buNone/>
              <a:defRPr/>
            </a:pPr>
            <a:r>
              <a:rPr lang="ja-JP" altLang="en-US" dirty="0">
                <a:latin typeface="+mn-ea"/>
              </a:rPr>
              <a:t>・日本標準商品分類　</a:t>
            </a:r>
            <a:r>
              <a:rPr lang="en-US" altLang="ja-JP" dirty="0">
                <a:latin typeface="+mn-ea"/>
              </a:rPr>
              <a:t>1990</a:t>
            </a:r>
            <a:r>
              <a:rPr lang="ja-JP" altLang="en-US" dirty="0">
                <a:latin typeface="+mn-ea"/>
              </a:rPr>
              <a:t>年</a:t>
            </a:r>
            <a:r>
              <a:rPr lang="en-US" altLang="ja-JP" dirty="0">
                <a:latin typeface="+mn-ea"/>
              </a:rPr>
              <a:t>6</a:t>
            </a:r>
            <a:r>
              <a:rPr lang="ja-JP" altLang="en-US" dirty="0">
                <a:latin typeface="+mn-ea"/>
              </a:rPr>
              <a:t>月改定</a:t>
            </a:r>
            <a:endParaRPr lang="en-US" altLang="ja-JP" dirty="0">
              <a:latin typeface="+mn-ea"/>
            </a:endParaRPr>
          </a:p>
          <a:p>
            <a:pPr marL="812800" indent="-812800" eaLnBrk="1" hangingPunct="1">
              <a:buNone/>
              <a:defRPr/>
            </a:pPr>
            <a:r>
              <a:rPr lang="ja-JP" altLang="en-US" dirty="0">
                <a:latin typeface="+mn-ea"/>
              </a:rPr>
              <a:t>・疾病、傷害及び死因の統計分類　</a:t>
            </a:r>
            <a:r>
              <a:rPr lang="en-US" altLang="ja-JP" dirty="0">
                <a:latin typeface="+mn-ea"/>
              </a:rPr>
              <a:t>2013</a:t>
            </a:r>
            <a:r>
              <a:rPr lang="ja-JP" altLang="en-US" dirty="0">
                <a:latin typeface="+mn-ea"/>
              </a:rPr>
              <a:t>年版</a:t>
            </a:r>
            <a:endParaRPr lang="en-US" altLang="ja-JP" dirty="0">
              <a:latin typeface="+mn-ea"/>
            </a:endParaRPr>
          </a:p>
          <a:p>
            <a:pPr marL="812800" indent="-812800" eaLnBrk="1" hangingPunct="1">
              <a:buNone/>
              <a:defRPr/>
            </a:pPr>
            <a:r>
              <a:rPr lang="ja-JP" altLang="en-US" dirty="0">
                <a:latin typeface="+mn-ea"/>
              </a:rPr>
              <a:t>　　（基本分類、疾病分類）</a:t>
            </a:r>
            <a:endParaRPr lang="en-US" altLang="ja-JP" dirty="0">
              <a:latin typeface="+mn-ea"/>
            </a:endParaRPr>
          </a:p>
          <a:p>
            <a:pPr marL="812800" indent="-812800" eaLnBrk="1" hangingPunct="1">
              <a:buNone/>
              <a:defRPr/>
            </a:pPr>
            <a:r>
              <a:rPr lang="ja-JP" altLang="en-US" dirty="0">
                <a:latin typeface="+mn-ea"/>
              </a:rPr>
              <a:t>・家計調査収支項目分類　</a:t>
            </a:r>
            <a:r>
              <a:rPr lang="en-US" altLang="ja-JP" dirty="0">
                <a:latin typeface="+mn-ea"/>
              </a:rPr>
              <a:t>2020</a:t>
            </a:r>
            <a:r>
              <a:rPr lang="ja-JP" altLang="en-US" dirty="0">
                <a:latin typeface="+mn-ea"/>
              </a:rPr>
              <a:t>年</a:t>
            </a:r>
            <a:r>
              <a:rPr lang="en-US" altLang="ja-JP" dirty="0">
                <a:latin typeface="+mn-ea"/>
              </a:rPr>
              <a:t>1</a:t>
            </a:r>
            <a:r>
              <a:rPr lang="ja-JP" altLang="en-US" dirty="0">
                <a:latin typeface="+mn-ea"/>
              </a:rPr>
              <a:t>月改定</a:t>
            </a:r>
            <a:endParaRPr lang="en-US" altLang="ja-JP" dirty="0">
              <a:latin typeface="+mn-ea"/>
            </a:endParaRPr>
          </a:p>
          <a:p>
            <a:pPr marL="812800" indent="-812800" eaLnBrk="1" hangingPunct="1">
              <a:buNone/>
              <a:defRPr/>
            </a:pPr>
            <a:r>
              <a:rPr lang="ja-JP" altLang="en-US" dirty="0">
                <a:latin typeface="+mn-ea"/>
              </a:rPr>
              <a:t>・経済センサス産業分類　</a:t>
            </a:r>
            <a:r>
              <a:rPr lang="en-US" altLang="ja-JP" dirty="0">
                <a:latin typeface="+mn-ea"/>
              </a:rPr>
              <a:t>2014</a:t>
            </a:r>
            <a:r>
              <a:rPr lang="ja-JP" altLang="en-US" dirty="0">
                <a:latin typeface="+mn-ea"/>
              </a:rPr>
              <a:t>年基礎調査</a:t>
            </a:r>
            <a:endParaRPr lang="en-US" altLang="ja-JP" dirty="0">
              <a:latin typeface="+mn-ea"/>
            </a:endParaRPr>
          </a:p>
          <a:p>
            <a:pPr marL="812800" indent="-812800" eaLnBrk="1" hangingPunct="1">
              <a:buNone/>
              <a:defRPr/>
            </a:pPr>
            <a:r>
              <a:rPr lang="ja-JP" altLang="en-US" dirty="0">
                <a:latin typeface="Arial" panose="020B0604020202020204" pitchFamily="34" charset="0"/>
              </a:rPr>
              <a:t>統計表のデータの分析をする上で、これらの分類を理解することが欠かせません。</a:t>
            </a:r>
            <a:endParaRPr lang="en-US" altLang="ja-JP" dirty="0">
              <a:latin typeface="Arial" panose="020B0604020202020204" pitchFamily="34" charset="0"/>
            </a:endParaRPr>
          </a:p>
          <a:p>
            <a:pPr marL="812800" marR="0" lvl="0" indent="-812800" algn="l" defTabSz="914400" rtl="0" eaLnBrk="1" fontAlgn="base" latinLnBrk="0" hangingPunct="1">
              <a:lnSpc>
                <a:spcPct val="100000"/>
              </a:lnSpc>
              <a:spcBef>
                <a:spcPct val="30000"/>
              </a:spcBef>
              <a:spcAft>
                <a:spcPct val="0"/>
              </a:spcAft>
              <a:buClrTx/>
              <a:buSzTx/>
              <a:buFontTx/>
              <a:buNone/>
              <a:tabLst/>
              <a:defRPr/>
            </a:pPr>
            <a:r>
              <a:rPr lang="ja-JP" altLang="en-US" dirty="0">
                <a:latin typeface="+mn-ea"/>
              </a:rPr>
              <a:t>なお、統計分類は、定期的に見直しがあり、最新の分類で分析が望ましい。</a:t>
            </a:r>
            <a:endParaRPr lang="en-US" altLang="ja-JP" dirty="0">
              <a:latin typeface="+mn-ea"/>
            </a:endParaRPr>
          </a:p>
          <a:p>
            <a:pPr marL="812800" indent="-812800" eaLnBrk="1" hangingPunct="1">
              <a:buNone/>
              <a:defRPr/>
            </a:pPr>
            <a:endParaRPr lang="ja-JP" altLang="en-US" dirty="0">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データ集計範囲事例を説明します。</a:t>
            </a:r>
            <a:endParaRPr lang="en-US" altLang="ja-JP" sz="1200" dirty="0"/>
          </a:p>
          <a:p>
            <a:pPr eaLnBrk="1" hangingPunct="1">
              <a:buNone/>
            </a:pPr>
            <a:r>
              <a:rPr lang="ja-JP" altLang="en-US" sz="1200" dirty="0">
                <a:latin typeface="ＭＳ Ｐゴシック" panose="020B0600070205080204" pitchFamily="50" charset="-128"/>
              </a:rPr>
              <a:t>・全部集計は、調査対象の全てを集計対象とします。</a:t>
            </a:r>
            <a:endParaRPr lang="en-US" altLang="ja-JP" sz="1200" dirty="0">
              <a:latin typeface="ＭＳ Ｐゴシック" panose="020B0600070205080204" pitchFamily="50" charset="-128"/>
            </a:endParaRPr>
          </a:p>
          <a:p>
            <a:pPr eaLnBrk="1" hangingPunct="1">
              <a:buNone/>
            </a:pPr>
            <a:r>
              <a:rPr lang="ja-JP" altLang="en-US" sz="1200" dirty="0">
                <a:latin typeface="ＭＳ Ｐゴシック" panose="020B0600070205080204" pitchFamily="50" charset="-128"/>
              </a:rPr>
              <a:t>・一部集計は、調査対象の一部を集計対象とします。</a:t>
            </a:r>
            <a:endParaRPr lang="en-US" altLang="ja-JP" sz="1200" dirty="0">
              <a:latin typeface="ＭＳ Ｐゴシック" panose="020B0600070205080204" pitchFamily="50" charset="-128"/>
            </a:endParaRPr>
          </a:p>
          <a:p>
            <a:pPr eaLnBrk="1" hangingPunct="1">
              <a:buNone/>
            </a:pPr>
            <a:r>
              <a:rPr lang="ja-JP" altLang="en-US" sz="1200" dirty="0">
                <a:latin typeface="ＭＳ Ｐゴシック" panose="020B0600070205080204" pitchFamily="50" charset="-128"/>
              </a:rPr>
              <a:t>　抽出集計は、抽出詳細集計などがあります。</a:t>
            </a:r>
            <a:endParaRPr lang="en-US" altLang="ja-JP" sz="1200" dirty="0">
              <a:latin typeface="ＭＳ Ｐゴシック" panose="020B0600070205080204" pitchFamily="50" charset="-128"/>
            </a:endParaRPr>
          </a:p>
          <a:p>
            <a:pPr eaLnBrk="1" hangingPunct="1">
              <a:buNone/>
            </a:pPr>
            <a:r>
              <a:rPr lang="ja-JP" altLang="en-US" sz="1200" dirty="0">
                <a:latin typeface="ＭＳ Ｐゴシック" panose="020B0600070205080204" pitchFamily="50" charset="-128"/>
              </a:rPr>
              <a:t>・全部集計は、調査対象の全てを集計対象とします。</a:t>
            </a:r>
            <a:endParaRPr lang="en-US" altLang="ja-JP" sz="1200" dirty="0">
              <a:latin typeface="ＭＳ Ｐゴシック" panose="020B0600070205080204" pitchFamily="50" charset="-128"/>
            </a:endParaRPr>
          </a:p>
          <a:p>
            <a:pPr eaLnBrk="1" hangingPunct="1">
              <a:buNone/>
            </a:pPr>
            <a:r>
              <a:rPr lang="ja-JP" altLang="en-US" sz="1200" dirty="0">
                <a:latin typeface="ＭＳ Ｐゴシック" panose="020B0600070205080204" pitchFamily="50" charset="-128"/>
              </a:rPr>
              <a:t>・一部集計は、調査対象の一部を集計対象とします。</a:t>
            </a:r>
            <a:endParaRPr lang="en-US" altLang="ja-JP" sz="1200" dirty="0">
              <a:latin typeface="ＭＳ Ｐゴシック" panose="020B0600070205080204" pitchFamily="50" charset="-128"/>
            </a:endParaRPr>
          </a:p>
          <a:p>
            <a:pPr eaLnBrk="1" hangingPunct="1">
              <a:buNone/>
            </a:pPr>
            <a:r>
              <a:rPr lang="ja-JP" altLang="en-US" sz="1200" dirty="0">
                <a:latin typeface="ＭＳ Ｐゴシック" panose="020B0600070205080204" pitchFamily="50" charset="-128"/>
              </a:rPr>
              <a:t>　抽出集計は、抽出詳細集計、部分集計（従業者規模</a:t>
            </a:r>
            <a:r>
              <a:rPr lang="en-US" altLang="ja-JP" sz="1200" dirty="0">
                <a:latin typeface="ＭＳ Ｐゴシック" panose="020B0600070205080204" pitchFamily="50" charset="-128"/>
              </a:rPr>
              <a:t>30</a:t>
            </a:r>
            <a:r>
              <a:rPr lang="ja-JP" altLang="en-US" sz="1200" dirty="0">
                <a:latin typeface="ＭＳ Ｐゴシック" panose="020B0600070205080204" pitchFamily="50" charset="-128"/>
              </a:rPr>
              <a:t>人以上集計）の統計表も作成されています。</a:t>
            </a:r>
            <a:endParaRPr lang="en-US" altLang="ja-JP" sz="1200" dirty="0">
              <a:latin typeface="ＭＳ Ｐゴシック" panose="020B0600070205080204" pitchFamily="50" charset="-128"/>
            </a:endParaRPr>
          </a:p>
          <a:p>
            <a:pPr eaLnBrk="1" hangingPunct="1">
              <a:buNone/>
            </a:pPr>
            <a:endParaRPr lang="en-US" altLang="ja-JP" sz="1200" dirty="0">
              <a:latin typeface="ＭＳ Ｐゴシック" panose="020B0600070205080204" pitchFamily="50"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18</a:t>
            </a:fld>
            <a:endParaRPr lang="en-US" altLang="ja-JP"/>
          </a:p>
        </p:txBody>
      </p:sp>
    </p:spTree>
    <p:extLst>
      <p:ext uri="{BB962C8B-B14F-4D97-AF65-F5344CB8AC3E}">
        <p14:creationId xmlns:p14="http://schemas.microsoft.com/office/powerpoint/2010/main" val="39766077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t>その他の集計データとして、不詳</a:t>
            </a:r>
            <a:r>
              <a:rPr lang="ja-JP" altLang="en-US" sz="1100" dirty="0"/>
              <a:t>補完集計、遡及集計、追加集計があります。</a:t>
            </a:r>
            <a:endParaRPr lang="en-US" altLang="ja-JP" sz="1200" dirty="0">
              <a:latin typeface="ＭＳ Ｐゴシック" panose="020B0600070205080204" pitchFamily="5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latin typeface="ＭＳ Ｐゴシック" panose="020B0600070205080204" pitchFamily="50" charset="-128"/>
              </a:rPr>
              <a:t>・不詳補完集計は、不詳データを配分し集計します。</a:t>
            </a:r>
            <a:endParaRPr lang="en-US" altLang="ja-JP" sz="1200" dirty="0">
              <a:latin typeface="ＭＳ Ｐゴシック" panose="020B0600070205080204" pitchFamily="5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latin typeface="+mn-ea"/>
              </a:rPr>
              <a:t>・遡及集計は、新しい分類区分で再集計です。</a:t>
            </a:r>
            <a:endParaRPr lang="en-US" altLang="ja-JP" sz="1200" dirty="0">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latin typeface="+mn-ea"/>
              </a:rPr>
              <a:t>・追加集計は、政策ニーズに合わせた集計ですが、</a:t>
            </a:r>
            <a:r>
              <a:rPr lang="en-US" altLang="ja-JP" sz="1200" dirty="0">
                <a:latin typeface="+mn-ea"/>
              </a:rPr>
              <a:t>1</a:t>
            </a:r>
            <a:r>
              <a:rPr lang="ja-JP" altLang="en-US" sz="1200" dirty="0">
                <a:latin typeface="+mn-ea"/>
              </a:rPr>
              <a:t>回限りの集計です。</a:t>
            </a:r>
            <a:endParaRPr lang="en-US" altLang="ja-JP" sz="1200" dirty="0">
              <a:latin typeface="+mn-ea"/>
            </a:endParaRPr>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19</a:t>
            </a:fld>
            <a:endParaRPr lang="en-US" altLang="ja-JP"/>
          </a:p>
        </p:txBody>
      </p:sp>
    </p:spTree>
    <p:extLst>
      <p:ext uri="{BB962C8B-B14F-4D97-AF65-F5344CB8AC3E}">
        <p14:creationId xmlns:p14="http://schemas.microsoft.com/office/powerpoint/2010/main" val="1848135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defRPr/>
            </a:pPr>
            <a:r>
              <a:rPr lang="ja-JP" altLang="en-US" dirty="0">
                <a:latin typeface="+mn-ea"/>
              </a:rPr>
              <a:t>報告の概要です。</a:t>
            </a:r>
            <a:endParaRPr lang="en-US" altLang="ja-JP" dirty="0">
              <a:latin typeface="+mn-ea"/>
            </a:endParaRPr>
          </a:p>
          <a:p>
            <a:pPr eaLnBrk="1" hangingPunct="1">
              <a:lnSpc>
                <a:spcPct val="90000"/>
              </a:lnSpc>
              <a:buFont typeface="Wingdings" panose="05000000000000000000" pitchFamily="2" charset="2"/>
              <a:buNone/>
              <a:defRPr/>
            </a:pPr>
            <a:r>
              <a:rPr lang="en-US" altLang="ja-JP" dirty="0">
                <a:latin typeface="+mn-ea"/>
              </a:rPr>
              <a:t>4</a:t>
            </a:r>
            <a:r>
              <a:rPr lang="ja-JP" altLang="en-US" dirty="0" err="1">
                <a:latin typeface="+mn-ea"/>
              </a:rPr>
              <a:t>つの</a:t>
            </a:r>
            <a:r>
              <a:rPr lang="ja-JP" altLang="en-US" dirty="0">
                <a:latin typeface="+mn-ea"/>
              </a:rPr>
              <a:t>パートで説明します。</a:t>
            </a:r>
            <a:endParaRPr lang="en-US" altLang="ja-JP" dirty="0">
              <a:latin typeface="+mn-ea"/>
            </a:endParaRPr>
          </a:p>
          <a:p>
            <a:pPr eaLnBrk="1" hangingPunct="1">
              <a:lnSpc>
                <a:spcPct val="90000"/>
              </a:lnSpc>
              <a:buFont typeface="Wingdings" panose="05000000000000000000" pitchFamily="2" charset="2"/>
              <a:buNone/>
              <a:defRPr/>
            </a:pPr>
            <a:r>
              <a:rPr lang="en-US" altLang="ja-JP" dirty="0">
                <a:latin typeface="+mn-ea"/>
              </a:rPr>
              <a:t>Ⅰ </a:t>
            </a:r>
            <a:r>
              <a:rPr lang="ja-JP" altLang="en-US" dirty="0">
                <a:latin typeface="+mn-ea"/>
              </a:rPr>
              <a:t>統計データの見方・表し方　</a:t>
            </a:r>
            <a:r>
              <a:rPr lang="en-US" altLang="ja-JP" dirty="0">
                <a:latin typeface="+mn-ea"/>
              </a:rPr>
              <a:t>※2</a:t>
            </a:r>
            <a:r>
              <a:rPr lang="ja-JP" altLang="en-US" dirty="0">
                <a:latin typeface="+mn-ea"/>
              </a:rPr>
              <a:t>Ｓ～</a:t>
            </a:r>
            <a:r>
              <a:rPr lang="en-US" altLang="ja-JP" dirty="0">
                <a:latin typeface="+mn-ea"/>
              </a:rPr>
              <a:t>19</a:t>
            </a:r>
            <a:r>
              <a:rPr lang="ja-JP" altLang="en-US" dirty="0">
                <a:latin typeface="+mn-ea"/>
              </a:rPr>
              <a:t>Ｓ</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1 </a:t>
            </a:r>
            <a:r>
              <a:rPr lang="ja-JP" altLang="en-US" dirty="0">
                <a:latin typeface="+mn-ea"/>
              </a:rPr>
              <a:t>統計用語の見方、</a:t>
            </a:r>
            <a:r>
              <a:rPr lang="en-US" altLang="ja-JP" dirty="0">
                <a:latin typeface="+mn-ea"/>
              </a:rPr>
              <a:t>2 </a:t>
            </a:r>
            <a:r>
              <a:rPr lang="ja-JP" altLang="en-US" dirty="0">
                <a:latin typeface="ＭＳ Ｐゴシック" panose="020B0600070205080204" pitchFamily="50" charset="-128"/>
              </a:rPr>
              <a:t>基本的グラフ・データの種類</a:t>
            </a:r>
            <a:endParaRPr lang="en-US" altLang="ja-JP" dirty="0">
              <a:latin typeface="ＭＳ Ｐゴシック" panose="020B0600070205080204" pitchFamily="50" charset="-128"/>
            </a:endParaRPr>
          </a:p>
          <a:p>
            <a:pPr eaLnBrk="1" hangingPunct="1">
              <a:lnSpc>
                <a:spcPct val="90000"/>
              </a:lnSpc>
              <a:buFont typeface="Wingdings" panose="05000000000000000000" pitchFamily="2" charset="2"/>
              <a:buNone/>
              <a:defRPr/>
            </a:pPr>
            <a:r>
              <a:rPr lang="en-US" altLang="ja-JP" dirty="0">
                <a:latin typeface="ＭＳ Ｐゴシック" panose="020B0600070205080204" pitchFamily="50" charset="-128"/>
              </a:rPr>
              <a:t>Ⅱ </a:t>
            </a:r>
            <a:r>
              <a:rPr lang="ja-JP" altLang="en-US" dirty="0">
                <a:latin typeface="ＭＳ Ｐゴシック" panose="020B0600070205080204" pitchFamily="50" charset="-128"/>
              </a:rPr>
              <a:t>統計量・データ分布の見方　</a:t>
            </a:r>
            <a:r>
              <a:rPr lang="en-US" altLang="ja-JP" dirty="0">
                <a:latin typeface="ＭＳ Ｐゴシック" panose="020B0600070205080204" pitchFamily="50" charset="-128"/>
              </a:rPr>
              <a:t>※20</a:t>
            </a:r>
            <a:r>
              <a:rPr lang="ja-JP" altLang="en-US" dirty="0">
                <a:latin typeface="ＭＳ Ｐゴシック" panose="020B0600070205080204" pitchFamily="50" charset="-128"/>
              </a:rPr>
              <a:t>Ｓ～</a:t>
            </a:r>
            <a:r>
              <a:rPr lang="en-US" altLang="ja-JP" dirty="0">
                <a:latin typeface="ＭＳ Ｐゴシック" panose="020B0600070205080204" pitchFamily="50" charset="-128"/>
              </a:rPr>
              <a:t>82S</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3 </a:t>
            </a:r>
            <a:r>
              <a:rPr lang="ja-JP" altLang="en-US" dirty="0">
                <a:latin typeface="ＭＳ Ｐゴシック" panose="020B0600070205080204" pitchFamily="50" charset="-128"/>
              </a:rPr>
              <a:t>度数分布表とヒストグラム、</a:t>
            </a:r>
            <a:r>
              <a:rPr lang="en-US" altLang="ja-JP" dirty="0">
                <a:latin typeface="+mn-ea"/>
              </a:rPr>
              <a:t>4 </a:t>
            </a:r>
            <a:r>
              <a:rPr lang="ja-JP" altLang="en-US" dirty="0">
                <a:latin typeface="ＭＳ Ｐゴシック" panose="020B0600070205080204" pitchFamily="50" charset="-128"/>
              </a:rPr>
              <a:t>代表値の概要、</a:t>
            </a:r>
            <a:r>
              <a:rPr lang="en-US" altLang="ja-JP" dirty="0">
                <a:latin typeface="ＭＳ Ｐゴシック" panose="020B0600070205080204" pitchFamily="50" charset="-128"/>
              </a:rPr>
              <a:t>5 </a:t>
            </a:r>
            <a:r>
              <a:rPr lang="ja-JP" altLang="en-US" dirty="0">
                <a:latin typeface="ＭＳ Ｐゴシック" panose="020B0600070205080204" pitchFamily="50" charset="-128"/>
              </a:rPr>
              <a:t>分布のちらばりの尺度</a:t>
            </a:r>
            <a:endParaRPr lang="en-US" altLang="ja-JP" dirty="0">
              <a:latin typeface="+mn-ea"/>
            </a:endParaRPr>
          </a:p>
          <a:p>
            <a:pPr eaLnBrk="1" hangingPunct="1">
              <a:lnSpc>
                <a:spcPct val="90000"/>
              </a:lnSpc>
              <a:buFont typeface="Wingdings" panose="05000000000000000000" pitchFamily="2" charset="2"/>
              <a:buNone/>
              <a:defRPr/>
            </a:pPr>
            <a:r>
              <a:rPr lang="en-US" altLang="ja-JP" dirty="0">
                <a:latin typeface="+mn-ea"/>
              </a:rPr>
              <a:t>Ⅲ </a:t>
            </a:r>
            <a:r>
              <a:rPr lang="ja-JP" altLang="en-US" dirty="0">
                <a:latin typeface="+mn-ea"/>
              </a:rPr>
              <a:t>統計表作成と変化の分析　</a:t>
            </a:r>
            <a:r>
              <a:rPr lang="en-US" altLang="ja-JP" dirty="0">
                <a:latin typeface="+mn-ea"/>
              </a:rPr>
              <a:t>※83S</a:t>
            </a:r>
            <a:r>
              <a:rPr lang="ja-JP" altLang="en-US" dirty="0">
                <a:latin typeface="+mn-ea"/>
              </a:rPr>
              <a:t>～</a:t>
            </a:r>
            <a:r>
              <a:rPr lang="en-US" altLang="ja-JP" dirty="0">
                <a:latin typeface="+mn-ea"/>
              </a:rPr>
              <a:t>111S</a:t>
            </a: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6 </a:t>
            </a:r>
            <a:r>
              <a:rPr lang="ja-JP" altLang="en-US" dirty="0">
                <a:latin typeface="ＭＳ Ｐゴシック" panose="020B0600070205080204" pitchFamily="50" charset="-128"/>
              </a:rPr>
              <a:t>クロス集計表の概要、</a:t>
            </a:r>
            <a:r>
              <a:rPr lang="en-US" altLang="ja-JP" dirty="0">
                <a:latin typeface="ＭＳ Ｐゴシック" panose="020B0600070205080204" pitchFamily="50" charset="-128"/>
              </a:rPr>
              <a:t>7 </a:t>
            </a:r>
            <a:r>
              <a:rPr lang="ja-JP" altLang="en-US" dirty="0">
                <a:latin typeface="ＭＳ Ｐゴシック" panose="020B0600070205080204" pitchFamily="50" charset="-128"/>
              </a:rPr>
              <a:t>時系列データの見方</a:t>
            </a:r>
            <a:endParaRPr lang="en-US" altLang="ja-JP" dirty="0">
              <a:latin typeface="+mn-ea"/>
            </a:endParaRPr>
          </a:p>
          <a:p>
            <a:pPr eaLnBrk="1" hangingPunct="1">
              <a:lnSpc>
                <a:spcPct val="90000"/>
              </a:lnSpc>
              <a:buFont typeface="Wingdings" panose="05000000000000000000" pitchFamily="2" charset="2"/>
              <a:buNone/>
              <a:defRPr/>
            </a:pPr>
            <a:r>
              <a:rPr lang="en-US" altLang="ja-JP" dirty="0">
                <a:latin typeface="+mn-ea"/>
              </a:rPr>
              <a:t>Ⅳ </a:t>
            </a:r>
            <a:r>
              <a:rPr lang="ja-JP" altLang="en-US" dirty="0">
                <a:latin typeface="+mn-ea"/>
              </a:rPr>
              <a:t>統計データの収集・整理の方法　</a:t>
            </a:r>
            <a:r>
              <a:rPr lang="en-US" altLang="ja-JP" dirty="0">
                <a:latin typeface="+mn-ea"/>
              </a:rPr>
              <a:t>※112S</a:t>
            </a:r>
            <a:r>
              <a:rPr lang="ja-JP" altLang="en-US" dirty="0">
                <a:latin typeface="+mn-ea"/>
              </a:rPr>
              <a:t>～</a:t>
            </a:r>
            <a:r>
              <a:rPr lang="en-US" altLang="ja-JP" dirty="0">
                <a:latin typeface="+mn-ea"/>
              </a:rPr>
              <a:t>125S</a:t>
            </a: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8 </a:t>
            </a:r>
            <a:r>
              <a:rPr lang="ja-JP" altLang="en-US" dirty="0">
                <a:latin typeface="+mn-ea"/>
              </a:rPr>
              <a:t>統計的な見方・</a:t>
            </a:r>
            <a:r>
              <a:rPr lang="ja-JP" altLang="en-US" dirty="0">
                <a:latin typeface="ＭＳ Ｐゴシック" panose="020B0600070205080204" pitchFamily="50" charset="-128"/>
              </a:rPr>
              <a:t>データの集め方、</a:t>
            </a:r>
            <a:r>
              <a:rPr lang="en-US" altLang="ja-JP" dirty="0">
                <a:latin typeface="ＭＳ Ｐゴシック" panose="020B0600070205080204" pitchFamily="50" charset="-128"/>
              </a:rPr>
              <a:t>9 </a:t>
            </a:r>
            <a:r>
              <a:rPr lang="ja-JP" altLang="en-US" dirty="0">
                <a:latin typeface="+mn-ea"/>
              </a:rPr>
              <a:t>データ分類と集計地域区分・データ整理方法、</a:t>
            </a:r>
            <a:r>
              <a:rPr lang="en-US" altLang="ja-JP" dirty="0">
                <a:latin typeface="+mn-ea"/>
              </a:rPr>
              <a:t>10 </a:t>
            </a:r>
            <a:r>
              <a:rPr lang="ja-JP" altLang="en-US" dirty="0">
                <a:latin typeface="+mn-ea"/>
              </a:rPr>
              <a:t>まとめ　</a:t>
            </a:r>
            <a:endParaRPr lang="ja-JP" altLang="ja-JP" dirty="0">
              <a:latin typeface="+mn-ea"/>
            </a:endParaRPr>
          </a:p>
          <a:p>
            <a:pPr eaLnBrk="1" hangingPunct="1">
              <a:lnSpc>
                <a:spcPct val="90000"/>
              </a:lnSpc>
              <a:buFont typeface="Wingdings" panose="05000000000000000000" pitchFamily="2" charset="2"/>
              <a:buNone/>
              <a:defRPr/>
            </a:pP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2</a:t>
            </a:fld>
            <a:endParaRPr lang="en-US" altLang="ja-JP"/>
          </a:p>
        </p:txBody>
      </p:sp>
    </p:spTree>
    <p:extLst>
      <p:ext uri="{BB962C8B-B14F-4D97-AF65-F5344CB8AC3E}">
        <p14:creationId xmlns:p14="http://schemas.microsoft.com/office/powerpoint/2010/main" val="11473486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 イメージ プレースホルダー 1">
            <a:extLst>
              <a:ext uri="{FF2B5EF4-FFF2-40B4-BE49-F238E27FC236}">
                <a16:creationId xmlns:a16="http://schemas.microsoft.com/office/drawing/2014/main" id="{992DF55B-BEB7-4DE4-A0AE-408A93C20006}"/>
              </a:ext>
            </a:extLst>
          </p:cNvPr>
          <p:cNvSpPr>
            <a:spLocks noGrp="1" noRot="1" noChangeAspect="1" noChangeArrowheads="1" noTextEdit="1"/>
          </p:cNvSpPr>
          <p:nvPr>
            <p:ph type="sldImg"/>
          </p:nvPr>
        </p:nvSpPr>
        <p:spPr>
          <a:ln/>
        </p:spPr>
      </p:sp>
      <p:sp>
        <p:nvSpPr>
          <p:cNvPr id="49155" name="ノート プレースホルダー 2">
            <a:extLst>
              <a:ext uri="{FF2B5EF4-FFF2-40B4-BE49-F238E27FC236}">
                <a16:creationId xmlns:a16="http://schemas.microsoft.com/office/drawing/2014/main" id="{F9D8BB50-B7CA-4AD7-84F8-DD9662291831}"/>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ja-JP" altLang="en-US" sz="1200" dirty="0">
                <a:latin typeface="+mn-ea"/>
              </a:rPr>
              <a:t>総務省「国千知調査」等から人口データ年齢別集計人口を紹介します。</a:t>
            </a:r>
            <a:endParaRPr lang="en-US" altLang="ja-JP" sz="1200" dirty="0">
              <a:latin typeface="+mn-ea"/>
            </a:endParaRPr>
          </a:p>
          <a:p>
            <a:pPr marL="0" indent="0">
              <a:buNone/>
              <a:defRPr/>
            </a:pPr>
            <a:r>
              <a:rPr lang="ja-JP" altLang="en-US" dirty="0">
                <a:latin typeface="+mn-ea"/>
              </a:rPr>
              <a:t>・年齢</a:t>
            </a:r>
            <a:r>
              <a:rPr lang="en-US" altLang="ja-JP" dirty="0">
                <a:latin typeface="+mn-ea"/>
              </a:rPr>
              <a:t>3</a:t>
            </a:r>
            <a:r>
              <a:rPr lang="ja-JP" altLang="en-US" dirty="0">
                <a:latin typeface="+mn-ea"/>
              </a:rPr>
              <a:t>区分は、年少人口</a:t>
            </a:r>
            <a:r>
              <a:rPr lang="en-US" altLang="ja-JP" dirty="0">
                <a:latin typeface="+mn-ea"/>
              </a:rPr>
              <a:t>(0</a:t>
            </a:r>
            <a:r>
              <a:rPr lang="ja-JP" altLang="en-US" dirty="0">
                <a:latin typeface="+mn-ea"/>
              </a:rPr>
              <a:t>～</a:t>
            </a:r>
            <a:r>
              <a:rPr lang="en-US" altLang="ja-JP" dirty="0">
                <a:latin typeface="+mn-ea"/>
              </a:rPr>
              <a:t>14</a:t>
            </a:r>
            <a:r>
              <a:rPr lang="ja-JP" altLang="en-US" dirty="0">
                <a:latin typeface="+mn-ea"/>
              </a:rPr>
              <a:t>歳）、生産年齢人口（</a:t>
            </a:r>
            <a:r>
              <a:rPr lang="en-US" altLang="ja-JP" dirty="0">
                <a:latin typeface="+mn-ea"/>
              </a:rPr>
              <a:t>15</a:t>
            </a:r>
            <a:r>
              <a:rPr lang="ja-JP" altLang="en-US" dirty="0">
                <a:latin typeface="+mn-ea"/>
              </a:rPr>
              <a:t>～</a:t>
            </a:r>
            <a:r>
              <a:rPr lang="en-US" altLang="ja-JP" dirty="0">
                <a:latin typeface="+mn-ea"/>
              </a:rPr>
              <a:t>64</a:t>
            </a:r>
            <a:r>
              <a:rPr lang="ja-JP" altLang="en-US" dirty="0">
                <a:latin typeface="+mn-ea"/>
              </a:rPr>
              <a:t>歳）、高齢人口</a:t>
            </a:r>
            <a:r>
              <a:rPr lang="en-US" altLang="ja-JP" dirty="0">
                <a:latin typeface="+mn-ea"/>
              </a:rPr>
              <a:t>(65</a:t>
            </a:r>
            <a:r>
              <a:rPr lang="ja-JP" altLang="en-US" dirty="0">
                <a:latin typeface="+mn-ea"/>
              </a:rPr>
              <a:t>歳以上）</a:t>
            </a:r>
            <a:endParaRPr lang="en-US" altLang="ja-JP" dirty="0">
              <a:latin typeface="+mn-ea"/>
            </a:endParaRPr>
          </a:p>
          <a:p>
            <a:pPr marL="0" indent="0">
              <a:buNone/>
              <a:defRPr/>
            </a:pPr>
            <a:r>
              <a:rPr lang="ja-JP" altLang="en-US" dirty="0">
                <a:latin typeface="+mn-ea"/>
              </a:rPr>
              <a:t>・前期生産年齢人口</a:t>
            </a:r>
            <a:r>
              <a:rPr lang="en-US" altLang="ja-JP" dirty="0">
                <a:latin typeface="+mn-ea"/>
              </a:rPr>
              <a:t>(15</a:t>
            </a:r>
            <a:r>
              <a:rPr lang="ja-JP" altLang="en-US" dirty="0">
                <a:latin typeface="+mn-ea"/>
              </a:rPr>
              <a:t>～</a:t>
            </a:r>
            <a:r>
              <a:rPr lang="en-US" altLang="ja-JP" dirty="0">
                <a:latin typeface="+mn-ea"/>
              </a:rPr>
              <a:t>44</a:t>
            </a:r>
            <a:r>
              <a:rPr lang="ja-JP" altLang="en-US" dirty="0">
                <a:latin typeface="+mn-ea"/>
              </a:rPr>
              <a:t>歳</a:t>
            </a:r>
            <a:r>
              <a:rPr lang="en-US" altLang="ja-JP" dirty="0">
                <a:latin typeface="+mn-ea"/>
              </a:rPr>
              <a:t>)</a:t>
            </a:r>
            <a:r>
              <a:rPr lang="ja-JP" altLang="en-US" dirty="0">
                <a:latin typeface="+mn-ea"/>
              </a:rPr>
              <a:t>、後期生産年齢人口　</a:t>
            </a:r>
            <a:r>
              <a:rPr lang="en-US" altLang="ja-JP" dirty="0">
                <a:latin typeface="+mn-ea"/>
              </a:rPr>
              <a:t>(45</a:t>
            </a:r>
            <a:r>
              <a:rPr lang="ja-JP" altLang="en-US" dirty="0">
                <a:latin typeface="+mn-ea"/>
              </a:rPr>
              <a:t>～</a:t>
            </a:r>
            <a:r>
              <a:rPr lang="en-US" altLang="ja-JP" dirty="0">
                <a:latin typeface="+mn-ea"/>
              </a:rPr>
              <a:t>64</a:t>
            </a:r>
            <a:r>
              <a:rPr lang="ja-JP" altLang="en-US" dirty="0">
                <a:latin typeface="+mn-ea"/>
              </a:rPr>
              <a:t>歳</a:t>
            </a:r>
            <a:r>
              <a:rPr lang="en-US" altLang="ja-JP" dirty="0">
                <a:latin typeface="+mn-ea"/>
              </a:rPr>
              <a:t>)(</a:t>
            </a:r>
            <a:r>
              <a:rPr lang="ja-JP" altLang="en-US" dirty="0">
                <a:latin typeface="+mn-ea"/>
              </a:rPr>
              <a:t>厚生労働省）</a:t>
            </a:r>
          </a:p>
          <a:p>
            <a:pPr marL="0" indent="0">
              <a:buNone/>
              <a:defRPr/>
            </a:pPr>
            <a:r>
              <a:rPr lang="ja-JP" altLang="en-US" dirty="0">
                <a:latin typeface="+mn-ea"/>
              </a:rPr>
              <a:t>・</a:t>
            </a:r>
            <a:r>
              <a:rPr lang="en-US" altLang="ja-JP" dirty="0">
                <a:latin typeface="+mn-ea"/>
              </a:rPr>
              <a:t>75</a:t>
            </a:r>
            <a:r>
              <a:rPr lang="ja-JP" altLang="en-US" dirty="0">
                <a:latin typeface="+mn-ea"/>
              </a:rPr>
              <a:t>歳以上人口：後期高齢者人口</a:t>
            </a:r>
            <a:r>
              <a:rPr lang="en-US" altLang="ja-JP" dirty="0">
                <a:latin typeface="+mn-ea"/>
              </a:rPr>
              <a:t>(</a:t>
            </a:r>
            <a:r>
              <a:rPr lang="ja-JP" altLang="en-US" dirty="0">
                <a:latin typeface="+mn-ea"/>
              </a:rPr>
              <a:t>「国勢調査」等</a:t>
            </a:r>
            <a:r>
              <a:rPr lang="en-US" altLang="ja-JP" dirty="0">
                <a:latin typeface="+mn-ea"/>
              </a:rPr>
              <a:t>)</a:t>
            </a:r>
          </a:p>
          <a:p>
            <a:pPr marL="0" indent="0">
              <a:buNone/>
              <a:defRPr/>
            </a:pPr>
            <a:r>
              <a:rPr lang="ja-JP" altLang="en-US" dirty="0">
                <a:latin typeface="+mn-ea"/>
              </a:rPr>
              <a:t>・</a:t>
            </a:r>
            <a:r>
              <a:rPr lang="en-US" altLang="ja-JP" dirty="0">
                <a:latin typeface="+mn-ea"/>
              </a:rPr>
              <a:t>85</a:t>
            </a:r>
            <a:r>
              <a:rPr lang="ja-JP" altLang="en-US" dirty="0">
                <a:latin typeface="+mn-ea"/>
              </a:rPr>
              <a:t>歳以上人口：超後期高齢者</a:t>
            </a:r>
            <a:r>
              <a:rPr lang="en-US" altLang="ja-JP" dirty="0">
                <a:latin typeface="+mn-ea"/>
              </a:rPr>
              <a:t>(</a:t>
            </a:r>
            <a:r>
              <a:rPr lang="ja-JP" altLang="en-US" dirty="0">
                <a:latin typeface="+mn-ea"/>
              </a:rPr>
              <a:t>医療、介護が必要な年齢層、「国勢調査」等</a:t>
            </a:r>
            <a:r>
              <a:rPr lang="en-US" altLang="ja-JP" dirty="0">
                <a:latin typeface="+mn-ea"/>
              </a:rPr>
              <a:t>)</a:t>
            </a:r>
          </a:p>
          <a:p>
            <a:pPr marL="0" indent="0">
              <a:buNone/>
              <a:defRPr/>
            </a:pPr>
            <a:r>
              <a:rPr lang="ja-JP" altLang="en-US" dirty="0">
                <a:latin typeface="+mn-ea"/>
              </a:rPr>
              <a:t>・</a:t>
            </a:r>
            <a:r>
              <a:rPr lang="en-US" altLang="ja-JP" dirty="0">
                <a:latin typeface="+mn-ea"/>
              </a:rPr>
              <a:t>20</a:t>
            </a:r>
            <a:r>
              <a:rPr lang="ja-JP" altLang="en-US" dirty="0">
                <a:latin typeface="+mn-ea"/>
              </a:rPr>
              <a:t>～</a:t>
            </a:r>
            <a:r>
              <a:rPr lang="en-US" altLang="ja-JP" dirty="0">
                <a:latin typeface="+mn-ea"/>
              </a:rPr>
              <a:t>69</a:t>
            </a:r>
            <a:r>
              <a:rPr lang="ja-JP" altLang="en-US" dirty="0">
                <a:latin typeface="+mn-ea"/>
              </a:rPr>
              <a:t>歳人口：拡大生産年齢人口</a:t>
            </a:r>
            <a:r>
              <a:rPr lang="en-US" altLang="ja-JP" dirty="0">
                <a:latin typeface="+mn-ea"/>
              </a:rPr>
              <a:t>(</a:t>
            </a:r>
            <a:r>
              <a:rPr lang="ja-JP" altLang="en-US" dirty="0">
                <a:latin typeface="+mn-ea"/>
              </a:rPr>
              <a:t>経済活動を支えるコア年齢層、「労働力調査」等</a:t>
            </a:r>
            <a:r>
              <a:rPr lang="en-US" altLang="ja-JP" dirty="0">
                <a:latin typeface="+mn-ea"/>
              </a:rPr>
              <a:t>)</a:t>
            </a:r>
          </a:p>
          <a:p>
            <a:pPr marL="0" indent="0">
              <a:buNone/>
              <a:defRPr/>
            </a:pPr>
            <a:r>
              <a:rPr lang="ja-JP" altLang="en-US" dirty="0">
                <a:latin typeface="+mn-ea"/>
              </a:rPr>
              <a:t>・</a:t>
            </a:r>
            <a:r>
              <a:rPr lang="en-US" altLang="ja-JP" dirty="0">
                <a:latin typeface="+mn-ea"/>
              </a:rPr>
              <a:t>100</a:t>
            </a:r>
            <a:r>
              <a:rPr lang="ja-JP" altLang="en-US" dirty="0">
                <a:latin typeface="+mn-ea"/>
              </a:rPr>
              <a:t>歳以上人口：百寿者人口（「国勢調査」等）</a:t>
            </a:r>
            <a:endParaRPr lang="en-US" altLang="ja-JP" dirty="0">
              <a:latin typeface="+mn-ea"/>
            </a:endParaRPr>
          </a:p>
          <a:p>
            <a:pPr marL="0" indent="0">
              <a:buNone/>
              <a:defRPr/>
            </a:pPr>
            <a:r>
              <a:rPr lang="ja-JP" altLang="en-US" dirty="0">
                <a:latin typeface="+mn-ea"/>
              </a:rPr>
              <a:t>　政策目的に沿った年齢別集計表が作成されています。</a:t>
            </a:r>
          </a:p>
          <a:p>
            <a:r>
              <a:rPr lang="ja-JP" altLang="en-US" sz="1200" dirty="0">
                <a:latin typeface="+mn-ea"/>
              </a:rPr>
              <a:t>　　　　</a:t>
            </a:r>
            <a:endParaRPr lang="ja-JP" altLang="en-US" dirty="0">
              <a:latin typeface="Arial" panose="020B0604020202020204" pitchFamily="34" charset="0"/>
            </a:endParaRPr>
          </a:p>
        </p:txBody>
      </p:sp>
      <p:sp>
        <p:nvSpPr>
          <p:cNvPr id="49156" name="スライド番号プレースホルダー 3">
            <a:extLst>
              <a:ext uri="{FF2B5EF4-FFF2-40B4-BE49-F238E27FC236}">
                <a16:creationId xmlns:a16="http://schemas.microsoft.com/office/drawing/2014/main" id="{5951BF6C-A92F-4519-968E-0E700BCA3AE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kumimoji="1">
                <a:solidFill>
                  <a:schemeClr val="tx1"/>
                </a:solidFill>
                <a:latin typeface="Tahoma" panose="020B0604030504040204" pitchFamily="34" charset="0"/>
                <a:ea typeface="ＭＳ Ｐゴシック" panose="020B0600070205080204" pitchFamily="50" charset="-128"/>
              </a:defRPr>
            </a:lvl1pPr>
            <a:lvl2pPr marL="749300" indent="-287338">
              <a:defRPr kumimoji="1">
                <a:solidFill>
                  <a:schemeClr val="tx1"/>
                </a:solidFill>
                <a:latin typeface="Tahoma" panose="020B0604030504040204" pitchFamily="34" charset="0"/>
                <a:ea typeface="ＭＳ Ｐゴシック" panose="020B0600070205080204" pitchFamily="50" charset="-128"/>
              </a:defRPr>
            </a:lvl2pPr>
            <a:lvl3pPr marL="1154113" indent="-230188">
              <a:defRPr kumimoji="1">
                <a:solidFill>
                  <a:schemeClr val="tx1"/>
                </a:solidFill>
                <a:latin typeface="Tahoma" panose="020B0604030504040204" pitchFamily="34" charset="0"/>
                <a:ea typeface="ＭＳ Ｐゴシック" panose="020B0600070205080204" pitchFamily="50" charset="-128"/>
              </a:defRPr>
            </a:lvl3pPr>
            <a:lvl4pPr marL="1616075" indent="-230188">
              <a:defRPr kumimoji="1">
                <a:solidFill>
                  <a:schemeClr val="tx1"/>
                </a:solidFill>
                <a:latin typeface="Tahoma" panose="020B0604030504040204" pitchFamily="34" charset="0"/>
                <a:ea typeface="ＭＳ Ｐゴシック" panose="020B0600070205080204" pitchFamily="50" charset="-128"/>
              </a:defRPr>
            </a:lvl4pPr>
            <a:lvl5pPr marL="2076450" indent="-230188">
              <a:defRPr kumimoji="1">
                <a:solidFill>
                  <a:schemeClr val="tx1"/>
                </a:solidFill>
                <a:latin typeface="Tahoma" panose="020B0604030504040204" pitchFamily="34" charset="0"/>
                <a:ea typeface="ＭＳ Ｐゴシック" panose="020B0600070205080204" pitchFamily="50" charset="-128"/>
              </a:defRPr>
            </a:lvl5pPr>
            <a:lvl6pPr marL="25336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908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480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9052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fld id="{88877452-E18F-4FC3-A46C-8E6BF11ED550}" type="slidenum">
              <a:rPr lang="ja-JP" altLang="en-US" smtClean="0">
                <a:latin typeface="Arial" panose="020B0604020202020204" pitchFamily="34" charset="0"/>
              </a:rPr>
              <a:pPr/>
              <a:t>20</a:t>
            </a:fld>
            <a:r>
              <a:rPr lang="en-US" altLang="ja-JP">
                <a:latin typeface="Arial" panose="020B0604020202020204" pitchFamily="34" charset="0"/>
              </a:rPr>
              <a:t>##</a:t>
            </a:r>
            <a:endParaRPr lang="en-US" altLang="ja-JP" sz="1200">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solidFill>
                  <a:srgbClr val="002060"/>
                </a:solidFill>
                <a:latin typeface="+mn-ea"/>
                <a:ea typeface="+mn-ea"/>
              </a:rPr>
              <a:t>集計地域区分例を紹介します。</a:t>
            </a:r>
            <a:endParaRPr lang="en-US" altLang="ja-JP" sz="1200" dirty="0">
              <a:solidFill>
                <a:srgbClr val="002060"/>
              </a:solidFill>
              <a:latin typeface="+mn-ea"/>
              <a:ea typeface="+mn-ea"/>
            </a:endParaRPr>
          </a:p>
          <a:p>
            <a:pPr marL="750296" indent="-750296" eaLnBrk="1" hangingPunct="1">
              <a:buNone/>
              <a:defRPr/>
            </a:pPr>
            <a:r>
              <a:rPr lang="ja-JP" altLang="en-US" dirty="0">
                <a:latin typeface="+mn-ea"/>
              </a:rPr>
              <a:t>総務省「国勢調査」集計地域区分　</a:t>
            </a:r>
            <a:r>
              <a:rPr lang="ja-JP" altLang="en-US" sz="1200" dirty="0">
                <a:latin typeface="+mn-ea"/>
              </a:rPr>
              <a:t>人口</a:t>
            </a:r>
            <a:r>
              <a:rPr lang="en-US" altLang="ja-JP" sz="1200" dirty="0">
                <a:latin typeface="+mn-ea"/>
              </a:rPr>
              <a:t>50</a:t>
            </a:r>
            <a:r>
              <a:rPr lang="ja-JP" altLang="en-US" sz="1200" dirty="0">
                <a:latin typeface="+mn-ea"/>
              </a:rPr>
              <a:t>万人以上、</a:t>
            </a:r>
            <a:r>
              <a:rPr lang="en-US" altLang="ja-JP" sz="1200" dirty="0">
                <a:latin typeface="+mn-ea"/>
              </a:rPr>
              <a:t>20</a:t>
            </a:r>
            <a:r>
              <a:rPr lang="ja-JP" altLang="en-US" sz="1200" dirty="0">
                <a:latin typeface="+mn-ea"/>
              </a:rPr>
              <a:t>万人以上、</a:t>
            </a:r>
            <a:r>
              <a:rPr lang="en-US" altLang="ja-JP" sz="1200" dirty="0">
                <a:latin typeface="+mn-ea"/>
              </a:rPr>
              <a:t>10</a:t>
            </a:r>
            <a:r>
              <a:rPr lang="ja-JP" altLang="en-US" sz="1200" dirty="0">
                <a:latin typeface="+mn-ea"/>
              </a:rPr>
              <a:t>万人以上、その他</a:t>
            </a:r>
            <a:endParaRPr lang="en-US" altLang="ja-JP" sz="1200" dirty="0">
              <a:latin typeface="+mn-ea"/>
            </a:endParaRPr>
          </a:p>
          <a:p>
            <a:pPr marL="750296" indent="-750296" eaLnBrk="1" hangingPunct="1">
              <a:buNone/>
              <a:defRPr/>
            </a:pPr>
            <a:r>
              <a:rPr lang="ja-JP" altLang="en-US" dirty="0">
                <a:latin typeface="+mn-ea"/>
              </a:rPr>
              <a:t>総務省「家計調査」集計都市区分は次のとおりです。</a:t>
            </a:r>
          </a:p>
          <a:p>
            <a:pPr marL="750296" indent="-750296" eaLnBrk="1" hangingPunct="1">
              <a:buNone/>
              <a:defRPr/>
            </a:pPr>
            <a:r>
              <a:rPr lang="ja-JP" altLang="en-US" sz="1200" dirty="0">
                <a:latin typeface="+mn-ea"/>
              </a:rPr>
              <a:t>　大都市：政令指定都市 </a:t>
            </a:r>
          </a:p>
          <a:p>
            <a:pPr marL="750296" indent="-750296" eaLnBrk="1" hangingPunct="1">
              <a:buNone/>
              <a:defRPr/>
            </a:pPr>
            <a:r>
              <a:rPr lang="ja-JP" altLang="en-US" sz="1200" dirty="0">
                <a:latin typeface="+mn-ea"/>
              </a:rPr>
              <a:t>　中都市：大都市を除く人口</a:t>
            </a:r>
            <a:r>
              <a:rPr lang="en-US" altLang="ja-JP" sz="1200" dirty="0">
                <a:latin typeface="+mn-ea"/>
              </a:rPr>
              <a:t>15</a:t>
            </a:r>
            <a:r>
              <a:rPr lang="ja-JP" altLang="en-US" sz="1200" dirty="0">
                <a:latin typeface="+mn-ea"/>
              </a:rPr>
              <a:t>万以上の市</a:t>
            </a:r>
          </a:p>
          <a:p>
            <a:pPr marL="750296" indent="-750296" eaLnBrk="1" hangingPunct="1">
              <a:buNone/>
              <a:defRPr/>
            </a:pPr>
            <a:r>
              <a:rPr lang="ja-JP" altLang="en-US" sz="1200" dirty="0">
                <a:latin typeface="+mn-ea"/>
              </a:rPr>
              <a:t>　小都市・町村：小都市Ａ（人口</a:t>
            </a:r>
            <a:r>
              <a:rPr lang="en-US" altLang="ja-JP" sz="1200" dirty="0">
                <a:latin typeface="+mn-ea"/>
              </a:rPr>
              <a:t>5</a:t>
            </a:r>
            <a:r>
              <a:rPr lang="ja-JP" altLang="en-US" sz="1200" dirty="0">
                <a:latin typeface="+mn-ea"/>
              </a:rPr>
              <a:t>万以上</a:t>
            </a:r>
            <a:r>
              <a:rPr lang="en-US" altLang="ja-JP" sz="1200" dirty="0">
                <a:latin typeface="+mn-ea"/>
              </a:rPr>
              <a:t>15</a:t>
            </a:r>
            <a:r>
              <a:rPr lang="ja-JP" altLang="en-US" sz="1200" dirty="0">
                <a:latin typeface="+mn-ea"/>
              </a:rPr>
              <a:t>万未満の市）</a:t>
            </a:r>
          </a:p>
          <a:p>
            <a:pPr marL="750296" indent="-750296" eaLnBrk="1" hangingPunct="1">
              <a:buNone/>
              <a:defRPr/>
            </a:pPr>
            <a:r>
              <a:rPr lang="ja-JP" altLang="en-US" sz="1200" dirty="0">
                <a:latin typeface="+mn-ea"/>
              </a:rPr>
              <a:t>　小都市Ｂ（人口</a:t>
            </a:r>
            <a:r>
              <a:rPr lang="en-US" altLang="ja-JP" sz="1200" dirty="0">
                <a:latin typeface="+mn-ea"/>
              </a:rPr>
              <a:t>5</a:t>
            </a:r>
            <a:r>
              <a:rPr lang="ja-JP" altLang="en-US" sz="1200" dirty="0">
                <a:latin typeface="+mn-ea"/>
              </a:rPr>
              <a:t>万未満の市）・町村</a:t>
            </a:r>
          </a:p>
          <a:p>
            <a:pPr marL="750296" indent="-750296" eaLnBrk="1" hangingPunct="1">
              <a:buNone/>
              <a:defRPr/>
            </a:pPr>
            <a:r>
              <a:rPr lang="ja-JP" altLang="en-US" sz="1200" dirty="0">
                <a:latin typeface="+mn-ea"/>
              </a:rPr>
              <a:t>これは地域のサンプル数が少ないため、全国規模で集計表が作成されています。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21</a:t>
            </a:fld>
            <a:endParaRPr lang="en-US" altLang="ja-JP"/>
          </a:p>
        </p:txBody>
      </p:sp>
    </p:spTree>
    <p:extLst>
      <p:ext uri="{BB962C8B-B14F-4D97-AF65-F5344CB8AC3E}">
        <p14:creationId xmlns:p14="http://schemas.microsoft.com/office/powerpoint/2010/main" val="4685001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750296" indent="-750296" eaLnBrk="1" hangingPunct="1">
              <a:buNone/>
              <a:defRPr/>
            </a:pPr>
            <a:r>
              <a:rPr lang="ja-JP" altLang="en-US" sz="1200" dirty="0">
                <a:solidFill>
                  <a:srgbClr val="002060"/>
                </a:solidFill>
                <a:latin typeface="+mn-ea"/>
                <a:ea typeface="+mn-ea"/>
              </a:rPr>
              <a:t>集計地域区分例として類似地域の比較を紹介します。</a:t>
            </a:r>
            <a:endParaRPr lang="en-US" altLang="ja-JP" dirty="0">
              <a:latin typeface="+mn-ea"/>
            </a:endParaRPr>
          </a:p>
          <a:p>
            <a:pPr marL="750296" indent="-750296" eaLnBrk="1" hangingPunct="1">
              <a:buNone/>
              <a:defRPr/>
            </a:pPr>
            <a:r>
              <a:rPr lang="ja-JP" altLang="en-US" dirty="0">
                <a:latin typeface="+mn-ea"/>
              </a:rPr>
              <a:t>類似地域の視点：</a:t>
            </a:r>
            <a:r>
              <a:rPr lang="ja-JP" altLang="ja-JP" dirty="0"/>
              <a:t>自治体規模（人口規模）と立地条件（大都市への直線距離、距離時間）などが類似</a:t>
            </a:r>
            <a:endParaRPr lang="en-US" altLang="ja-JP" dirty="0"/>
          </a:p>
          <a:p>
            <a:pPr marL="750296" indent="-750296" eaLnBrk="1" hangingPunct="1">
              <a:buNone/>
              <a:defRPr/>
            </a:pPr>
            <a:r>
              <a:rPr lang="ja-JP" altLang="en-US" dirty="0">
                <a:latin typeface="+mn-ea"/>
              </a:rPr>
              <a:t>基準例は次のとおりです。</a:t>
            </a:r>
          </a:p>
          <a:p>
            <a:pPr marL="750296" indent="-750296" eaLnBrk="1" hangingPunct="1">
              <a:buNone/>
              <a:defRPr/>
            </a:pPr>
            <a:r>
              <a:rPr lang="ja-JP" altLang="en-US" dirty="0">
                <a:latin typeface="+mn-ea"/>
              </a:rPr>
              <a:t>・人口規模（</a:t>
            </a:r>
            <a:r>
              <a:rPr lang="en-US" altLang="ja-JP" dirty="0">
                <a:latin typeface="+mn-ea"/>
              </a:rPr>
              <a:t>5</a:t>
            </a:r>
            <a:r>
              <a:rPr lang="ja-JP" altLang="en-US" dirty="0">
                <a:latin typeface="+mn-ea"/>
              </a:rPr>
              <a:t>万人、</a:t>
            </a:r>
            <a:r>
              <a:rPr lang="en-US" altLang="ja-JP" dirty="0">
                <a:latin typeface="+mn-ea"/>
              </a:rPr>
              <a:t>10</a:t>
            </a:r>
            <a:r>
              <a:rPr lang="ja-JP" altLang="en-US" dirty="0">
                <a:latin typeface="+mn-ea"/>
              </a:rPr>
              <a:t>万人、</a:t>
            </a:r>
            <a:r>
              <a:rPr lang="en-US" altLang="ja-JP" dirty="0">
                <a:latin typeface="+mn-ea"/>
              </a:rPr>
              <a:t>20</a:t>
            </a:r>
            <a:r>
              <a:rPr lang="ja-JP" altLang="en-US" dirty="0">
                <a:latin typeface="+mn-ea"/>
              </a:rPr>
              <a:t>万人、</a:t>
            </a:r>
            <a:r>
              <a:rPr lang="en-US" altLang="ja-JP" dirty="0">
                <a:latin typeface="+mn-ea"/>
              </a:rPr>
              <a:t>50</a:t>
            </a:r>
            <a:r>
              <a:rPr lang="ja-JP" altLang="en-US" dirty="0">
                <a:latin typeface="+mn-ea"/>
              </a:rPr>
              <a:t>万人、</a:t>
            </a:r>
            <a:r>
              <a:rPr lang="en-US" altLang="ja-JP" dirty="0">
                <a:latin typeface="+mn-ea"/>
              </a:rPr>
              <a:t>100</a:t>
            </a:r>
            <a:r>
              <a:rPr lang="ja-JP" altLang="en-US" dirty="0">
                <a:latin typeface="+mn-ea"/>
              </a:rPr>
              <a:t>万人）</a:t>
            </a:r>
          </a:p>
          <a:p>
            <a:pPr marL="750296" indent="-750296" eaLnBrk="1" hangingPunct="1">
              <a:buNone/>
              <a:defRPr/>
            </a:pPr>
            <a:r>
              <a:rPr lang="ja-JP" altLang="en-US" dirty="0">
                <a:latin typeface="+mn-ea"/>
              </a:rPr>
              <a:t>・都心部（中心部）までの距離（直線距離</a:t>
            </a:r>
            <a:r>
              <a:rPr lang="en-US" altLang="ja-JP" dirty="0">
                <a:latin typeface="+mn-ea"/>
              </a:rPr>
              <a:t>50㎞</a:t>
            </a:r>
            <a:r>
              <a:rPr lang="ja-JP" altLang="en-US" dirty="0">
                <a:latin typeface="+mn-ea"/>
              </a:rPr>
              <a:t>圏）</a:t>
            </a:r>
          </a:p>
          <a:p>
            <a:pPr marL="750296" indent="-750296" eaLnBrk="1" hangingPunct="1">
              <a:buNone/>
              <a:defRPr/>
            </a:pPr>
            <a:r>
              <a:rPr lang="ja-JP" altLang="en-US" dirty="0">
                <a:latin typeface="+mn-ea"/>
              </a:rPr>
              <a:t>・電車での到達時間（</a:t>
            </a:r>
            <a:r>
              <a:rPr lang="en-US" altLang="ja-JP" dirty="0">
                <a:latin typeface="+mn-ea"/>
              </a:rPr>
              <a:t>40</a:t>
            </a:r>
            <a:r>
              <a:rPr lang="ja-JP" altLang="en-US" dirty="0">
                <a:latin typeface="+mn-ea"/>
              </a:rPr>
              <a:t>～</a:t>
            </a:r>
            <a:r>
              <a:rPr lang="en-US" altLang="ja-JP" dirty="0">
                <a:latin typeface="+mn-ea"/>
              </a:rPr>
              <a:t>50</a:t>
            </a:r>
            <a:r>
              <a:rPr lang="ja-JP" altLang="en-US" dirty="0">
                <a:latin typeface="+mn-ea"/>
              </a:rPr>
              <a:t>分）　通勤通学が可能な都市</a:t>
            </a:r>
          </a:p>
          <a:p>
            <a:pPr marL="750296" indent="-750296" eaLnBrk="1" hangingPunct="1">
              <a:buNone/>
              <a:defRPr/>
            </a:pPr>
            <a:r>
              <a:rPr lang="ja-JP" altLang="en-US" dirty="0">
                <a:latin typeface="+mn-ea"/>
              </a:rPr>
              <a:t>・産業構造（第</a:t>
            </a:r>
            <a:r>
              <a:rPr lang="en-US" altLang="ja-JP" dirty="0">
                <a:latin typeface="+mn-ea"/>
              </a:rPr>
              <a:t>1</a:t>
            </a:r>
            <a:r>
              <a:rPr lang="ja-JP" altLang="en-US" dirty="0">
                <a:latin typeface="+mn-ea"/>
              </a:rPr>
              <a:t>次、第</a:t>
            </a:r>
            <a:r>
              <a:rPr lang="en-US" altLang="ja-JP" dirty="0">
                <a:latin typeface="+mn-ea"/>
              </a:rPr>
              <a:t>2</a:t>
            </a:r>
            <a:r>
              <a:rPr lang="ja-JP" altLang="en-US" dirty="0">
                <a:latin typeface="+mn-ea"/>
              </a:rPr>
              <a:t>次、第</a:t>
            </a:r>
            <a:r>
              <a:rPr lang="en-US" altLang="ja-JP" dirty="0">
                <a:latin typeface="+mn-ea"/>
              </a:rPr>
              <a:t>3</a:t>
            </a:r>
            <a:r>
              <a:rPr lang="ja-JP" altLang="en-US" dirty="0">
                <a:latin typeface="+mn-ea"/>
              </a:rPr>
              <a:t>次産業就業率）</a:t>
            </a:r>
          </a:p>
          <a:p>
            <a:pPr marL="750296" indent="-750296" eaLnBrk="1" hangingPunct="1">
              <a:buNone/>
              <a:defRPr/>
            </a:pPr>
            <a:r>
              <a:rPr lang="en-US" altLang="ja-JP" dirty="0">
                <a:latin typeface="+mn-ea"/>
              </a:rPr>
              <a:t>e-stat</a:t>
            </a:r>
            <a:r>
              <a:rPr lang="ja-JP" altLang="en-US" dirty="0">
                <a:latin typeface="+mn-ea"/>
              </a:rPr>
              <a:t>で類似地域の検索もできます。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22</a:t>
            </a:fld>
            <a:endParaRPr lang="en-US" altLang="ja-JP"/>
          </a:p>
        </p:txBody>
      </p:sp>
    </p:spTree>
    <p:extLst>
      <p:ext uri="{BB962C8B-B14F-4D97-AF65-F5344CB8AC3E}">
        <p14:creationId xmlns:p14="http://schemas.microsoft.com/office/powerpoint/2010/main" val="26145361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FEE550A1-130B-4BCE-8272-81B57A7EBE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8968" indent="-288065">
              <a:defRPr sz="2400">
                <a:solidFill>
                  <a:schemeClr val="tx1"/>
                </a:solidFill>
                <a:latin typeface="Tahoma" panose="020B0604030504040204" pitchFamily="34" charset="0"/>
                <a:ea typeface="ＭＳ Ｐゴシック" panose="020B0600070205080204" pitchFamily="50" charset="-128"/>
              </a:defRPr>
            </a:lvl2pPr>
            <a:lvl3pPr marL="1152258" indent="-230452">
              <a:defRPr sz="2400">
                <a:solidFill>
                  <a:schemeClr val="tx1"/>
                </a:solidFill>
                <a:latin typeface="Tahoma" panose="020B0604030504040204" pitchFamily="34" charset="0"/>
                <a:ea typeface="ＭＳ Ｐゴシック" panose="020B0600070205080204" pitchFamily="50" charset="-128"/>
              </a:defRPr>
            </a:lvl3pPr>
            <a:lvl4pPr marL="1613162" indent="-230452">
              <a:defRPr sz="2400">
                <a:solidFill>
                  <a:schemeClr val="tx1"/>
                </a:solidFill>
                <a:latin typeface="Tahoma" panose="020B0604030504040204" pitchFamily="34" charset="0"/>
                <a:ea typeface="ＭＳ Ｐゴシック" panose="020B0600070205080204" pitchFamily="50" charset="-128"/>
              </a:defRPr>
            </a:lvl4pPr>
            <a:lvl5pPr marL="2074065" indent="-230452">
              <a:defRPr sz="2400">
                <a:solidFill>
                  <a:schemeClr val="tx1"/>
                </a:solidFill>
                <a:latin typeface="Tahoma" panose="020B0604030504040204" pitchFamily="34" charset="0"/>
                <a:ea typeface="ＭＳ Ｐゴシック" panose="020B0600070205080204" pitchFamily="50" charset="-128"/>
              </a:defRPr>
            </a:lvl5pPr>
            <a:lvl6pPr marL="2534968" indent="-230452"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95872" indent="-230452"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56775" indent="-230452"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917678" indent="-230452"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B0533210-3ABC-4114-A58B-C1EA7DECD7C3}" type="slidenum">
              <a:rPr lang="ja-JP" altLang="en-US" sz="1000">
                <a:latin typeface="Times New Roman" panose="02020603050405020304" pitchFamily="18" charset="0"/>
              </a:rPr>
              <a:pPr/>
              <a:t>23</a:t>
            </a:fld>
            <a:endParaRPr lang="en-US" altLang="ja-JP" sz="1000">
              <a:latin typeface="Times New Roman" panose="02020603050405020304" pitchFamily="18" charset="0"/>
            </a:endParaRPr>
          </a:p>
        </p:txBody>
      </p:sp>
      <p:sp>
        <p:nvSpPr>
          <p:cNvPr id="55299" name="Rectangle 2">
            <a:extLst>
              <a:ext uri="{FF2B5EF4-FFF2-40B4-BE49-F238E27FC236}">
                <a16:creationId xmlns:a16="http://schemas.microsoft.com/office/drawing/2014/main" id="{A1D4A23B-10BC-4D0F-9064-A4513631D399}"/>
              </a:ext>
            </a:extLst>
          </p:cNvPr>
          <p:cNvSpPr>
            <a:spLocks noGrp="1" noRot="1" noChangeAspect="1" noChangeArrowheads="1" noTextEdit="1"/>
          </p:cNvSpPr>
          <p:nvPr>
            <p:ph type="sldImg"/>
          </p:nvPr>
        </p:nvSpPr>
        <p:spPr>
          <a:ln/>
        </p:spPr>
      </p:sp>
      <p:sp>
        <p:nvSpPr>
          <p:cNvPr id="55300" name="Rectangle 3">
            <a:extLst>
              <a:ext uri="{FF2B5EF4-FFF2-40B4-BE49-F238E27FC236}">
                <a16:creationId xmlns:a16="http://schemas.microsoft.com/office/drawing/2014/main" id="{D39EF0C7-88CD-49B8-8E1D-3FF1A4D1F5A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sz="1200" dirty="0">
                <a:latin typeface="+mn-ea"/>
                <a:ea typeface="+mn-ea"/>
              </a:rPr>
              <a:t>統計データのチェック方法を紹介します。</a:t>
            </a:r>
            <a:endParaRPr lang="en-US" altLang="ja-JP" sz="1200" dirty="0">
              <a:latin typeface="+mn-ea"/>
              <a:ea typeface="+mn-ea"/>
            </a:endParaRPr>
          </a:p>
          <a:p>
            <a:pPr eaLnBrk="1" hangingPunct="1">
              <a:buFont typeface="Wingdings" panose="05000000000000000000" pitchFamily="2" charset="2"/>
              <a:buNone/>
            </a:pPr>
            <a:r>
              <a:rPr lang="ja-JP" altLang="en-US" dirty="0">
                <a:latin typeface="ＭＳ Ｐゴシック" panose="020B0600070205080204" pitchFamily="50" charset="-128"/>
              </a:rPr>
              <a:t>・表内検算では、表内の数値に矛盾はないかを確認します。 </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a:t>
            </a:r>
            <a:r>
              <a:rPr lang="ja-JP" altLang="en-US" sz="1200" dirty="0">
                <a:latin typeface="ＭＳ Ｐゴシック" panose="020B0600070205080204" pitchFamily="50" charset="-128"/>
              </a:rPr>
              <a:t>内訳の合計と総数が一致するか、行ずれ列ずれがないかです。</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sz="1200" dirty="0">
                <a:latin typeface="ＭＳ Ｐゴシック" panose="020B0600070205080204" pitchFamily="50" charset="-128"/>
              </a:rPr>
              <a:t>　端数処理データは、調整項目（最大ウエイト）で調整します。 </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・表間照合では、複数統計表間の数値に矛盾はないかを確認します。 </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同じ概念データで</a:t>
            </a:r>
            <a:r>
              <a:rPr lang="en-US" altLang="ja-JP" sz="1200" dirty="0">
                <a:latin typeface="ＭＳ Ｐゴシック" panose="020B0600070205080204" pitchFamily="50" charset="-128"/>
              </a:rPr>
              <a:t>A</a:t>
            </a:r>
            <a:r>
              <a:rPr lang="ja-JP" altLang="en-US" sz="1200" dirty="0">
                <a:latin typeface="ＭＳ Ｐゴシック" panose="020B0600070205080204" pitchFamily="50" charset="-128"/>
              </a:rPr>
              <a:t>表値と</a:t>
            </a:r>
            <a:r>
              <a:rPr lang="en-US" altLang="ja-JP" sz="1200" dirty="0">
                <a:latin typeface="ＭＳ Ｐゴシック" panose="020B0600070205080204" pitchFamily="50" charset="-128"/>
              </a:rPr>
              <a:t>B</a:t>
            </a:r>
            <a:r>
              <a:rPr lang="ja-JP" altLang="en-US" sz="1200" dirty="0">
                <a:latin typeface="ＭＳ Ｐゴシック" panose="020B0600070205080204" pitchFamily="50" charset="-128"/>
              </a:rPr>
              <a:t>表値が一致を確認します。</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・時系列チェックでは、時系列的に特異な動きはないかを確認します。 </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a:t>
            </a:r>
            <a:r>
              <a:rPr lang="ja-JP" altLang="en-US" sz="1200" dirty="0">
                <a:latin typeface="ＭＳ Ｐゴシック" panose="020B0600070205080204" pitchFamily="50" charset="-128"/>
              </a:rPr>
              <a:t>月次データで前月までの動きや前年同月との比較で特異な傾向がないかを確認します。</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sz="1200" dirty="0">
                <a:latin typeface="ＭＳ Ｐゴシック" panose="020B0600070205080204" pitchFamily="50" charset="-128"/>
              </a:rPr>
              <a:t>　たとえば、前回比で</a:t>
            </a:r>
            <a:r>
              <a:rPr lang="en-US" altLang="ja-JP" sz="1200" dirty="0">
                <a:latin typeface="ＭＳ Ｐゴシック" panose="020B0600070205080204" pitchFamily="50" charset="-128"/>
              </a:rPr>
              <a:t>2</a:t>
            </a:r>
            <a:r>
              <a:rPr lang="ja-JP" altLang="en-US" sz="1200" dirty="0">
                <a:latin typeface="ＭＳ Ｐゴシック" panose="020B0600070205080204" pitchFamily="50" charset="-128"/>
              </a:rPr>
              <a:t>倍以上、</a:t>
            </a:r>
            <a:r>
              <a:rPr lang="en-US" altLang="ja-JP" sz="1200" dirty="0">
                <a:latin typeface="ＭＳ Ｐゴシック" panose="020B0600070205080204" pitchFamily="50" charset="-128"/>
              </a:rPr>
              <a:t>1/2</a:t>
            </a:r>
            <a:r>
              <a:rPr lang="ja-JP" altLang="en-US" sz="1200" dirty="0">
                <a:latin typeface="ＭＳ Ｐゴシック" panose="020B0600070205080204" pitchFamily="50" charset="-128"/>
              </a:rPr>
              <a:t>以下のデータについて確認します。</a:t>
            </a:r>
          </a:p>
          <a:p>
            <a:pPr eaLnBrk="1" hangingPunct="1">
              <a:buFont typeface="Wingdings" panose="05000000000000000000" pitchFamily="2" charset="2"/>
              <a:buNone/>
            </a:pPr>
            <a:r>
              <a:rPr lang="ja-JP" altLang="en-US" sz="1600" dirty="0">
                <a:latin typeface="ＭＳ Ｐゴシック" panose="020B0600070205080204" pitchFamily="50" charset="-128"/>
              </a:rPr>
              <a:t>　</a:t>
            </a:r>
            <a:r>
              <a:rPr lang="ja-JP" altLang="en-US" sz="1200" dirty="0">
                <a:latin typeface="ＭＳ Ｐゴシック" panose="020B0600070205080204" pitchFamily="50" charset="-128"/>
              </a:rPr>
              <a:t>　なお、分類、概念変更に注意が必要です。変更がある場合は、同一概念に補正組替処理をします。</a:t>
            </a:r>
          </a:p>
          <a:p>
            <a:pPr eaLnBrk="1" hangingPunct="1"/>
            <a:endParaRPr lang="ja-JP" altLang="en-US" dirty="0"/>
          </a:p>
        </p:txBody>
      </p:sp>
    </p:spTree>
    <p:extLst>
      <p:ext uri="{BB962C8B-B14F-4D97-AF65-F5344CB8AC3E}">
        <p14:creationId xmlns:p14="http://schemas.microsoft.com/office/powerpoint/2010/main" val="21963025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solidFill>
                  <a:schemeClr val="tx1"/>
                </a:solidFill>
                <a:latin typeface="+mn-ea"/>
                <a:ea typeface="+mn-ea"/>
              </a:rPr>
              <a:t>データの収集から集計。公表までの手順を説明します。</a:t>
            </a:r>
            <a:endParaRPr lang="en-US" altLang="ja-JP" sz="1200" dirty="0">
              <a:solidFill>
                <a:schemeClr val="tx1"/>
              </a:solidFill>
              <a:latin typeface="+mn-ea"/>
              <a:ea typeface="+mn-ea"/>
            </a:endParaRPr>
          </a:p>
          <a:p>
            <a:pPr eaLnBrk="1" hangingPunct="1">
              <a:buFont typeface="Wingdings" panose="05000000000000000000" pitchFamily="2" charset="2"/>
              <a:buNone/>
              <a:defRPr/>
            </a:pPr>
            <a:r>
              <a:rPr lang="ja-JP" altLang="en-US" sz="1200" dirty="0">
                <a:latin typeface="+mn-ea"/>
              </a:rPr>
              <a:t>・調査票の種類と数量</a:t>
            </a:r>
            <a:r>
              <a:rPr lang="en-US" altLang="ja-JP" sz="1200" dirty="0">
                <a:latin typeface="+mn-ea"/>
              </a:rPr>
              <a:t>(</a:t>
            </a:r>
            <a:r>
              <a:rPr lang="ja-JP" altLang="en-US" sz="1200" dirty="0">
                <a:latin typeface="+mn-ea"/>
              </a:rPr>
              <a:t>枚数）を確認します。</a:t>
            </a:r>
            <a:endParaRPr lang="en-US" altLang="ja-JP" sz="1200" dirty="0">
              <a:latin typeface="+mn-ea"/>
            </a:endParaRPr>
          </a:p>
          <a:p>
            <a:pPr eaLnBrk="1" hangingPunct="1">
              <a:buFont typeface="Wingdings" panose="05000000000000000000" pitchFamily="2" charset="2"/>
              <a:buNone/>
              <a:defRPr/>
            </a:pPr>
            <a:r>
              <a:rPr lang="ja-JP" altLang="en-US" sz="1200" dirty="0">
                <a:latin typeface="+mn-ea"/>
              </a:rPr>
              <a:t>・コーディングは、統計表作成に必要な分類符号の付与します。</a:t>
            </a:r>
            <a:endParaRPr lang="en-US" altLang="ja-JP" sz="1200" dirty="0">
              <a:latin typeface="+mn-ea"/>
            </a:endParaRPr>
          </a:p>
          <a:p>
            <a:pPr eaLnBrk="1" hangingPunct="1">
              <a:buFont typeface="Wingdings" panose="05000000000000000000" pitchFamily="2" charset="2"/>
              <a:buNone/>
              <a:defRPr/>
            </a:pPr>
            <a:r>
              <a:rPr lang="ja-JP" altLang="en-US" sz="1200" dirty="0">
                <a:latin typeface="+mn-ea"/>
              </a:rPr>
              <a:t>・データクリーニングでは、論理チェック、外れ値処理、欠測値補完で入力データの正確性確保します。</a:t>
            </a:r>
            <a:endParaRPr lang="en-US" altLang="ja-JP" sz="1200" dirty="0">
              <a:latin typeface="+mn-ea"/>
            </a:endParaRPr>
          </a:p>
          <a:p>
            <a:pPr eaLnBrk="1" hangingPunct="1">
              <a:buFont typeface="Wingdings" panose="05000000000000000000" pitchFamily="2" charset="2"/>
              <a:buNone/>
              <a:defRPr/>
            </a:pPr>
            <a:r>
              <a:rPr lang="ja-JP" altLang="en-US" sz="1200" dirty="0">
                <a:latin typeface="+mn-ea"/>
              </a:rPr>
              <a:t>・集計では、審査、統計表秘匿処理をします。</a:t>
            </a:r>
            <a:endParaRPr lang="en-US" altLang="ja-JP" sz="1200" dirty="0">
              <a:latin typeface="+mn-ea"/>
            </a:endParaRPr>
          </a:p>
          <a:p>
            <a:pPr eaLnBrk="1" hangingPunct="1">
              <a:buFont typeface="Wingdings" panose="05000000000000000000" pitchFamily="2" charset="2"/>
              <a:buNone/>
              <a:defRPr/>
            </a:pPr>
            <a:r>
              <a:rPr lang="ja-JP" altLang="en-US" sz="1200" dirty="0">
                <a:latin typeface="+mn-ea"/>
              </a:rPr>
              <a:t>・データ公表は、報告書（概要版、詳細版）、</a:t>
            </a:r>
            <a:r>
              <a:rPr lang="en-US" altLang="ja-JP" sz="1200" dirty="0">
                <a:latin typeface="+mn-ea"/>
              </a:rPr>
              <a:t>Web</a:t>
            </a:r>
            <a:r>
              <a:rPr lang="ja-JP" altLang="en-US" sz="1200" dirty="0">
                <a:latin typeface="+mn-ea"/>
              </a:rPr>
              <a:t>ページで行います。</a:t>
            </a:r>
            <a:endParaRPr lang="en-US" altLang="ja-JP" sz="1200" dirty="0">
              <a:latin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24</a:t>
            </a:fld>
            <a:endParaRPr lang="en-US" altLang="ja-JP"/>
          </a:p>
        </p:txBody>
      </p:sp>
    </p:spTree>
    <p:extLst>
      <p:ext uri="{BB962C8B-B14F-4D97-AF65-F5344CB8AC3E}">
        <p14:creationId xmlns:p14="http://schemas.microsoft.com/office/powerpoint/2010/main" val="19471458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en-US" sz="1200" dirty="0">
                <a:solidFill>
                  <a:schemeClr val="tx1"/>
                </a:solidFill>
                <a:latin typeface="+mn-ea"/>
                <a:ea typeface="+mn-ea"/>
              </a:rPr>
              <a:t>データチェック例として、外れ値処理があります。</a:t>
            </a:r>
            <a:endParaRPr lang="en-US" altLang="ja-JP" sz="1200" dirty="0">
              <a:solidFill>
                <a:schemeClr val="tx1"/>
              </a:solidFill>
              <a:latin typeface="+mn-ea"/>
              <a:ea typeface="+mn-ea"/>
            </a:endParaRPr>
          </a:p>
          <a:p>
            <a:pPr eaLnBrk="1" hangingPunct="1">
              <a:buFont typeface="Wingdings" panose="05000000000000000000" pitchFamily="2" charset="2"/>
              <a:buNone/>
              <a:defRPr/>
            </a:pPr>
            <a:r>
              <a:rPr lang="ja-JP" altLang="en-US" sz="1200" dirty="0">
                <a:solidFill>
                  <a:schemeClr val="tx1"/>
                </a:solidFill>
                <a:latin typeface="+mn-ea"/>
                <a:ea typeface="+mn-ea"/>
              </a:rPr>
              <a:t>外れ値は、</a:t>
            </a:r>
            <a:r>
              <a:rPr lang="ja-JP" altLang="en-US" dirty="0">
                <a:latin typeface="+mn-ea"/>
              </a:rPr>
              <a:t>他の観測値から大きく外れた観測値です。</a:t>
            </a:r>
            <a:r>
              <a:rPr lang="en-US" altLang="ja-JP" sz="1100" dirty="0">
                <a:latin typeface="+mn-ea"/>
              </a:rPr>
              <a:t>47</a:t>
            </a:r>
            <a:r>
              <a:rPr lang="ja-JP" altLang="en-US" sz="1100" dirty="0">
                <a:latin typeface="+mn-ea"/>
              </a:rPr>
              <a:t>都道府県データは、東京都が該当する場合があります。</a:t>
            </a:r>
          </a:p>
          <a:p>
            <a:pPr eaLnBrk="1" hangingPunct="1">
              <a:buFont typeface="Wingdings" panose="05000000000000000000" pitchFamily="2" charset="2"/>
              <a:buNone/>
              <a:defRPr/>
            </a:pPr>
            <a:r>
              <a:rPr lang="ja-JP" altLang="en-US" dirty="0">
                <a:latin typeface="+mn-ea"/>
              </a:rPr>
              <a:t>このほか、数値の転記、単位の誤り、測定機器の故障・操作の誤り、計器の読み間違い、想定集団とは異なる観測値の混入する場合があります。</a:t>
            </a:r>
          </a:p>
          <a:p>
            <a:pPr eaLnBrk="1" hangingPunct="1">
              <a:buFont typeface="Wingdings" panose="05000000000000000000" pitchFamily="2" charset="2"/>
              <a:buNone/>
              <a:defRPr/>
            </a:pPr>
            <a:r>
              <a:rPr lang="ja-JP" altLang="en-US" dirty="0">
                <a:latin typeface="+mn-ea"/>
              </a:rPr>
              <a:t>審査で、誤りがある場合、正しい観測値（家計消費支出、企業売上額、従業員数）を調査客体に確認し、データを修正します。</a:t>
            </a:r>
          </a:p>
          <a:p>
            <a:endParaRPr lang="en-US" altLang="ja-JP" sz="1200" dirty="0">
              <a:solidFill>
                <a:schemeClr val="tx1"/>
              </a:solidFill>
              <a:latin typeface="+mn-ea"/>
              <a:ea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25</a:t>
            </a:fld>
            <a:endParaRPr lang="en-US" altLang="ja-JP"/>
          </a:p>
        </p:txBody>
      </p:sp>
    </p:spTree>
    <p:extLst>
      <p:ext uri="{BB962C8B-B14F-4D97-AF65-F5344CB8AC3E}">
        <p14:creationId xmlns:p14="http://schemas.microsoft.com/office/powerpoint/2010/main" val="16474937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ＭＳ Ｐゴシック" panose="020B0600070205080204" pitchFamily="50" charset="-128"/>
              </a:rPr>
              <a:t>統計データの留意点</a:t>
            </a:r>
            <a:r>
              <a:rPr lang="en-US" altLang="ja-JP" sz="1200" dirty="0">
                <a:latin typeface="ＭＳ Ｐゴシック" panose="020B0600070205080204" pitchFamily="50" charset="-128"/>
              </a:rPr>
              <a:t>1</a:t>
            </a:r>
            <a:r>
              <a:rPr lang="ja-JP" altLang="en-US" sz="1200" dirty="0">
                <a:latin typeface="ＭＳ Ｐゴシック" panose="020B0600070205080204" pitchFamily="50" charset="-128"/>
              </a:rPr>
              <a:t>として、目的とは異なる方法で使用される誤用例を紹介します。</a:t>
            </a:r>
            <a:br>
              <a:rPr lang="en-US" altLang="ja-JP" sz="1200" dirty="0">
                <a:latin typeface="ＭＳ Ｐゴシック" panose="020B0600070205080204" pitchFamily="50" charset="-128"/>
              </a:rPr>
            </a:br>
            <a:r>
              <a:rPr lang="ja-JP" altLang="en-US" dirty="0">
                <a:latin typeface="ＭＳ Ｐゴシック" panose="020B0600070205080204" pitchFamily="50" charset="-128"/>
              </a:rPr>
              <a:t>・虚偽のデータをつくる事例は、</a:t>
            </a:r>
            <a:r>
              <a:rPr lang="ja-JP" altLang="en-US" sz="1200" dirty="0">
                <a:latin typeface="ＭＳ Ｐゴシック" panose="020B0600070205080204" pitchFamily="50" charset="-128"/>
              </a:rPr>
              <a:t>集計・推計方法の明示が必要です。</a:t>
            </a:r>
            <a:endParaRPr lang="en-US" altLang="ja-JP" sz="1200" dirty="0">
              <a:latin typeface="ＭＳ Ｐゴシック" panose="020B0600070205080204" pitchFamily="50" charset="-128"/>
            </a:endParaRPr>
          </a:p>
          <a:p>
            <a:pPr marL="750296" indent="-750296" eaLnBrk="1" hangingPunct="1">
              <a:buNone/>
            </a:pPr>
            <a:r>
              <a:rPr lang="ja-JP" altLang="en-US" dirty="0">
                <a:latin typeface="ＭＳ Ｐゴシック" panose="020B0600070205080204" pitchFamily="50" charset="-128"/>
              </a:rPr>
              <a:t>　</a:t>
            </a:r>
            <a:r>
              <a:rPr lang="ja-JP" altLang="en-US" sz="1200" dirty="0">
                <a:latin typeface="ＭＳ Ｐゴシック" panose="020B0600070205080204" pitchFamily="50" charset="-128"/>
              </a:rPr>
              <a:t>数字を改ざん、ねつ造する</a:t>
            </a:r>
            <a:endParaRPr lang="en-US" altLang="ja-JP" sz="1200" dirty="0">
              <a:latin typeface="ＭＳ Ｐゴシック" panose="020B0600070205080204" pitchFamily="50" charset="-128"/>
            </a:endParaRPr>
          </a:p>
          <a:p>
            <a:pPr marL="750296" indent="-750296" eaLnBrk="1" hangingPunct="1">
              <a:buNone/>
            </a:pPr>
            <a:r>
              <a:rPr lang="ja-JP" altLang="en-US" sz="1200" dirty="0">
                <a:latin typeface="ＭＳ Ｐゴシック" panose="020B0600070205080204" pitchFamily="50" charset="-128"/>
              </a:rPr>
              <a:t>　意図的に過大推計</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重複回答</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、過小推計（</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推計漏れ）　</a:t>
            </a:r>
            <a:endParaRPr lang="en-US" altLang="ja-JP" sz="1200" dirty="0">
              <a:latin typeface="ＭＳ Ｐゴシック" panose="020B0600070205080204" pitchFamily="50" charset="-128"/>
            </a:endParaRPr>
          </a:p>
          <a:p>
            <a:pPr marL="750296" indent="-750296" eaLnBrk="1" hangingPunct="1">
              <a:buNone/>
            </a:pPr>
            <a:r>
              <a:rPr lang="ja-JP" altLang="en-US" sz="1200" dirty="0">
                <a:latin typeface="ＭＳ Ｐゴシック" panose="020B0600070205080204" pitchFamily="50" charset="-128"/>
              </a:rPr>
              <a:t>　推計方法の誤り、問題データ</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誤差大</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を使用</a:t>
            </a:r>
            <a:endParaRPr lang="en-US" altLang="ja-JP" sz="1200" dirty="0">
              <a:latin typeface="ＭＳ Ｐゴシック" panose="020B0600070205080204" pitchFamily="50" charset="-128"/>
            </a:endParaRPr>
          </a:p>
          <a:p>
            <a:pPr marL="750296" indent="-750296" eaLnBrk="1" hangingPunct="1">
              <a:buNone/>
            </a:pPr>
            <a:r>
              <a:rPr lang="ja-JP" altLang="en-US" sz="1200" dirty="0">
                <a:latin typeface="ＭＳ Ｐゴシック" panose="020B0600070205080204" pitchFamily="50" charset="-128"/>
              </a:rPr>
              <a:t>　推計手順の過度な省略・簡素化（</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未審査データ）</a:t>
            </a:r>
            <a:endParaRPr lang="en-US" altLang="ja-JP" sz="1200" dirty="0">
              <a:latin typeface="ＭＳ Ｐゴシック" panose="020B0600070205080204" pitchFamily="50" charset="-128"/>
            </a:endParaRPr>
          </a:p>
          <a:p>
            <a:pPr marL="750296" indent="-750296" eaLnBrk="1" hangingPunct="1">
              <a:buNone/>
            </a:pPr>
            <a:r>
              <a:rPr lang="ja-JP" altLang="en-US" dirty="0">
                <a:latin typeface="ＭＳ Ｐゴシック" panose="020B0600070205080204" pitchFamily="50" charset="-128"/>
              </a:rPr>
              <a:t>・データを誤って使う事例は、</a:t>
            </a:r>
            <a:r>
              <a:rPr lang="ja-JP" altLang="en-US" sz="1200" dirty="0">
                <a:latin typeface="ＭＳ Ｐゴシック" panose="020B0600070205080204" pitchFamily="50" charset="-128"/>
              </a:rPr>
              <a:t>推計・集計資料の明示</a:t>
            </a:r>
            <a:endParaRPr lang="en-US" altLang="ja-JP" sz="1200" dirty="0">
              <a:latin typeface="ＭＳ Ｐゴシック" panose="020B0600070205080204" pitchFamily="50" charset="-128"/>
            </a:endParaRPr>
          </a:p>
          <a:p>
            <a:pPr marL="750296" indent="-750296" eaLnBrk="1" hangingPunct="1">
              <a:buNone/>
            </a:pPr>
            <a:r>
              <a:rPr lang="ja-JP" altLang="en-US" dirty="0">
                <a:latin typeface="ＭＳ Ｐゴシック" panose="020B0600070205080204" pitchFamily="50" charset="-128"/>
              </a:rPr>
              <a:t>　</a:t>
            </a:r>
            <a:r>
              <a:rPr lang="ja-JP" altLang="en-US" sz="1200" dirty="0">
                <a:latin typeface="ＭＳ Ｐゴシック" panose="020B0600070205080204" pitchFamily="50" charset="-128"/>
              </a:rPr>
              <a:t>妥当性・信頼性を欠く方法（</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過小標本）で記録・調査</a:t>
            </a:r>
            <a:endParaRPr lang="en-US" altLang="ja-JP" sz="1200" dirty="0">
              <a:latin typeface="ＭＳ Ｐゴシック" panose="020B0600070205080204" pitchFamily="50" charset="-128"/>
            </a:endParaRPr>
          </a:p>
          <a:p>
            <a:pPr marL="750296" indent="-750296" eaLnBrk="1" hangingPunct="1">
              <a:buNone/>
            </a:pPr>
            <a:r>
              <a:rPr lang="ja-JP" altLang="en-US" sz="1200" dirty="0">
                <a:latin typeface="ＭＳ Ｐゴシック" panose="020B0600070205080204" pitchFamily="50" charset="-128"/>
              </a:rPr>
              <a:t>　適切でない方法で加工・比較・分析（</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異なる統計基準）</a:t>
            </a:r>
            <a:endParaRPr lang="en-US" altLang="ja-JP" sz="1200" dirty="0">
              <a:latin typeface="ＭＳ Ｐゴシック" panose="020B0600070205080204" pitchFamily="50" charset="-128"/>
            </a:endParaRPr>
          </a:p>
          <a:p>
            <a:pPr marL="750296" indent="-750296" eaLnBrk="1" hangingPunct="1">
              <a:buNone/>
            </a:pPr>
            <a:r>
              <a:rPr lang="ja-JP" altLang="en-US" sz="1200" dirty="0">
                <a:latin typeface="ＭＳ Ｐゴシック" panose="020B0600070205080204" pitchFamily="50" charset="-128"/>
              </a:rPr>
              <a:t>　根拠のない理由</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関係者の指示</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で問題データを使用</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6976938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ＭＳ Ｐゴシック" panose="020B0600070205080204" pitchFamily="50" charset="-128"/>
              </a:rPr>
              <a:t>統計データの留意点</a:t>
            </a:r>
            <a:r>
              <a:rPr lang="en-US" altLang="ja-JP" sz="1200" dirty="0">
                <a:latin typeface="ＭＳ Ｐゴシック" panose="020B0600070205080204" pitchFamily="50" charset="-128"/>
              </a:rPr>
              <a:t>2</a:t>
            </a:r>
            <a:r>
              <a:rPr lang="ja-JP" altLang="en-US" sz="1200" dirty="0">
                <a:latin typeface="ＭＳ Ｐゴシック" panose="020B0600070205080204" pitchFamily="50" charset="-128"/>
              </a:rPr>
              <a:t>として、通常の範囲を超えて使用される濫用例を紹介します。</a:t>
            </a:r>
            <a:br>
              <a:rPr lang="en-US" altLang="ja-JP" sz="1200" dirty="0">
                <a:latin typeface="ＭＳ Ｐゴシック" panose="020B0600070205080204" pitchFamily="50" charset="-128"/>
              </a:rPr>
            </a:br>
            <a:r>
              <a:rPr lang="ja-JP" altLang="en-US" dirty="0">
                <a:latin typeface="ＭＳ Ｐゴシック" panose="020B0600070205080204" pitchFamily="50" charset="-128"/>
              </a:rPr>
              <a:t>・統計を都合よく使う事例は、</a:t>
            </a:r>
            <a:r>
              <a:rPr lang="ja-JP" altLang="en-US" sz="1200" dirty="0">
                <a:latin typeface="ＭＳ Ｐゴシック" panose="020B0600070205080204" pitchFamily="50" charset="-128"/>
              </a:rPr>
              <a:t>プラス面、マイナス面両方で説明します。</a:t>
            </a:r>
            <a:endParaRPr lang="en-US" altLang="ja-JP" sz="1200" dirty="0">
              <a:latin typeface="ＭＳ Ｐゴシック" panose="020B0600070205080204" pitchFamily="50" charset="-128"/>
            </a:endParaRPr>
          </a:p>
          <a:p>
            <a:pPr marL="750296" indent="-750296" eaLnBrk="1" hangingPunct="1">
              <a:buNone/>
            </a:pPr>
            <a:r>
              <a:rPr lang="ja-JP" altLang="en-US" dirty="0">
                <a:latin typeface="ＭＳ Ｐゴシック" panose="020B0600070205080204" pitchFamily="50" charset="-128"/>
              </a:rPr>
              <a:t>　</a:t>
            </a:r>
            <a:r>
              <a:rPr lang="ja-JP" altLang="en-US" sz="1200" dirty="0">
                <a:latin typeface="ＭＳ Ｐゴシック" panose="020B0600070205080204" pitchFamily="50" charset="-128"/>
              </a:rPr>
              <a:t>都合のよいデータを選んで使う</a:t>
            </a:r>
            <a:endParaRPr lang="en-US" altLang="ja-JP" sz="1200" dirty="0">
              <a:latin typeface="ＭＳ Ｐゴシック" panose="020B0600070205080204" pitchFamily="50" charset="-128"/>
            </a:endParaRPr>
          </a:p>
          <a:p>
            <a:pPr marL="750296" indent="-750296" eaLnBrk="1" hangingPunct="1">
              <a:buNone/>
            </a:pPr>
            <a:r>
              <a:rPr lang="ja-JP" altLang="en-US" sz="1200" dirty="0">
                <a:latin typeface="ＭＳ Ｐゴシック" panose="020B0600070205080204" pitchFamily="50" charset="-128"/>
              </a:rPr>
              <a:t>　都合の悪いデータを選ばない</a:t>
            </a:r>
            <a:endParaRPr lang="en-US" altLang="ja-JP" sz="1200" dirty="0">
              <a:latin typeface="ＭＳ Ｐゴシック" panose="020B0600070205080204" pitchFamily="50" charset="-128"/>
            </a:endParaRPr>
          </a:p>
          <a:p>
            <a:pPr marL="750296" indent="-750296" eaLnBrk="1" hangingPunct="1">
              <a:buNone/>
            </a:pPr>
            <a:r>
              <a:rPr lang="ja-JP" altLang="en-US" sz="1200" dirty="0">
                <a:latin typeface="ＭＳ Ｐゴシック" panose="020B0600070205080204" pitchFamily="50" charset="-128"/>
              </a:rPr>
              <a:t>　意図的に補助情報を省略する</a:t>
            </a:r>
            <a:endParaRPr lang="en-US" altLang="ja-JP" sz="1200" dirty="0">
              <a:latin typeface="ＭＳ Ｐゴシック" panose="020B0600070205080204" pitchFamily="50" charset="-128"/>
            </a:endParaRPr>
          </a:p>
          <a:p>
            <a:pPr marL="750296" indent="-750296" eaLnBrk="1" hangingPunct="1">
              <a:buNone/>
            </a:pPr>
            <a:r>
              <a:rPr lang="ja-JP" altLang="en-US" dirty="0">
                <a:latin typeface="ＭＳ Ｐゴシック" panose="020B0600070205080204" pitchFamily="50" charset="-128"/>
              </a:rPr>
              <a:t>・数字が独り歩きする事例は、</a:t>
            </a:r>
            <a:r>
              <a:rPr lang="ja-JP" altLang="en-US" sz="1200" dirty="0">
                <a:latin typeface="ＭＳ Ｐゴシック" panose="020B0600070205080204" pitchFamily="50" charset="-128"/>
              </a:rPr>
              <a:t>時系列断層確認、接続係数で接続して利用します。</a:t>
            </a:r>
            <a:endParaRPr lang="en-US" altLang="ja-JP" sz="1200" dirty="0">
              <a:latin typeface="ＭＳ Ｐゴシック" panose="020B0600070205080204" pitchFamily="50" charset="-128"/>
            </a:endParaRPr>
          </a:p>
          <a:p>
            <a:pPr marL="750296" indent="-750296" eaLnBrk="1" hangingPunct="1">
              <a:buNone/>
            </a:pPr>
            <a:r>
              <a:rPr lang="ja-JP" altLang="en-US" dirty="0">
                <a:latin typeface="ＭＳ Ｐゴシック" panose="020B0600070205080204" pitchFamily="50" charset="-128"/>
              </a:rPr>
              <a:t>　</a:t>
            </a:r>
            <a:r>
              <a:rPr lang="ja-JP" altLang="en-US" sz="1200" dirty="0">
                <a:latin typeface="ＭＳ Ｐゴシック" panose="020B0600070205080204" pitchFamily="50" charset="-128"/>
              </a:rPr>
              <a:t>利用上の補助情報が意図的でなく不足・欠落している</a:t>
            </a:r>
            <a:endParaRPr lang="en-US" altLang="ja-JP" sz="1200" dirty="0">
              <a:latin typeface="ＭＳ Ｐゴシック" panose="020B0600070205080204" pitchFamily="50" charset="-128"/>
            </a:endParaRPr>
          </a:p>
          <a:p>
            <a:pPr marL="750296" indent="-750296" eaLnBrk="1" hangingPunct="1">
              <a:buNone/>
            </a:pPr>
            <a:r>
              <a:rPr lang="ja-JP" altLang="en-US" sz="1200" dirty="0">
                <a:latin typeface="ＭＳ Ｐゴシック" panose="020B0600070205080204" pitchFamily="50" charset="-128"/>
              </a:rPr>
              <a:t>　なお、利用上の注意で分類区分、集計方法等で明示します。</a:t>
            </a:r>
            <a:endParaRPr lang="ja-JP" altLang="ja-JP" sz="1200" dirty="0">
              <a:latin typeface="ＭＳ Ｐゴシック" panose="020B0600070205080204" pitchFamily="50" charset="-128"/>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17752286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最後に統計データの活用に向けてまとめです。</a:t>
            </a:r>
            <a:endParaRPr kumimoji="1" lang="en-US" altLang="ja-JP" dirty="0"/>
          </a:p>
          <a:p>
            <a:r>
              <a:rPr kumimoji="1" lang="ja-JP" altLang="en-US" dirty="0"/>
              <a:t>統計的問題解決に必要な能力は、読みは、データ収集、書きは、データ加工、分析は、データ分析・活用です。</a:t>
            </a:r>
          </a:p>
          <a:p>
            <a:r>
              <a:rPr kumimoji="1" lang="ja-JP" altLang="en-US" dirty="0"/>
              <a:t>データ活用に必要なことは、解決アプローチ方法を見極めるセンスと現場と関わり意思決定につながる行動力です。</a:t>
            </a:r>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2923517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812800" indent="-812800" eaLnBrk="1" hangingPunct="1">
              <a:buNone/>
            </a:pPr>
            <a:r>
              <a:rPr lang="ja-JP" altLang="en-US" sz="1400" dirty="0">
                <a:latin typeface="ＭＳ Ｐゴシック" panose="020B0600070205080204" pitchFamily="50" charset="-128"/>
              </a:rPr>
              <a:t>標本調査</a:t>
            </a:r>
            <a:r>
              <a:rPr lang="ja-JP" altLang="en-US" sz="1200" dirty="0">
                <a:latin typeface="ＭＳ Ｐゴシック" panose="020B0600070205080204" pitchFamily="50" charset="-128"/>
              </a:rPr>
              <a:t>（データの集め方）を説明します。</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１ 確率とは</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２ 理論的確率（数学的確率）</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３ 経験的確率</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統計的確率）</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４ 標本調査（データの集め方）</a:t>
            </a:r>
            <a:endParaRPr lang="en-US" altLang="ja-JP" sz="1200" dirty="0">
              <a:latin typeface="ＭＳ Ｐゴシック" panose="020B0600070205080204" pitchFamily="50" charset="-128"/>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1294981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defRPr/>
            </a:pPr>
            <a:r>
              <a:rPr lang="ja-JP" altLang="en-US" sz="1200" dirty="0">
                <a:latin typeface="+mn-ea"/>
              </a:rPr>
              <a:t>確率は</a:t>
            </a:r>
            <a:r>
              <a:rPr lang="ja-JP" altLang="en-US" dirty="0">
                <a:latin typeface="+mn-ea"/>
              </a:rPr>
              <a:t>不確実な起こりやすさを</a:t>
            </a:r>
            <a:r>
              <a:rPr lang="en-US" altLang="ja-JP" dirty="0">
                <a:latin typeface="+mn-ea"/>
              </a:rPr>
              <a:t>0</a:t>
            </a:r>
            <a:r>
              <a:rPr lang="ja-JP" altLang="en-US" dirty="0">
                <a:latin typeface="+mn-ea"/>
              </a:rPr>
              <a:t>～１の数字で表したものです。</a:t>
            </a:r>
            <a:endParaRPr lang="en-US" altLang="ja-JP" dirty="0">
              <a:latin typeface="+mn-ea"/>
            </a:endParaRPr>
          </a:p>
          <a:p>
            <a:pPr eaLnBrk="1" hangingPunct="1">
              <a:lnSpc>
                <a:spcPct val="90000"/>
              </a:lnSpc>
              <a:buFont typeface="Wingdings" panose="05000000000000000000" pitchFamily="2" charset="2"/>
              <a:buNone/>
              <a:defRPr/>
            </a:pPr>
            <a:r>
              <a:rPr lang="ja-JP" altLang="en-US" sz="1200" dirty="0">
                <a:latin typeface="+mn-ea"/>
              </a:rPr>
              <a:t>・コインは、裏、表の２通りです。表の出る確率は、</a:t>
            </a:r>
            <a:r>
              <a:rPr lang="en-US" altLang="ja-JP" sz="1200" dirty="0">
                <a:latin typeface="+mn-ea"/>
              </a:rPr>
              <a:t>1/2</a:t>
            </a:r>
            <a:r>
              <a:rPr lang="ja-JP" altLang="en-US" sz="1200" dirty="0">
                <a:latin typeface="+mn-ea"/>
              </a:rPr>
              <a:t>、裏の出る確率は</a:t>
            </a:r>
            <a:r>
              <a:rPr lang="en-US" altLang="ja-JP" sz="1200" dirty="0">
                <a:latin typeface="+mn-ea"/>
              </a:rPr>
              <a:t>1/2</a:t>
            </a:r>
            <a:r>
              <a:rPr lang="ja-JP" altLang="en-US" sz="1200" dirty="0">
                <a:latin typeface="+mn-ea"/>
              </a:rPr>
              <a:t>です。</a:t>
            </a:r>
            <a:endParaRPr lang="en-US" altLang="ja-JP" sz="1200" dirty="0">
              <a:latin typeface="+mn-ea"/>
            </a:endParaRPr>
          </a:p>
          <a:p>
            <a:pPr eaLnBrk="1" hangingPunct="1">
              <a:lnSpc>
                <a:spcPct val="90000"/>
              </a:lnSpc>
              <a:buFont typeface="Wingdings" panose="05000000000000000000" pitchFamily="2" charset="2"/>
              <a:buNone/>
              <a:defRPr/>
            </a:pPr>
            <a:r>
              <a:rPr lang="ja-JP" altLang="en-US" sz="1200" dirty="0">
                <a:latin typeface="+mn-ea"/>
              </a:rPr>
              <a:t>・サイコロの目は、</a:t>
            </a:r>
            <a:r>
              <a:rPr lang="en-US" altLang="ja-JP" sz="1200" dirty="0">
                <a:latin typeface="+mn-ea"/>
              </a:rPr>
              <a:t>1,2,3,4,5,6</a:t>
            </a:r>
            <a:r>
              <a:rPr lang="ja-JP" altLang="en-US" sz="1200" dirty="0">
                <a:latin typeface="+mn-ea"/>
              </a:rPr>
              <a:t>の６通り</a:t>
            </a:r>
            <a:endParaRPr lang="en-US" altLang="ja-JP" sz="1200" dirty="0">
              <a:latin typeface="+mn-ea"/>
            </a:endParaRPr>
          </a:p>
          <a:p>
            <a:pPr eaLnBrk="1" hangingPunct="1">
              <a:lnSpc>
                <a:spcPct val="90000"/>
              </a:lnSpc>
              <a:buFont typeface="Wingdings" panose="05000000000000000000" pitchFamily="2" charset="2"/>
              <a:buNone/>
              <a:defRPr/>
            </a:pPr>
            <a:r>
              <a:rPr lang="ja-JP" altLang="en-US" sz="1200" dirty="0">
                <a:latin typeface="+mn-ea"/>
              </a:rPr>
              <a:t>　たとえば、</a:t>
            </a:r>
            <a:r>
              <a:rPr lang="en-US" altLang="ja-JP" sz="1200" dirty="0">
                <a:latin typeface="+mn-ea"/>
              </a:rPr>
              <a:t>1</a:t>
            </a:r>
            <a:r>
              <a:rPr lang="ja-JP" altLang="en-US" sz="1200" dirty="0">
                <a:latin typeface="+mn-ea"/>
              </a:rPr>
              <a:t>の目の出る確率は、</a:t>
            </a:r>
            <a:r>
              <a:rPr lang="en-US" altLang="ja-JP" sz="1200" dirty="0">
                <a:latin typeface="+mn-ea"/>
              </a:rPr>
              <a:t>1/6</a:t>
            </a:r>
            <a:r>
              <a:rPr lang="ja-JP" altLang="en-US" sz="1200" dirty="0">
                <a:latin typeface="+mn-ea"/>
              </a:rPr>
              <a:t>、又は</a:t>
            </a:r>
            <a:r>
              <a:rPr lang="en-US" altLang="ja-JP" sz="1200" dirty="0">
                <a:latin typeface="+mn-ea"/>
              </a:rPr>
              <a:t>2</a:t>
            </a:r>
            <a:r>
              <a:rPr lang="ja-JP" altLang="en-US" sz="1200" dirty="0">
                <a:latin typeface="+mn-ea"/>
              </a:rPr>
              <a:t>の出る確率は</a:t>
            </a:r>
            <a:r>
              <a:rPr lang="en-US" altLang="ja-JP" sz="1200" dirty="0">
                <a:latin typeface="+mn-ea"/>
              </a:rPr>
              <a:t>2/6</a:t>
            </a:r>
            <a:r>
              <a:rPr lang="ja-JP" altLang="en-US" sz="1200" dirty="0">
                <a:latin typeface="+mn-ea"/>
              </a:rPr>
              <a:t>になります。</a:t>
            </a:r>
            <a:endParaRPr lang="en-US" altLang="ja-JP" sz="1200" dirty="0">
              <a:latin typeface="+mn-ea"/>
            </a:endParaRPr>
          </a:p>
          <a:p>
            <a:pPr eaLnBrk="1" hangingPunct="1">
              <a:lnSpc>
                <a:spcPct val="90000"/>
              </a:lnSpc>
              <a:buFont typeface="Wingdings" panose="05000000000000000000" pitchFamily="2" charset="2"/>
              <a:buNone/>
              <a:defRPr/>
            </a:pP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4</a:t>
            </a:fld>
            <a:endParaRPr lang="en-US" altLang="ja-JP"/>
          </a:p>
        </p:txBody>
      </p:sp>
    </p:spTree>
    <p:extLst>
      <p:ext uri="{BB962C8B-B14F-4D97-AF65-F5344CB8AC3E}">
        <p14:creationId xmlns:p14="http://schemas.microsoft.com/office/powerpoint/2010/main" val="1640832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defRPr/>
            </a:pPr>
            <a:r>
              <a:rPr lang="ja-JP" altLang="en-US" sz="1200" dirty="0">
                <a:latin typeface="+mn-ea"/>
                <a:ea typeface="+mn-ea"/>
              </a:rPr>
              <a:t>理論的確率は、</a:t>
            </a:r>
            <a:r>
              <a:rPr lang="ja-JP" altLang="en-US" sz="1100" dirty="0">
                <a:latin typeface="+mn-ea"/>
                <a:ea typeface="+mn-ea"/>
              </a:rPr>
              <a:t>数学的確率です。</a:t>
            </a:r>
            <a:endParaRPr lang="en-US" altLang="ja-JP" sz="1200" dirty="0">
              <a:latin typeface="+mn-ea"/>
            </a:endParaRPr>
          </a:p>
          <a:p>
            <a:pPr eaLnBrk="1" hangingPunct="1">
              <a:lnSpc>
                <a:spcPct val="90000"/>
              </a:lnSpc>
              <a:buFont typeface="Wingdings" panose="05000000000000000000" pitchFamily="2" charset="2"/>
              <a:buNone/>
              <a:defRPr/>
            </a:pPr>
            <a:r>
              <a:rPr lang="ja-JP" altLang="en-US" sz="1200" dirty="0">
                <a:latin typeface="+mn-ea"/>
              </a:rPr>
              <a:t>同様に確からしい事象の起こる場合の数によって数学的に出る理論的確率</a:t>
            </a:r>
            <a:endParaRPr lang="en-US" altLang="ja-JP" sz="1200" dirty="0">
              <a:latin typeface="+mn-ea"/>
            </a:endParaRPr>
          </a:p>
          <a:p>
            <a:pPr eaLnBrk="1" hangingPunct="1">
              <a:lnSpc>
                <a:spcPct val="90000"/>
              </a:lnSpc>
              <a:buFont typeface="Wingdings" panose="05000000000000000000" pitchFamily="2" charset="2"/>
              <a:buNone/>
              <a:defRPr/>
            </a:pPr>
            <a:r>
              <a:rPr lang="ja-JP" altLang="en-US" sz="1200" dirty="0">
                <a:latin typeface="+mn-ea"/>
              </a:rPr>
              <a:t>・起こりうるすべての場合の数を数え、ある事柄が起こりうる場合の数を数えます。</a:t>
            </a:r>
            <a:endParaRPr lang="en-US" altLang="ja-JP" sz="1200" dirty="0">
              <a:latin typeface="+mn-ea"/>
            </a:endParaRPr>
          </a:p>
          <a:p>
            <a:pPr eaLnBrk="1" hangingPunct="1">
              <a:lnSpc>
                <a:spcPct val="90000"/>
              </a:lnSpc>
              <a:buFont typeface="Wingdings" panose="05000000000000000000" pitchFamily="2" charset="2"/>
              <a:buNone/>
              <a:defRPr/>
            </a:pPr>
            <a:r>
              <a:rPr lang="ja-JP" altLang="en-US" sz="1200" dirty="0">
                <a:latin typeface="+mn-ea"/>
              </a:rPr>
              <a:t>・確率は、ある事柄の場合の数を起こりうるすべての場合の数で割り算出します。</a:t>
            </a:r>
            <a:endParaRPr lang="en-US" altLang="ja-JP" sz="1200" dirty="0">
              <a:latin typeface="+mn-ea"/>
            </a:endParaRPr>
          </a:p>
          <a:p>
            <a:pPr eaLnBrk="1" hangingPunct="1">
              <a:lnSpc>
                <a:spcPct val="90000"/>
              </a:lnSpc>
              <a:buFont typeface="Wingdings" panose="05000000000000000000" pitchFamily="2" charset="2"/>
              <a:buNone/>
              <a:defRPr/>
            </a:pPr>
            <a:r>
              <a:rPr lang="ja-JP" altLang="en-US" dirty="0">
                <a:latin typeface="+mn-ea"/>
              </a:rPr>
              <a:t>当たりの確率＝（当たりの場合数）</a:t>
            </a:r>
            <a:r>
              <a:rPr lang="en-US" altLang="ja-JP" dirty="0">
                <a:latin typeface="+mn-ea"/>
              </a:rPr>
              <a:t>/</a:t>
            </a:r>
            <a:r>
              <a:rPr lang="ja-JP" altLang="en-US" dirty="0">
                <a:latin typeface="+mn-ea"/>
              </a:rPr>
              <a:t>（すべての場合数）</a:t>
            </a:r>
            <a:endParaRPr lang="ja-JP" altLang="ja-JP" dirty="0">
              <a:latin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5</a:t>
            </a:fld>
            <a:endParaRPr lang="en-US" altLang="ja-JP"/>
          </a:p>
        </p:txBody>
      </p:sp>
    </p:spTree>
    <p:extLst>
      <p:ext uri="{BB962C8B-B14F-4D97-AF65-F5344CB8AC3E}">
        <p14:creationId xmlns:p14="http://schemas.microsoft.com/office/powerpoint/2010/main" val="2765031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defRPr/>
            </a:pPr>
            <a:r>
              <a:rPr lang="ja-JP" altLang="en-US" sz="1200" dirty="0">
                <a:latin typeface="+mn-ea"/>
                <a:ea typeface="+mn-ea"/>
              </a:rPr>
              <a:t>経験的確率は、</a:t>
            </a:r>
            <a:r>
              <a:rPr lang="ja-JP" altLang="en-US" sz="1100" dirty="0">
                <a:latin typeface="+mn-ea"/>
                <a:ea typeface="+mn-ea"/>
              </a:rPr>
              <a:t>統計的確率です。</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実際の場面で実験や試行を多数繰り返した場合に、起こった結果の度数に基づいて推定される確率です。</a:t>
            </a:r>
            <a:endParaRPr lang="en-US" altLang="ja-JP" dirty="0">
              <a:latin typeface="+mn-ea"/>
            </a:endParaRPr>
          </a:p>
          <a:p>
            <a:pPr eaLnBrk="1" hangingPunct="1">
              <a:lnSpc>
                <a:spcPct val="90000"/>
              </a:lnSpc>
              <a:buFont typeface="Wingdings" panose="05000000000000000000" pitchFamily="2" charset="2"/>
              <a:buNone/>
              <a:defRPr/>
            </a:pPr>
            <a:r>
              <a:rPr lang="ja-JP" altLang="en-US" sz="1600" dirty="0">
                <a:latin typeface="+mn-ea"/>
              </a:rPr>
              <a:t>・度数は、</a:t>
            </a:r>
            <a:r>
              <a:rPr lang="ja-JP" altLang="en-US" sz="1200" dirty="0">
                <a:latin typeface="+mn-ea"/>
              </a:rPr>
              <a:t>各階級に含まれるデータ数です。</a:t>
            </a:r>
            <a:endParaRPr lang="en-US" altLang="ja-JP" sz="1200" dirty="0">
              <a:latin typeface="+mn-ea"/>
            </a:endParaRPr>
          </a:p>
          <a:p>
            <a:pPr eaLnBrk="1" hangingPunct="1">
              <a:lnSpc>
                <a:spcPct val="90000"/>
              </a:lnSpc>
              <a:buFont typeface="Wingdings" panose="05000000000000000000" pitchFamily="2" charset="2"/>
              <a:buNone/>
              <a:defRPr/>
            </a:pPr>
            <a:r>
              <a:rPr lang="ja-JP" altLang="en-US" sz="1600" dirty="0">
                <a:latin typeface="+mn-ea"/>
              </a:rPr>
              <a:t>・相対度数は、</a:t>
            </a:r>
            <a:r>
              <a:rPr lang="ja-JP" altLang="en-US" sz="1200" b="0" i="0" dirty="0">
                <a:solidFill>
                  <a:srgbClr val="111111"/>
                </a:solidFill>
                <a:effectLst/>
                <a:highlight>
                  <a:srgbClr val="FFFFFF"/>
                </a:highlight>
                <a:latin typeface="-apple-system"/>
              </a:rPr>
              <a:t>各階級の度数が全体に占める割合です。</a:t>
            </a:r>
            <a:endParaRPr lang="en-US" altLang="ja-JP" sz="1200" dirty="0">
              <a:latin typeface="+mn-ea"/>
            </a:endParaRPr>
          </a:p>
          <a:p>
            <a:pPr eaLnBrk="1" hangingPunct="1">
              <a:lnSpc>
                <a:spcPct val="90000"/>
              </a:lnSpc>
              <a:buFont typeface="Wingdings" panose="05000000000000000000" pitchFamily="2" charset="2"/>
              <a:buNone/>
              <a:defRPr/>
            </a:pPr>
            <a:r>
              <a:rPr lang="ja-JP" altLang="en-US" sz="1600" dirty="0">
                <a:latin typeface="+mn-ea"/>
              </a:rPr>
              <a:t>・累積相対度数は、</a:t>
            </a:r>
            <a:r>
              <a:rPr lang="ja-JP" altLang="en-US" sz="1200" dirty="0">
                <a:latin typeface="+mn-ea"/>
              </a:rPr>
              <a:t>特定の階級までにあるデータ数です。</a:t>
            </a:r>
            <a:endParaRPr lang="ja-JP" altLang="ja-JP" sz="1200" dirty="0">
              <a:latin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6</a:t>
            </a:fld>
            <a:endParaRPr lang="en-US" altLang="ja-JP"/>
          </a:p>
        </p:txBody>
      </p:sp>
    </p:spTree>
    <p:extLst>
      <p:ext uri="{BB962C8B-B14F-4D97-AF65-F5344CB8AC3E}">
        <p14:creationId xmlns:p14="http://schemas.microsoft.com/office/powerpoint/2010/main" val="20376038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en-US" sz="1200" dirty="0">
                <a:solidFill>
                  <a:schemeClr val="tx1"/>
                </a:solidFill>
                <a:latin typeface="+mn-ea"/>
                <a:ea typeface="+mn-ea"/>
              </a:rPr>
              <a:t>各種調査の種類と目的を紹介します。</a:t>
            </a:r>
            <a:endParaRPr lang="en-US" altLang="ja-JP" dirty="0">
              <a:latin typeface="+mn-ea"/>
            </a:endParaRPr>
          </a:p>
          <a:p>
            <a:pPr eaLnBrk="1" hangingPunct="1">
              <a:buFont typeface="Wingdings" panose="05000000000000000000" pitchFamily="2" charset="2"/>
              <a:buNone/>
              <a:defRPr/>
            </a:pPr>
            <a:r>
              <a:rPr lang="ja-JP" altLang="en-US" dirty="0">
                <a:latin typeface="+mn-ea"/>
              </a:rPr>
              <a:t>・統計調査は、公的機関が実情を把握する調査で、</a:t>
            </a:r>
            <a:r>
              <a:rPr lang="ja-JP" altLang="en-US" sz="1200" dirty="0">
                <a:latin typeface="+mn-ea"/>
              </a:rPr>
              <a:t>公的統計調査（国、地方公共団体、公的機関が実施）があります。</a:t>
            </a:r>
            <a:endParaRPr lang="en-US" altLang="ja-JP" sz="1200" dirty="0">
              <a:latin typeface="+mn-ea"/>
            </a:endParaRPr>
          </a:p>
          <a:p>
            <a:pPr eaLnBrk="1" hangingPunct="1">
              <a:buFont typeface="Wingdings" panose="05000000000000000000" pitchFamily="2" charset="2"/>
              <a:buNone/>
              <a:defRPr/>
            </a:pPr>
            <a:r>
              <a:rPr lang="ja-JP" altLang="en-US" dirty="0">
                <a:latin typeface="+mn-ea"/>
              </a:rPr>
              <a:t>・社会調査は、人々の意識や行動をとらえる調査で、</a:t>
            </a:r>
            <a:r>
              <a:rPr lang="ja-JP" altLang="en-US" sz="1200" dirty="0">
                <a:latin typeface="+mn-ea"/>
              </a:rPr>
              <a:t>実施調査により生のデータを収集</a:t>
            </a:r>
            <a:r>
              <a:rPr lang="en-US" altLang="ja-JP" sz="1200" dirty="0">
                <a:latin typeface="+mn-ea"/>
              </a:rPr>
              <a:t>(</a:t>
            </a:r>
            <a:r>
              <a:rPr lang="ja-JP" altLang="en-US" sz="1200" dirty="0">
                <a:latin typeface="+mn-ea"/>
              </a:rPr>
              <a:t>現地調査）する調査があります。</a:t>
            </a:r>
            <a:endParaRPr lang="en-US" altLang="ja-JP" sz="1200" dirty="0">
              <a:latin typeface="+mn-ea"/>
            </a:endParaRPr>
          </a:p>
          <a:p>
            <a:pPr eaLnBrk="1" hangingPunct="1">
              <a:buFont typeface="Wingdings" panose="05000000000000000000" pitchFamily="2" charset="2"/>
              <a:buNone/>
              <a:defRPr/>
            </a:pPr>
            <a:r>
              <a:rPr lang="ja-JP" altLang="en-US" dirty="0">
                <a:latin typeface="+mn-ea"/>
              </a:rPr>
              <a:t>・市場調査は、顧客の意向や市場の動向を探る調査で、</a:t>
            </a:r>
            <a:r>
              <a:rPr lang="ja-JP" altLang="en-US" sz="1200" dirty="0">
                <a:latin typeface="+mn-ea"/>
              </a:rPr>
              <a:t>商品・サービスについて利用者・潜在顧客を対象に調査があります。</a:t>
            </a:r>
            <a:endParaRPr lang="en-US" altLang="ja-JP" sz="1200" dirty="0">
              <a:latin typeface="+mn-ea"/>
            </a:endParaRPr>
          </a:p>
          <a:p>
            <a:pPr eaLnBrk="1" hangingPunct="1">
              <a:buFont typeface="Wingdings" panose="05000000000000000000" pitchFamily="2" charset="2"/>
              <a:buNone/>
              <a:defRPr/>
            </a:pPr>
            <a:r>
              <a:rPr lang="ja-JP" altLang="en-US" dirty="0">
                <a:latin typeface="+mn-ea"/>
              </a:rPr>
              <a:t>・世論調査は、世間一般の意見や生活状況等について意識を尋ねる調査</a:t>
            </a:r>
            <a:r>
              <a:rPr lang="ja-JP" altLang="en-US" sz="1200" dirty="0">
                <a:latin typeface="+mn-ea"/>
              </a:rPr>
              <a:t>（政治や政策について個人を対象に実施する大規模調査：内閣府、報道機関等が実施）があります。</a:t>
            </a:r>
            <a:endParaRPr lang="ja-JP" altLang="ja-JP" sz="1200" dirty="0">
              <a:latin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7</a:t>
            </a:fld>
            <a:endParaRPr lang="en-US" altLang="ja-JP"/>
          </a:p>
        </p:txBody>
      </p:sp>
    </p:spTree>
    <p:extLst>
      <p:ext uri="{BB962C8B-B14F-4D97-AF65-F5344CB8AC3E}">
        <p14:creationId xmlns:p14="http://schemas.microsoft.com/office/powerpoint/2010/main" val="3254125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2E442FDD-ACD1-48C9-B047-95087CEABF7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6E2AF47F-E2CC-4F9D-969B-ABDD38750C59}" type="slidenum">
              <a:rPr lang="ja-JP" altLang="en-US" sz="1000">
                <a:latin typeface="Times New Roman" panose="02020603050405020304" pitchFamily="18" charset="0"/>
              </a:rPr>
              <a:pPr/>
              <a:t>8</a:t>
            </a:fld>
            <a:endParaRPr lang="en-US" altLang="ja-JP" sz="1000">
              <a:latin typeface="Times New Roman" panose="02020603050405020304" pitchFamily="18" charset="0"/>
            </a:endParaRPr>
          </a:p>
        </p:txBody>
      </p:sp>
      <p:sp>
        <p:nvSpPr>
          <p:cNvPr id="12291" name="Rectangle 2">
            <a:extLst>
              <a:ext uri="{FF2B5EF4-FFF2-40B4-BE49-F238E27FC236}">
                <a16:creationId xmlns:a16="http://schemas.microsoft.com/office/drawing/2014/main" id="{0EEC3202-564A-4C2A-ACDC-5EA45566C7E9}"/>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373B2833-A741-4BAF-8EC6-59A8E60AE0B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t>統計調査の方法について説明します。</a:t>
            </a:r>
            <a:endParaRPr lang="en-US" altLang="ja-JP" dirty="0"/>
          </a:p>
          <a:p>
            <a:pPr eaLnBrk="1" hangingPunct="1"/>
            <a:r>
              <a:rPr lang="ja-JP" altLang="en-US" dirty="0"/>
              <a:t>全数調査（センサス）は調査対象の全てを網羅的に調査します。たとえば、国勢調査、経済センサス（基礎調査、活動調査）があります。</a:t>
            </a:r>
          </a:p>
          <a:p>
            <a:pPr eaLnBrk="1" hangingPunct="1"/>
            <a:r>
              <a:rPr lang="ja-JP" altLang="en-US" dirty="0"/>
              <a:t>標本調査は調査対象全体の中から一部を抽出し、抽出した部分（標本）の結果から全体について値を推定します。</a:t>
            </a:r>
            <a:endParaRPr lang="en-US" altLang="ja-JP" dirty="0"/>
          </a:p>
          <a:p>
            <a:pPr eaLnBrk="1" hangingPunct="1"/>
            <a:r>
              <a:rPr lang="ja-JP" altLang="en-US" dirty="0"/>
              <a:t>たとえば、総務省「労働力調査」</a:t>
            </a:r>
            <a:r>
              <a:rPr lang="en-US" altLang="ja-JP" dirty="0"/>
              <a:t>(</a:t>
            </a:r>
            <a:r>
              <a:rPr lang="ja-JP" altLang="en-US" dirty="0"/>
              <a:t>世帯調査）、厚生労働省「毎月勤労統計」</a:t>
            </a:r>
            <a:r>
              <a:rPr lang="en-US" altLang="ja-JP" dirty="0"/>
              <a:t>(</a:t>
            </a:r>
            <a:r>
              <a:rPr lang="ja-JP" altLang="en-US" dirty="0"/>
              <a:t>事業所調査）で国勢調査名簿や事業所母集団データベースが母集団情報として作成されています。</a:t>
            </a:r>
          </a:p>
          <a:p>
            <a:pPr eaLnBrk="1" hangingPunct="1"/>
            <a:endParaRPr lang="ja-JP" altLang="en-US" dirty="0"/>
          </a:p>
        </p:txBody>
      </p:sp>
    </p:spTree>
    <p:extLst>
      <p:ext uri="{BB962C8B-B14F-4D97-AF65-F5344CB8AC3E}">
        <p14:creationId xmlns:p14="http://schemas.microsoft.com/office/powerpoint/2010/main" val="554734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D5D65C32-C40A-47D4-9D44-90707A1257F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0750">
              <a:defRPr sz="2400">
                <a:solidFill>
                  <a:schemeClr val="tx1"/>
                </a:solidFill>
                <a:latin typeface="Tahoma" panose="020B0604030504040204" pitchFamily="34" charset="0"/>
                <a:ea typeface="ＭＳ Ｐゴシック" panose="020B0600070205080204" pitchFamily="50" charset="-128"/>
              </a:defRPr>
            </a:lvl1pPr>
            <a:lvl2pPr marL="739775" indent="-282575" defTabSz="920750">
              <a:defRPr sz="2400">
                <a:solidFill>
                  <a:schemeClr val="tx1"/>
                </a:solidFill>
                <a:latin typeface="Tahoma" panose="020B0604030504040204" pitchFamily="34" charset="0"/>
                <a:ea typeface="ＭＳ Ｐゴシック" panose="020B0600070205080204" pitchFamily="50" charset="-128"/>
              </a:defRPr>
            </a:lvl2pPr>
            <a:lvl3pPr marL="1139825" indent="-225425" defTabSz="920750">
              <a:defRPr sz="2400">
                <a:solidFill>
                  <a:schemeClr val="tx1"/>
                </a:solidFill>
                <a:latin typeface="Tahoma" panose="020B0604030504040204" pitchFamily="34" charset="0"/>
                <a:ea typeface="ＭＳ Ｐゴシック" panose="020B0600070205080204" pitchFamily="50" charset="-128"/>
              </a:defRPr>
            </a:lvl3pPr>
            <a:lvl4pPr marL="1597025" indent="-225425" defTabSz="920750">
              <a:defRPr sz="2400">
                <a:solidFill>
                  <a:schemeClr val="tx1"/>
                </a:solidFill>
                <a:latin typeface="Tahoma" panose="020B0604030504040204" pitchFamily="34" charset="0"/>
                <a:ea typeface="ＭＳ Ｐゴシック" panose="020B0600070205080204" pitchFamily="50" charset="-128"/>
              </a:defRPr>
            </a:lvl4pPr>
            <a:lvl5pPr marL="2054225" indent="-225425" defTabSz="920750">
              <a:defRPr sz="2400">
                <a:solidFill>
                  <a:schemeClr val="tx1"/>
                </a:solidFill>
                <a:latin typeface="Tahoma" panose="020B0604030504040204" pitchFamily="34" charset="0"/>
                <a:ea typeface="ＭＳ Ｐゴシック" panose="020B0600070205080204" pitchFamily="50" charset="-128"/>
              </a:defRPr>
            </a:lvl5pPr>
            <a:lvl6pPr marL="2511425" indent="-225425" defTabSz="92075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68625" indent="-225425" defTabSz="92075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5825" indent="-225425" defTabSz="92075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3025" indent="-225425" defTabSz="92075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FB43435E-D608-4DA4-AB2C-F75D8C2F04E6}" type="slidenum">
              <a:rPr lang="ja-JP" altLang="en-US" sz="1000">
                <a:latin typeface="Times New Roman" panose="02020603050405020304" pitchFamily="18" charset="0"/>
              </a:rPr>
              <a:pPr/>
              <a:t>9</a:t>
            </a:fld>
            <a:endParaRPr lang="en-US" altLang="ja-JP" sz="1000">
              <a:latin typeface="Times New Roman" panose="02020603050405020304" pitchFamily="18" charset="0"/>
            </a:endParaRPr>
          </a:p>
        </p:txBody>
      </p:sp>
      <p:sp>
        <p:nvSpPr>
          <p:cNvPr id="34819" name="Rectangle 2">
            <a:extLst>
              <a:ext uri="{FF2B5EF4-FFF2-40B4-BE49-F238E27FC236}">
                <a16:creationId xmlns:a16="http://schemas.microsoft.com/office/drawing/2014/main" id="{4A22D51F-E006-47D1-B05C-6A251496BD6E}"/>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F9582789-93E4-49A0-92D9-5EF94F8E599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sz="1600" dirty="0">
                <a:solidFill>
                  <a:schemeClr val="tx2">
                    <a:lumMod val="75000"/>
                  </a:schemeClr>
                </a:solidFill>
                <a:latin typeface="+mn-ea"/>
                <a:ea typeface="+mn-ea"/>
              </a:rPr>
              <a:t>母集団と標本を説明します。この図の、左側が母集団、右側が標本をあらわします。標本から母集団を統計的理論で推計します。</a:t>
            </a:r>
            <a:br>
              <a:rPr lang="en-US" altLang="ja-JP" sz="1600" dirty="0">
                <a:solidFill>
                  <a:schemeClr val="tx2">
                    <a:lumMod val="75000"/>
                  </a:schemeClr>
                </a:solidFill>
                <a:latin typeface="+mn-ea"/>
                <a:ea typeface="+mn-ea"/>
              </a:rPr>
            </a:br>
            <a:r>
              <a:rPr lang="ja-JP" altLang="en-US" sz="1400" dirty="0">
                <a:solidFill>
                  <a:schemeClr val="tx2">
                    <a:lumMod val="75000"/>
                  </a:schemeClr>
                </a:solidFill>
                <a:latin typeface="+mn-ea"/>
                <a:ea typeface="+mn-ea"/>
              </a:rPr>
              <a:t>標本は母集団の縮図で、統計的に有意なデータ収集のポイントは、</a:t>
            </a:r>
            <a:r>
              <a:rPr lang="ja-JP" altLang="en-US" sz="1200" dirty="0">
                <a:solidFill>
                  <a:schemeClr val="tx1"/>
                </a:solidFill>
                <a:latin typeface="+mn-ea"/>
                <a:ea typeface="+mn-ea"/>
              </a:rPr>
              <a:t>標本数の確保（</a:t>
            </a:r>
            <a:r>
              <a:rPr lang="en-US" altLang="ja-JP" sz="1200" dirty="0">
                <a:solidFill>
                  <a:schemeClr val="tx1"/>
                </a:solidFill>
                <a:latin typeface="+mn-ea"/>
                <a:ea typeface="+mn-ea"/>
              </a:rPr>
              <a:t>300</a:t>
            </a:r>
            <a:r>
              <a:rPr lang="ja-JP" altLang="en-US" sz="1200" dirty="0">
                <a:solidFill>
                  <a:schemeClr val="tx1"/>
                </a:solidFill>
                <a:latin typeface="+mn-ea"/>
                <a:ea typeface="+mn-ea"/>
              </a:rPr>
              <a:t>～</a:t>
            </a:r>
            <a:r>
              <a:rPr lang="en-US" altLang="ja-JP" sz="1200" dirty="0">
                <a:solidFill>
                  <a:schemeClr val="tx1"/>
                </a:solidFill>
                <a:latin typeface="+mn-ea"/>
                <a:ea typeface="+mn-ea"/>
              </a:rPr>
              <a:t>400</a:t>
            </a:r>
            <a:r>
              <a:rPr lang="ja-JP" altLang="en-US" sz="1200" dirty="0">
                <a:solidFill>
                  <a:schemeClr val="tx1"/>
                </a:solidFill>
                <a:latin typeface="+mn-ea"/>
                <a:ea typeface="+mn-ea"/>
              </a:rPr>
              <a:t>サンプル）、サンプル偏り確認（男女比、年齢構成等）が必要です。</a:t>
            </a:r>
            <a:endParaRPr lang="ja-JP" altLang="en-US" dirty="0">
              <a:latin typeface="Arial" panose="020B0604020202020204" pitchFamily="34" charset="0"/>
            </a:endParaRPr>
          </a:p>
        </p:txBody>
      </p:sp>
    </p:spTree>
    <p:extLst>
      <p:ext uri="{BB962C8B-B14F-4D97-AF65-F5344CB8AC3E}">
        <p14:creationId xmlns:p14="http://schemas.microsoft.com/office/powerpoint/2010/main" val="2260623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9FC39EC9-2437-4DFD-8211-50C19A0AC7A9}"/>
              </a:ext>
            </a:extLst>
          </p:cNvPr>
          <p:cNvGrpSpPr>
            <a:grpSpLocks/>
          </p:cNvGrpSpPr>
          <p:nvPr/>
        </p:nvGrpSpPr>
        <p:grpSpPr bwMode="auto">
          <a:xfrm>
            <a:off x="0" y="2438400"/>
            <a:ext cx="9759950" cy="1052513"/>
            <a:chOff x="0" y="1536"/>
            <a:chExt cx="5675" cy="663"/>
          </a:xfrm>
        </p:grpSpPr>
        <p:grpSp>
          <p:nvGrpSpPr>
            <p:cNvPr id="5" name="Group 3">
              <a:extLst>
                <a:ext uri="{FF2B5EF4-FFF2-40B4-BE49-F238E27FC236}">
                  <a16:creationId xmlns:a16="http://schemas.microsoft.com/office/drawing/2014/main" id="{73EB0BED-5C72-4A0E-8B54-67559275F8A8}"/>
                </a:ext>
              </a:extLst>
            </p:cNvPr>
            <p:cNvGrpSpPr>
              <a:grpSpLocks/>
            </p:cNvGrpSpPr>
            <p:nvPr/>
          </p:nvGrpSpPr>
          <p:grpSpPr bwMode="auto">
            <a:xfrm>
              <a:off x="183" y="1604"/>
              <a:ext cx="448" cy="299"/>
              <a:chOff x="720" y="336"/>
              <a:chExt cx="624" cy="432"/>
            </a:xfrm>
          </p:grpSpPr>
          <p:sp>
            <p:nvSpPr>
              <p:cNvPr id="12" name="Rectangle 4">
                <a:extLst>
                  <a:ext uri="{FF2B5EF4-FFF2-40B4-BE49-F238E27FC236}">
                    <a16:creationId xmlns:a16="http://schemas.microsoft.com/office/drawing/2014/main" id="{43654DC0-2D01-46C9-B99A-942E0EDBCC34}"/>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sp>
            <p:nvSpPr>
              <p:cNvPr id="13" name="Rectangle 5">
                <a:extLst>
                  <a:ext uri="{FF2B5EF4-FFF2-40B4-BE49-F238E27FC236}">
                    <a16:creationId xmlns:a16="http://schemas.microsoft.com/office/drawing/2014/main" id="{EFB3227C-623D-4D1B-97D0-25CA0DB720EE}"/>
                  </a:ext>
                </a:extLst>
              </p:cNvPr>
              <p:cNvSpPr>
                <a:spLocks noChangeArrowheads="1"/>
              </p:cNvSpPr>
              <p:nvPr/>
            </p:nvSpPr>
            <p:spPr bwMode="auto">
              <a:xfrm>
                <a:off x="1057" y="336"/>
                <a:ext cx="294"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grpSp>
        <p:grpSp>
          <p:nvGrpSpPr>
            <p:cNvPr id="6" name="Group 6">
              <a:extLst>
                <a:ext uri="{FF2B5EF4-FFF2-40B4-BE49-F238E27FC236}">
                  <a16:creationId xmlns:a16="http://schemas.microsoft.com/office/drawing/2014/main" id="{C56C51C8-BB65-45FB-AA0C-93DF4F0841AF}"/>
                </a:ext>
              </a:extLst>
            </p:cNvPr>
            <p:cNvGrpSpPr>
              <a:grpSpLocks/>
            </p:cNvGrpSpPr>
            <p:nvPr/>
          </p:nvGrpSpPr>
          <p:grpSpPr bwMode="auto">
            <a:xfrm>
              <a:off x="261" y="1870"/>
              <a:ext cx="465" cy="299"/>
              <a:chOff x="912" y="2640"/>
              <a:chExt cx="672" cy="432"/>
            </a:xfrm>
          </p:grpSpPr>
          <p:sp>
            <p:nvSpPr>
              <p:cNvPr id="10" name="Rectangle 7">
                <a:extLst>
                  <a:ext uri="{FF2B5EF4-FFF2-40B4-BE49-F238E27FC236}">
                    <a16:creationId xmlns:a16="http://schemas.microsoft.com/office/drawing/2014/main" id="{2A1F978E-18D4-48C2-BF82-0395623B8216}"/>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sp>
            <p:nvSpPr>
              <p:cNvPr id="11" name="Rectangle 8">
                <a:extLst>
                  <a:ext uri="{FF2B5EF4-FFF2-40B4-BE49-F238E27FC236}">
                    <a16:creationId xmlns:a16="http://schemas.microsoft.com/office/drawing/2014/main" id="{E07A8A3C-EA99-47D3-9D44-FAA36201637C}"/>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grpSp>
        <p:sp>
          <p:nvSpPr>
            <p:cNvPr id="7" name="Rectangle 9">
              <a:extLst>
                <a:ext uri="{FF2B5EF4-FFF2-40B4-BE49-F238E27FC236}">
                  <a16:creationId xmlns:a16="http://schemas.microsoft.com/office/drawing/2014/main" id="{C806E646-3B80-4B81-8AC6-CE365F13EC0F}"/>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sp>
          <p:nvSpPr>
            <p:cNvPr id="8" name="Rectangle 10">
              <a:extLst>
                <a:ext uri="{FF2B5EF4-FFF2-40B4-BE49-F238E27FC236}">
                  <a16:creationId xmlns:a16="http://schemas.microsoft.com/office/drawing/2014/main" id="{8CBCB627-E9B1-45FA-8A5D-C64FDE9B4370}"/>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sp>
          <p:nvSpPr>
            <p:cNvPr id="9" name="Rectangle 11">
              <a:extLst>
                <a:ext uri="{FF2B5EF4-FFF2-40B4-BE49-F238E27FC236}">
                  <a16:creationId xmlns:a16="http://schemas.microsoft.com/office/drawing/2014/main" id="{60FB305B-C438-49D0-8D06-00BEBC713D58}"/>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grpSp>
      <p:sp>
        <p:nvSpPr>
          <p:cNvPr id="120844" name="Rectangle 12"/>
          <p:cNvSpPr>
            <a:spLocks noGrp="1" noChangeArrowheads="1"/>
          </p:cNvSpPr>
          <p:nvPr>
            <p:ph type="ctrTitle"/>
          </p:nvPr>
        </p:nvSpPr>
        <p:spPr>
          <a:xfrm>
            <a:off x="1073150" y="1828800"/>
            <a:ext cx="8420100" cy="1143000"/>
          </a:xfrm>
        </p:spPr>
        <p:txBody>
          <a:bodyPr/>
          <a:lstStyle>
            <a:lvl1pPr>
              <a:defRPr/>
            </a:lvl1pPr>
          </a:lstStyle>
          <a:p>
            <a:pPr lvl="0"/>
            <a:r>
              <a:rPr lang="ja-JP" altLang="en-US" noProof="0"/>
              <a:t>マスタ タイトルの書式設定</a:t>
            </a:r>
          </a:p>
        </p:txBody>
      </p:sp>
      <p:sp>
        <p:nvSpPr>
          <p:cNvPr id="120845" name="Rectangle 13"/>
          <p:cNvSpPr>
            <a:spLocks noGrp="1" noChangeArrowheads="1"/>
          </p:cNvSpPr>
          <p:nvPr>
            <p:ph type="subTitle" idx="1"/>
          </p:nvPr>
        </p:nvSpPr>
        <p:spPr>
          <a:xfrm>
            <a:off x="1485900" y="3886200"/>
            <a:ext cx="6934200" cy="1752600"/>
          </a:xfrm>
        </p:spPr>
        <p:txBody>
          <a:bodyPr/>
          <a:lstStyle>
            <a:lvl1pPr marL="0" indent="0" algn="ctr">
              <a:buFont typeface="Wingdings" pitchFamily="2" charset="2"/>
              <a:buNone/>
              <a:defRPr/>
            </a:lvl1pPr>
          </a:lstStyle>
          <a:p>
            <a:pPr lvl="0"/>
            <a:r>
              <a:rPr lang="ja-JP" altLang="en-US" noProof="0"/>
              <a:t>マスタ サブタイトルの書式設定</a:t>
            </a:r>
          </a:p>
        </p:txBody>
      </p:sp>
      <p:sp>
        <p:nvSpPr>
          <p:cNvPr id="14" name="Rectangle 14">
            <a:extLst>
              <a:ext uri="{FF2B5EF4-FFF2-40B4-BE49-F238E27FC236}">
                <a16:creationId xmlns:a16="http://schemas.microsoft.com/office/drawing/2014/main" id="{928F9F48-AF19-4F43-B81A-37D7924F23CC}"/>
              </a:ext>
            </a:extLst>
          </p:cNvPr>
          <p:cNvSpPr>
            <a:spLocks noGrp="1" noChangeArrowheads="1"/>
          </p:cNvSpPr>
          <p:nvPr>
            <p:ph type="dt" sz="half" idx="10"/>
          </p:nvPr>
        </p:nvSpPr>
        <p:spPr>
          <a:xfrm>
            <a:off x="1073150" y="6248400"/>
            <a:ext cx="2063750" cy="457200"/>
          </a:xfrm>
        </p:spPr>
        <p:txBody>
          <a:bodyPr/>
          <a:lstStyle>
            <a:lvl1pPr>
              <a:defRPr>
                <a:solidFill>
                  <a:schemeClr val="bg2"/>
                </a:solidFill>
              </a:defRPr>
            </a:lvl1pPr>
          </a:lstStyle>
          <a:p>
            <a:pPr>
              <a:defRPr/>
            </a:pPr>
            <a:fld id="{CB949175-381A-4668-B5AE-B4669132F979}" type="datetime1">
              <a:rPr lang="ja-JP" altLang="en-US" smtClean="0"/>
              <a:t>2024/9/2</a:t>
            </a:fld>
            <a:endParaRPr lang="en-US" altLang="ja-JP"/>
          </a:p>
        </p:txBody>
      </p:sp>
      <p:sp>
        <p:nvSpPr>
          <p:cNvPr id="15" name="Rectangle 15">
            <a:extLst>
              <a:ext uri="{FF2B5EF4-FFF2-40B4-BE49-F238E27FC236}">
                <a16:creationId xmlns:a16="http://schemas.microsoft.com/office/drawing/2014/main" id="{DFEFFFDE-314B-43A7-8EB9-A1E957F2EEA2}"/>
              </a:ext>
            </a:extLst>
          </p:cNvPr>
          <p:cNvSpPr>
            <a:spLocks noGrp="1" noChangeArrowheads="1"/>
          </p:cNvSpPr>
          <p:nvPr>
            <p:ph type="ftr" sz="quarter" idx="11"/>
          </p:nvPr>
        </p:nvSpPr>
        <p:spPr>
          <a:xfrm>
            <a:off x="3714750" y="6248400"/>
            <a:ext cx="3136900" cy="457200"/>
          </a:xfrm>
        </p:spPr>
        <p:txBody>
          <a:bodyPr/>
          <a:lstStyle>
            <a:lvl1pPr>
              <a:defRPr>
                <a:solidFill>
                  <a:schemeClr val="bg2"/>
                </a:solidFill>
              </a:defRPr>
            </a:lvl1pPr>
          </a:lstStyle>
          <a:p>
            <a:pPr>
              <a:defRPr/>
            </a:pPr>
            <a:endParaRPr lang="en-US" altLang="ja-JP"/>
          </a:p>
        </p:txBody>
      </p:sp>
      <p:sp>
        <p:nvSpPr>
          <p:cNvPr id="16" name="Rectangle 16">
            <a:extLst>
              <a:ext uri="{FF2B5EF4-FFF2-40B4-BE49-F238E27FC236}">
                <a16:creationId xmlns:a16="http://schemas.microsoft.com/office/drawing/2014/main" id="{453080EB-53C5-4B5D-B281-14881A3575C5}"/>
              </a:ext>
            </a:extLst>
          </p:cNvPr>
          <p:cNvSpPr>
            <a:spLocks noGrp="1" noChangeArrowheads="1"/>
          </p:cNvSpPr>
          <p:nvPr>
            <p:ph type="sldNum" sz="quarter" idx="12"/>
          </p:nvPr>
        </p:nvSpPr>
        <p:spPr>
          <a:xfrm>
            <a:off x="7429500" y="6248400"/>
            <a:ext cx="2063750" cy="457200"/>
          </a:xfrm>
        </p:spPr>
        <p:txBody>
          <a:bodyPr/>
          <a:lstStyle>
            <a:lvl1pPr>
              <a:defRPr smtClean="0">
                <a:solidFill>
                  <a:schemeClr val="bg2"/>
                </a:solidFill>
              </a:defRPr>
            </a:lvl1pPr>
          </a:lstStyle>
          <a:p>
            <a:pPr>
              <a:defRPr/>
            </a:pPr>
            <a:fld id="{11291728-BE91-49EB-85E1-FB508C55BB2C}" type="slidenum">
              <a:rPr lang="ja-JP" altLang="en-US"/>
              <a:pPr>
                <a:defRPr/>
              </a:pPr>
              <a:t>‹#›</a:t>
            </a:fld>
            <a:endParaRPr lang="en-US" altLang="ja-JP"/>
          </a:p>
        </p:txBody>
      </p:sp>
    </p:spTree>
    <p:extLst>
      <p:ext uri="{BB962C8B-B14F-4D97-AF65-F5344CB8AC3E}">
        <p14:creationId xmlns:p14="http://schemas.microsoft.com/office/powerpoint/2010/main" val="4199057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598BC2C5-0342-4D70-BC94-FBEB2118FC00}"/>
              </a:ext>
            </a:extLst>
          </p:cNvPr>
          <p:cNvSpPr>
            <a:spLocks noGrp="1" noChangeArrowheads="1"/>
          </p:cNvSpPr>
          <p:nvPr>
            <p:ph type="dt" sz="half" idx="10"/>
          </p:nvPr>
        </p:nvSpPr>
        <p:spPr>
          <a:ln/>
        </p:spPr>
        <p:txBody>
          <a:bodyPr/>
          <a:lstStyle>
            <a:lvl1pPr>
              <a:defRPr/>
            </a:lvl1pPr>
          </a:lstStyle>
          <a:p>
            <a:pPr>
              <a:defRPr/>
            </a:pPr>
            <a:fld id="{5289A493-1A67-4156-8904-F09DCFA58F10}" type="datetime1">
              <a:rPr lang="ja-JP" altLang="en-US" smtClean="0"/>
              <a:t>2024/9/2</a:t>
            </a:fld>
            <a:endParaRPr lang="en-US" altLang="ja-JP"/>
          </a:p>
        </p:txBody>
      </p:sp>
      <p:sp>
        <p:nvSpPr>
          <p:cNvPr id="5" name="Rectangle 12">
            <a:extLst>
              <a:ext uri="{FF2B5EF4-FFF2-40B4-BE49-F238E27FC236}">
                <a16:creationId xmlns:a16="http://schemas.microsoft.com/office/drawing/2014/main" id="{9A71EEFB-A57F-431A-9C06-8517D9DA50D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70B0AB79-BA28-4D91-9AA6-1BADD67A6E7A}"/>
              </a:ext>
            </a:extLst>
          </p:cNvPr>
          <p:cNvSpPr>
            <a:spLocks noGrp="1" noChangeArrowheads="1"/>
          </p:cNvSpPr>
          <p:nvPr>
            <p:ph type="sldNum" sz="quarter" idx="12"/>
          </p:nvPr>
        </p:nvSpPr>
        <p:spPr>
          <a:ln/>
        </p:spPr>
        <p:txBody>
          <a:bodyPr/>
          <a:lstStyle>
            <a:lvl1pPr>
              <a:defRPr/>
            </a:lvl1pPr>
          </a:lstStyle>
          <a:p>
            <a:pPr>
              <a:defRPr/>
            </a:pPr>
            <a:fld id="{327361E9-7AFB-473A-8B07-D5D2473BD2ED}" type="slidenum">
              <a:rPr lang="ja-JP" altLang="en-US"/>
              <a:pPr>
                <a:defRPr/>
              </a:pPr>
              <a:t>‹#›</a:t>
            </a:fld>
            <a:endParaRPr lang="en-US" altLang="ja-JP"/>
          </a:p>
        </p:txBody>
      </p:sp>
    </p:spTree>
    <p:extLst>
      <p:ext uri="{BB962C8B-B14F-4D97-AF65-F5344CB8AC3E}">
        <p14:creationId xmlns:p14="http://schemas.microsoft.com/office/powerpoint/2010/main" val="1440356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588250" y="617538"/>
            <a:ext cx="2112963" cy="551497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1244600" y="617538"/>
            <a:ext cx="6191250" cy="55149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4BFF7B75-6850-4CD6-B969-D22C6ABC933F}"/>
              </a:ext>
            </a:extLst>
          </p:cNvPr>
          <p:cNvSpPr>
            <a:spLocks noGrp="1" noChangeArrowheads="1"/>
          </p:cNvSpPr>
          <p:nvPr>
            <p:ph type="dt" sz="half" idx="10"/>
          </p:nvPr>
        </p:nvSpPr>
        <p:spPr>
          <a:ln/>
        </p:spPr>
        <p:txBody>
          <a:bodyPr/>
          <a:lstStyle>
            <a:lvl1pPr>
              <a:defRPr/>
            </a:lvl1pPr>
          </a:lstStyle>
          <a:p>
            <a:pPr>
              <a:defRPr/>
            </a:pPr>
            <a:fld id="{1CF4F9AC-EC8E-4696-B5B7-BF12E28A17B8}" type="datetime1">
              <a:rPr lang="ja-JP" altLang="en-US" smtClean="0"/>
              <a:t>2024/9/2</a:t>
            </a:fld>
            <a:endParaRPr lang="en-US" altLang="ja-JP"/>
          </a:p>
        </p:txBody>
      </p:sp>
      <p:sp>
        <p:nvSpPr>
          <p:cNvPr id="5" name="Rectangle 12">
            <a:extLst>
              <a:ext uri="{FF2B5EF4-FFF2-40B4-BE49-F238E27FC236}">
                <a16:creationId xmlns:a16="http://schemas.microsoft.com/office/drawing/2014/main" id="{71F0C866-48C5-4BB9-B050-ACFD307D63E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7F3EBEC5-7C60-4A39-825B-228DF3012D41}"/>
              </a:ext>
            </a:extLst>
          </p:cNvPr>
          <p:cNvSpPr>
            <a:spLocks noGrp="1" noChangeArrowheads="1"/>
          </p:cNvSpPr>
          <p:nvPr>
            <p:ph type="sldNum" sz="quarter" idx="12"/>
          </p:nvPr>
        </p:nvSpPr>
        <p:spPr>
          <a:ln/>
        </p:spPr>
        <p:txBody>
          <a:bodyPr/>
          <a:lstStyle>
            <a:lvl1pPr>
              <a:defRPr/>
            </a:lvl1pPr>
          </a:lstStyle>
          <a:p>
            <a:pPr>
              <a:defRPr/>
            </a:pPr>
            <a:fld id="{FD88114A-C8B6-4097-B885-68299B6D013C}" type="slidenum">
              <a:rPr lang="ja-JP" altLang="en-US"/>
              <a:pPr>
                <a:defRPr/>
              </a:pPr>
              <a:t>‹#›</a:t>
            </a:fld>
            <a:endParaRPr lang="en-US" altLang="ja-JP"/>
          </a:p>
        </p:txBody>
      </p:sp>
    </p:spTree>
    <p:extLst>
      <p:ext uri="{BB962C8B-B14F-4D97-AF65-F5344CB8AC3E}">
        <p14:creationId xmlns:p14="http://schemas.microsoft.com/office/powerpoint/2010/main" val="1933083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244600" y="617538"/>
            <a:ext cx="84455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1281113" y="2017713"/>
            <a:ext cx="413385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567363" y="2017713"/>
            <a:ext cx="413385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1">
            <a:extLst>
              <a:ext uri="{FF2B5EF4-FFF2-40B4-BE49-F238E27FC236}">
                <a16:creationId xmlns:a16="http://schemas.microsoft.com/office/drawing/2014/main" id="{6E0E4440-0B33-40B5-88F1-C23062B9B0AC}"/>
              </a:ext>
            </a:extLst>
          </p:cNvPr>
          <p:cNvSpPr>
            <a:spLocks noGrp="1" noChangeArrowheads="1"/>
          </p:cNvSpPr>
          <p:nvPr>
            <p:ph type="dt" sz="half" idx="10"/>
          </p:nvPr>
        </p:nvSpPr>
        <p:spPr>
          <a:ln/>
        </p:spPr>
        <p:txBody>
          <a:bodyPr/>
          <a:lstStyle>
            <a:lvl1pPr>
              <a:defRPr/>
            </a:lvl1pPr>
          </a:lstStyle>
          <a:p>
            <a:pPr>
              <a:defRPr/>
            </a:pPr>
            <a:fld id="{CEB76288-6666-4916-A770-1948CFA1DD52}" type="datetime1">
              <a:rPr lang="ja-JP" altLang="en-US" smtClean="0"/>
              <a:t>2024/9/2</a:t>
            </a:fld>
            <a:endParaRPr lang="en-US" altLang="ja-JP"/>
          </a:p>
        </p:txBody>
      </p:sp>
      <p:sp>
        <p:nvSpPr>
          <p:cNvPr id="6" name="Rectangle 12">
            <a:extLst>
              <a:ext uri="{FF2B5EF4-FFF2-40B4-BE49-F238E27FC236}">
                <a16:creationId xmlns:a16="http://schemas.microsoft.com/office/drawing/2014/main" id="{06245704-3903-43AA-8CD9-662E3E61390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752CA1ED-E571-4FB5-B4A0-07AD2B3C0E47}"/>
              </a:ext>
            </a:extLst>
          </p:cNvPr>
          <p:cNvSpPr>
            <a:spLocks noGrp="1" noChangeArrowheads="1"/>
          </p:cNvSpPr>
          <p:nvPr>
            <p:ph type="sldNum" sz="quarter" idx="12"/>
          </p:nvPr>
        </p:nvSpPr>
        <p:spPr>
          <a:ln/>
        </p:spPr>
        <p:txBody>
          <a:bodyPr/>
          <a:lstStyle>
            <a:lvl1pPr>
              <a:defRPr/>
            </a:lvl1pPr>
          </a:lstStyle>
          <a:p>
            <a:pPr>
              <a:defRPr/>
            </a:pPr>
            <a:fld id="{346A79FB-1931-4C96-A742-4978FC6D6E25}" type="slidenum">
              <a:rPr lang="ja-JP" altLang="en-US"/>
              <a:pPr>
                <a:defRPr/>
              </a:pPr>
              <a:t>‹#›</a:t>
            </a:fld>
            <a:endParaRPr lang="en-US" altLang="ja-JP"/>
          </a:p>
        </p:txBody>
      </p:sp>
    </p:spTree>
    <p:extLst>
      <p:ext uri="{BB962C8B-B14F-4D97-AF65-F5344CB8AC3E}">
        <p14:creationId xmlns:p14="http://schemas.microsoft.com/office/powerpoint/2010/main" val="2747777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244600" y="617538"/>
            <a:ext cx="84455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1281113" y="2017713"/>
            <a:ext cx="413385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quarter" idx="2"/>
          </p:nvPr>
        </p:nvSpPr>
        <p:spPr>
          <a:xfrm>
            <a:off x="5567363" y="2017713"/>
            <a:ext cx="4133850" cy="1981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ー 4"/>
          <p:cNvSpPr>
            <a:spLocks noGrp="1"/>
          </p:cNvSpPr>
          <p:nvPr>
            <p:ph sz="quarter" idx="3"/>
          </p:nvPr>
        </p:nvSpPr>
        <p:spPr>
          <a:xfrm>
            <a:off x="5567363" y="4151313"/>
            <a:ext cx="4133850" cy="1981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11">
            <a:extLst>
              <a:ext uri="{FF2B5EF4-FFF2-40B4-BE49-F238E27FC236}">
                <a16:creationId xmlns:a16="http://schemas.microsoft.com/office/drawing/2014/main" id="{1360AF89-894E-491C-8CD4-A3739C7265C0}"/>
              </a:ext>
            </a:extLst>
          </p:cNvPr>
          <p:cNvSpPr>
            <a:spLocks noGrp="1" noChangeArrowheads="1"/>
          </p:cNvSpPr>
          <p:nvPr>
            <p:ph type="dt" sz="half" idx="10"/>
          </p:nvPr>
        </p:nvSpPr>
        <p:spPr>
          <a:ln/>
        </p:spPr>
        <p:txBody>
          <a:bodyPr/>
          <a:lstStyle>
            <a:lvl1pPr>
              <a:defRPr/>
            </a:lvl1pPr>
          </a:lstStyle>
          <a:p>
            <a:pPr>
              <a:defRPr/>
            </a:pPr>
            <a:fld id="{E7438683-2E11-4CDC-B8B9-3EE64A928F71}" type="datetime1">
              <a:rPr lang="ja-JP" altLang="en-US" smtClean="0"/>
              <a:t>2024/9/2</a:t>
            </a:fld>
            <a:endParaRPr lang="en-US" altLang="ja-JP"/>
          </a:p>
        </p:txBody>
      </p:sp>
      <p:sp>
        <p:nvSpPr>
          <p:cNvPr id="7" name="Rectangle 12">
            <a:extLst>
              <a:ext uri="{FF2B5EF4-FFF2-40B4-BE49-F238E27FC236}">
                <a16:creationId xmlns:a16="http://schemas.microsoft.com/office/drawing/2014/main" id="{6ADE22A5-5AF0-4BA0-A747-EB48274A718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13">
            <a:extLst>
              <a:ext uri="{FF2B5EF4-FFF2-40B4-BE49-F238E27FC236}">
                <a16:creationId xmlns:a16="http://schemas.microsoft.com/office/drawing/2014/main" id="{8B3AFFE5-D3D0-4595-8949-7FAB0FB11BF1}"/>
              </a:ext>
            </a:extLst>
          </p:cNvPr>
          <p:cNvSpPr>
            <a:spLocks noGrp="1" noChangeArrowheads="1"/>
          </p:cNvSpPr>
          <p:nvPr>
            <p:ph type="sldNum" sz="quarter" idx="12"/>
          </p:nvPr>
        </p:nvSpPr>
        <p:spPr>
          <a:ln/>
        </p:spPr>
        <p:txBody>
          <a:bodyPr/>
          <a:lstStyle>
            <a:lvl1pPr>
              <a:defRPr/>
            </a:lvl1pPr>
          </a:lstStyle>
          <a:p>
            <a:pPr>
              <a:defRPr/>
            </a:pPr>
            <a:fld id="{085EACA0-658F-4F2A-98B3-C6205BEE0F93}" type="slidenum">
              <a:rPr lang="ja-JP" altLang="en-US"/>
              <a:pPr>
                <a:defRPr/>
              </a:pPr>
              <a:t>‹#›</a:t>
            </a:fld>
            <a:endParaRPr lang="en-US" altLang="ja-JP"/>
          </a:p>
        </p:txBody>
      </p:sp>
    </p:spTree>
    <p:extLst>
      <p:ext uri="{BB962C8B-B14F-4D97-AF65-F5344CB8AC3E}">
        <p14:creationId xmlns:p14="http://schemas.microsoft.com/office/powerpoint/2010/main" val="334462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9E3FA286-191F-4B30-8C69-81AB03CC5E70}"/>
              </a:ext>
            </a:extLst>
          </p:cNvPr>
          <p:cNvSpPr>
            <a:spLocks noGrp="1" noChangeArrowheads="1"/>
          </p:cNvSpPr>
          <p:nvPr>
            <p:ph type="dt" sz="half" idx="10"/>
          </p:nvPr>
        </p:nvSpPr>
        <p:spPr>
          <a:ln/>
        </p:spPr>
        <p:txBody>
          <a:bodyPr/>
          <a:lstStyle>
            <a:lvl1pPr>
              <a:defRPr/>
            </a:lvl1pPr>
          </a:lstStyle>
          <a:p>
            <a:pPr>
              <a:defRPr/>
            </a:pPr>
            <a:fld id="{DA1253C0-9245-4E49-AB0C-C568A5A46855}" type="datetime1">
              <a:rPr lang="ja-JP" altLang="en-US" smtClean="0"/>
              <a:t>2024/9/2</a:t>
            </a:fld>
            <a:endParaRPr lang="en-US" altLang="ja-JP"/>
          </a:p>
        </p:txBody>
      </p:sp>
      <p:sp>
        <p:nvSpPr>
          <p:cNvPr id="5" name="Rectangle 12">
            <a:extLst>
              <a:ext uri="{FF2B5EF4-FFF2-40B4-BE49-F238E27FC236}">
                <a16:creationId xmlns:a16="http://schemas.microsoft.com/office/drawing/2014/main" id="{B754A074-7FDE-4498-82A2-ECEC88C7DDD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B07D51F0-2F78-4D79-B3B5-A31E3731E90B}"/>
              </a:ext>
            </a:extLst>
          </p:cNvPr>
          <p:cNvSpPr>
            <a:spLocks noGrp="1" noChangeArrowheads="1"/>
          </p:cNvSpPr>
          <p:nvPr>
            <p:ph type="sldNum" sz="quarter" idx="12"/>
          </p:nvPr>
        </p:nvSpPr>
        <p:spPr>
          <a:ln/>
        </p:spPr>
        <p:txBody>
          <a:bodyPr/>
          <a:lstStyle>
            <a:lvl1pPr>
              <a:defRPr/>
            </a:lvl1pPr>
          </a:lstStyle>
          <a:p>
            <a:pPr>
              <a:defRPr/>
            </a:pPr>
            <a:fld id="{6F2008A6-72A8-4D36-9122-EF11DB488EBC}" type="slidenum">
              <a:rPr lang="ja-JP" altLang="en-US"/>
              <a:pPr>
                <a:defRPr/>
              </a:pPr>
              <a:t>‹#›</a:t>
            </a:fld>
            <a:endParaRPr lang="en-US" altLang="ja-JP"/>
          </a:p>
        </p:txBody>
      </p:sp>
    </p:spTree>
    <p:extLst>
      <p:ext uri="{BB962C8B-B14F-4D97-AF65-F5344CB8AC3E}">
        <p14:creationId xmlns:p14="http://schemas.microsoft.com/office/powerpoint/2010/main" val="3316894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11">
            <a:extLst>
              <a:ext uri="{FF2B5EF4-FFF2-40B4-BE49-F238E27FC236}">
                <a16:creationId xmlns:a16="http://schemas.microsoft.com/office/drawing/2014/main" id="{84B20B1B-83B7-4698-BF60-09A4D737DDCD}"/>
              </a:ext>
            </a:extLst>
          </p:cNvPr>
          <p:cNvSpPr>
            <a:spLocks noGrp="1" noChangeArrowheads="1"/>
          </p:cNvSpPr>
          <p:nvPr>
            <p:ph type="dt" sz="half" idx="10"/>
          </p:nvPr>
        </p:nvSpPr>
        <p:spPr>
          <a:ln/>
        </p:spPr>
        <p:txBody>
          <a:bodyPr/>
          <a:lstStyle>
            <a:lvl1pPr>
              <a:defRPr/>
            </a:lvl1pPr>
          </a:lstStyle>
          <a:p>
            <a:pPr>
              <a:defRPr/>
            </a:pPr>
            <a:fld id="{D4FD2093-679E-4559-87EC-EB24E859A60F}" type="datetime1">
              <a:rPr lang="ja-JP" altLang="en-US" smtClean="0"/>
              <a:t>2024/9/2</a:t>
            </a:fld>
            <a:endParaRPr lang="en-US" altLang="ja-JP"/>
          </a:p>
        </p:txBody>
      </p:sp>
      <p:sp>
        <p:nvSpPr>
          <p:cNvPr id="5" name="Rectangle 12">
            <a:extLst>
              <a:ext uri="{FF2B5EF4-FFF2-40B4-BE49-F238E27FC236}">
                <a16:creationId xmlns:a16="http://schemas.microsoft.com/office/drawing/2014/main" id="{C3C931E7-616A-4B84-9F31-32D635CF076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B77DC5FE-8B94-49B6-B685-0888C7D669F3}"/>
              </a:ext>
            </a:extLst>
          </p:cNvPr>
          <p:cNvSpPr>
            <a:spLocks noGrp="1" noChangeArrowheads="1"/>
          </p:cNvSpPr>
          <p:nvPr>
            <p:ph type="sldNum" sz="quarter" idx="12"/>
          </p:nvPr>
        </p:nvSpPr>
        <p:spPr>
          <a:ln/>
        </p:spPr>
        <p:txBody>
          <a:bodyPr/>
          <a:lstStyle>
            <a:lvl1pPr>
              <a:defRPr/>
            </a:lvl1pPr>
          </a:lstStyle>
          <a:p>
            <a:pPr>
              <a:defRPr/>
            </a:pPr>
            <a:fld id="{18E58ADA-00D1-4DA2-9F46-4BFE28520C48}" type="slidenum">
              <a:rPr lang="ja-JP" altLang="en-US"/>
              <a:pPr>
                <a:defRPr/>
              </a:pPr>
              <a:t>‹#›</a:t>
            </a:fld>
            <a:endParaRPr lang="en-US" altLang="ja-JP"/>
          </a:p>
        </p:txBody>
      </p:sp>
    </p:spTree>
    <p:extLst>
      <p:ext uri="{BB962C8B-B14F-4D97-AF65-F5344CB8AC3E}">
        <p14:creationId xmlns:p14="http://schemas.microsoft.com/office/powerpoint/2010/main" val="2345662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1281113" y="2017713"/>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567363" y="2017713"/>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1">
            <a:extLst>
              <a:ext uri="{FF2B5EF4-FFF2-40B4-BE49-F238E27FC236}">
                <a16:creationId xmlns:a16="http://schemas.microsoft.com/office/drawing/2014/main" id="{EE7E06F2-5A14-4936-981C-3C9622096700}"/>
              </a:ext>
            </a:extLst>
          </p:cNvPr>
          <p:cNvSpPr>
            <a:spLocks noGrp="1" noChangeArrowheads="1"/>
          </p:cNvSpPr>
          <p:nvPr>
            <p:ph type="dt" sz="half" idx="10"/>
          </p:nvPr>
        </p:nvSpPr>
        <p:spPr>
          <a:ln/>
        </p:spPr>
        <p:txBody>
          <a:bodyPr/>
          <a:lstStyle>
            <a:lvl1pPr>
              <a:defRPr/>
            </a:lvl1pPr>
          </a:lstStyle>
          <a:p>
            <a:pPr>
              <a:defRPr/>
            </a:pPr>
            <a:fld id="{16F486A7-32F4-4C91-AF34-46E08240A3A8}" type="datetime1">
              <a:rPr lang="ja-JP" altLang="en-US" smtClean="0"/>
              <a:t>2024/9/2</a:t>
            </a:fld>
            <a:endParaRPr lang="en-US" altLang="ja-JP"/>
          </a:p>
        </p:txBody>
      </p:sp>
      <p:sp>
        <p:nvSpPr>
          <p:cNvPr id="6" name="Rectangle 12">
            <a:extLst>
              <a:ext uri="{FF2B5EF4-FFF2-40B4-BE49-F238E27FC236}">
                <a16:creationId xmlns:a16="http://schemas.microsoft.com/office/drawing/2014/main" id="{7362769C-650A-46A3-BE27-38EA80068A3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7EA0F469-3114-4CC1-BDD8-199021E0B56E}"/>
              </a:ext>
            </a:extLst>
          </p:cNvPr>
          <p:cNvSpPr>
            <a:spLocks noGrp="1" noChangeArrowheads="1"/>
          </p:cNvSpPr>
          <p:nvPr>
            <p:ph type="sldNum" sz="quarter" idx="12"/>
          </p:nvPr>
        </p:nvSpPr>
        <p:spPr>
          <a:ln/>
        </p:spPr>
        <p:txBody>
          <a:bodyPr/>
          <a:lstStyle>
            <a:lvl1pPr>
              <a:defRPr/>
            </a:lvl1pPr>
          </a:lstStyle>
          <a:p>
            <a:pPr>
              <a:defRPr/>
            </a:pPr>
            <a:fld id="{D0F6266D-7A17-4153-BE32-56A15D9B9316}" type="slidenum">
              <a:rPr lang="ja-JP" altLang="en-US"/>
              <a:pPr>
                <a:defRPr/>
              </a:pPr>
              <a:t>‹#›</a:t>
            </a:fld>
            <a:endParaRPr lang="en-US" altLang="ja-JP"/>
          </a:p>
        </p:txBody>
      </p:sp>
    </p:spTree>
    <p:extLst>
      <p:ext uri="{BB962C8B-B14F-4D97-AF65-F5344CB8AC3E}">
        <p14:creationId xmlns:p14="http://schemas.microsoft.com/office/powerpoint/2010/main" val="2519536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1">
            <a:extLst>
              <a:ext uri="{FF2B5EF4-FFF2-40B4-BE49-F238E27FC236}">
                <a16:creationId xmlns:a16="http://schemas.microsoft.com/office/drawing/2014/main" id="{7B67C0D7-2471-4C63-BE47-D62D402D3306}"/>
              </a:ext>
            </a:extLst>
          </p:cNvPr>
          <p:cNvSpPr>
            <a:spLocks noGrp="1" noChangeArrowheads="1"/>
          </p:cNvSpPr>
          <p:nvPr>
            <p:ph type="dt" sz="half" idx="10"/>
          </p:nvPr>
        </p:nvSpPr>
        <p:spPr>
          <a:ln/>
        </p:spPr>
        <p:txBody>
          <a:bodyPr/>
          <a:lstStyle>
            <a:lvl1pPr>
              <a:defRPr/>
            </a:lvl1pPr>
          </a:lstStyle>
          <a:p>
            <a:pPr>
              <a:defRPr/>
            </a:pPr>
            <a:fld id="{BCEF665D-62CE-41DF-9969-B8F3EA17B7F9}" type="datetime1">
              <a:rPr lang="ja-JP" altLang="en-US" smtClean="0"/>
              <a:t>2024/9/2</a:t>
            </a:fld>
            <a:endParaRPr lang="en-US" altLang="ja-JP"/>
          </a:p>
        </p:txBody>
      </p:sp>
      <p:sp>
        <p:nvSpPr>
          <p:cNvPr id="8" name="Rectangle 12">
            <a:extLst>
              <a:ext uri="{FF2B5EF4-FFF2-40B4-BE49-F238E27FC236}">
                <a16:creationId xmlns:a16="http://schemas.microsoft.com/office/drawing/2014/main" id="{6AAE9392-D83C-4BE9-BE12-A413FDC271A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3">
            <a:extLst>
              <a:ext uri="{FF2B5EF4-FFF2-40B4-BE49-F238E27FC236}">
                <a16:creationId xmlns:a16="http://schemas.microsoft.com/office/drawing/2014/main" id="{A1968260-FBAA-41AC-A79C-51004018E1D8}"/>
              </a:ext>
            </a:extLst>
          </p:cNvPr>
          <p:cNvSpPr>
            <a:spLocks noGrp="1" noChangeArrowheads="1"/>
          </p:cNvSpPr>
          <p:nvPr>
            <p:ph type="sldNum" sz="quarter" idx="12"/>
          </p:nvPr>
        </p:nvSpPr>
        <p:spPr>
          <a:ln/>
        </p:spPr>
        <p:txBody>
          <a:bodyPr/>
          <a:lstStyle>
            <a:lvl1pPr>
              <a:defRPr/>
            </a:lvl1pPr>
          </a:lstStyle>
          <a:p>
            <a:pPr>
              <a:defRPr/>
            </a:pPr>
            <a:fld id="{57F38210-FF71-4B65-AE31-ECB43566BB11}" type="slidenum">
              <a:rPr lang="ja-JP" altLang="en-US"/>
              <a:pPr>
                <a:defRPr/>
              </a:pPr>
              <a:t>‹#›</a:t>
            </a:fld>
            <a:endParaRPr lang="en-US" altLang="ja-JP"/>
          </a:p>
        </p:txBody>
      </p:sp>
    </p:spTree>
    <p:extLst>
      <p:ext uri="{BB962C8B-B14F-4D97-AF65-F5344CB8AC3E}">
        <p14:creationId xmlns:p14="http://schemas.microsoft.com/office/powerpoint/2010/main" val="3070994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11">
            <a:extLst>
              <a:ext uri="{FF2B5EF4-FFF2-40B4-BE49-F238E27FC236}">
                <a16:creationId xmlns:a16="http://schemas.microsoft.com/office/drawing/2014/main" id="{D8739876-3980-40BE-ACBD-C05708DFEA47}"/>
              </a:ext>
            </a:extLst>
          </p:cNvPr>
          <p:cNvSpPr>
            <a:spLocks noGrp="1" noChangeArrowheads="1"/>
          </p:cNvSpPr>
          <p:nvPr>
            <p:ph type="dt" sz="half" idx="10"/>
          </p:nvPr>
        </p:nvSpPr>
        <p:spPr>
          <a:ln/>
        </p:spPr>
        <p:txBody>
          <a:bodyPr/>
          <a:lstStyle>
            <a:lvl1pPr>
              <a:defRPr/>
            </a:lvl1pPr>
          </a:lstStyle>
          <a:p>
            <a:pPr>
              <a:defRPr/>
            </a:pPr>
            <a:fld id="{03F0ACEE-223B-49B8-8E2B-474878B9A668}" type="datetime1">
              <a:rPr lang="ja-JP" altLang="en-US" smtClean="0"/>
              <a:t>2024/9/2</a:t>
            </a:fld>
            <a:endParaRPr lang="en-US" altLang="ja-JP"/>
          </a:p>
        </p:txBody>
      </p:sp>
      <p:sp>
        <p:nvSpPr>
          <p:cNvPr id="4" name="Rectangle 12">
            <a:extLst>
              <a:ext uri="{FF2B5EF4-FFF2-40B4-BE49-F238E27FC236}">
                <a16:creationId xmlns:a16="http://schemas.microsoft.com/office/drawing/2014/main" id="{611DD238-5AA8-49BB-8027-3DE0A8F1564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3">
            <a:extLst>
              <a:ext uri="{FF2B5EF4-FFF2-40B4-BE49-F238E27FC236}">
                <a16:creationId xmlns:a16="http://schemas.microsoft.com/office/drawing/2014/main" id="{81354D1B-EBF0-4EE9-BD24-D8A0FF00DD6E}"/>
              </a:ext>
            </a:extLst>
          </p:cNvPr>
          <p:cNvSpPr>
            <a:spLocks noGrp="1" noChangeArrowheads="1"/>
          </p:cNvSpPr>
          <p:nvPr>
            <p:ph type="sldNum" sz="quarter" idx="12"/>
          </p:nvPr>
        </p:nvSpPr>
        <p:spPr>
          <a:ln/>
        </p:spPr>
        <p:txBody>
          <a:bodyPr/>
          <a:lstStyle>
            <a:lvl1pPr>
              <a:defRPr/>
            </a:lvl1pPr>
          </a:lstStyle>
          <a:p>
            <a:pPr>
              <a:defRPr/>
            </a:pPr>
            <a:fld id="{C2078DB2-9090-4EAE-8039-2CC3C16E9279}" type="slidenum">
              <a:rPr lang="ja-JP" altLang="en-US"/>
              <a:pPr>
                <a:defRPr/>
              </a:pPr>
              <a:t>‹#›</a:t>
            </a:fld>
            <a:endParaRPr lang="en-US" altLang="ja-JP"/>
          </a:p>
        </p:txBody>
      </p:sp>
    </p:spTree>
    <p:extLst>
      <p:ext uri="{BB962C8B-B14F-4D97-AF65-F5344CB8AC3E}">
        <p14:creationId xmlns:p14="http://schemas.microsoft.com/office/powerpoint/2010/main" val="2453965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2E8CF073-D169-460C-A992-56C5EC2884CD}"/>
              </a:ext>
            </a:extLst>
          </p:cNvPr>
          <p:cNvSpPr>
            <a:spLocks noGrp="1" noChangeArrowheads="1"/>
          </p:cNvSpPr>
          <p:nvPr>
            <p:ph type="dt" sz="half" idx="10"/>
          </p:nvPr>
        </p:nvSpPr>
        <p:spPr>
          <a:ln/>
        </p:spPr>
        <p:txBody>
          <a:bodyPr/>
          <a:lstStyle>
            <a:lvl1pPr>
              <a:defRPr/>
            </a:lvl1pPr>
          </a:lstStyle>
          <a:p>
            <a:pPr>
              <a:defRPr/>
            </a:pPr>
            <a:fld id="{7EBA483F-08A7-4F65-9A1E-5F66F710D9A1}" type="datetime1">
              <a:rPr lang="ja-JP" altLang="en-US" smtClean="0"/>
              <a:t>2024/9/2</a:t>
            </a:fld>
            <a:endParaRPr lang="en-US" altLang="ja-JP"/>
          </a:p>
        </p:txBody>
      </p:sp>
      <p:sp>
        <p:nvSpPr>
          <p:cNvPr id="3" name="Rectangle 12">
            <a:extLst>
              <a:ext uri="{FF2B5EF4-FFF2-40B4-BE49-F238E27FC236}">
                <a16:creationId xmlns:a16="http://schemas.microsoft.com/office/drawing/2014/main" id="{1B9C875F-8F72-4CFD-BF39-1FEECB780C3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3">
            <a:extLst>
              <a:ext uri="{FF2B5EF4-FFF2-40B4-BE49-F238E27FC236}">
                <a16:creationId xmlns:a16="http://schemas.microsoft.com/office/drawing/2014/main" id="{8C8210AB-B16B-4AED-A2C0-2DF2AB946357}"/>
              </a:ext>
            </a:extLst>
          </p:cNvPr>
          <p:cNvSpPr>
            <a:spLocks noGrp="1" noChangeArrowheads="1"/>
          </p:cNvSpPr>
          <p:nvPr>
            <p:ph type="sldNum" sz="quarter" idx="12"/>
          </p:nvPr>
        </p:nvSpPr>
        <p:spPr>
          <a:ln/>
        </p:spPr>
        <p:txBody>
          <a:bodyPr/>
          <a:lstStyle>
            <a:lvl1pPr>
              <a:defRPr/>
            </a:lvl1pPr>
          </a:lstStyle>
          <a:p>
            <a:pPr>
              <a:defRPr/>
            </a:pPr>
            <a:fld id="{9869D710-0DDB-456C-9C87-5EFD77CF9989}" type="slidenum">
              <a:rPr lang="ja-JP" altLang="en-US"/>
              <a:pPr>
                <a:defRPr/>
              </a:pPr>
              <a:t>‹#›</a:t>
            </a:fld>
            <a:endParaRPr lang="en-US" altLang="ja-JP"/>
          </a:p>
        </p:txBody>
      </p:sp>
    </p:spTree>
    <p:extLst>
      <p:ext uri="{BB962C8B-B14F-4D97-AF65-F5344CB8AC3E}">
        <p14:creationId xmlns:p14="http://schemas.microsoft.com/office/powerpoint/2010/main" val="363133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1">
            <a:extLst>
              <a:ext uri="{FF2B5EF4-FFF2-40B4-BE49-F238E27FC236}">
                <a16:creationId xmlns:a16="http://schemas.microsoft.com/office/drawing/2014/main" id="{21256F02-D84C-4593-B8D2-A6609816202E}"/>
              </a:ext>
            </a:extLst>
          </p:cNvPr>
          <p:cNvSpPr>
            <a:spLocks noGrp="1" noChangeArrowheads="1"/>
          </p:cNvSpPr>
          <p:nvPr>
            <p:ph type="dt" sz="half" idx="10"/>
          </p:nvPr>
        </p:nvSpPr>
        <p:spPr>
          <a:ln/>
        </p:spPr>
        <p:txBody>
          <a:bodyPr/>
          <a:lstStyle>
            <a:lvl1pPr>
              <a:defRPr/>
            </a:lvl1pPr>
          </a:lstStyle>
          <a:p>
            <a:pPr>
              <a:defRPr/>
            </a:pPr>
            <a:fld id="{E3EB3DE3-303A-4A08-94D2-627BB8380435}" type="datetime1">
              <a:rPr lang="ja-JP" altLang="en-US" smtClean="0"/>
              <a:t>2024/9/2</a:t>
            </a:fld>
            <a:endParaRPr lang="en-US" altLang="ja-JP"/>
          </a:p>
        </p:txBody>
      </p:sp>
      <p:sp>
        <p:nvSpPr>
          <p:cNvPr id="6" name="Rectangle 12">
            <a:extLst>
              <a:ext uri="{FF2B5EF4-FFF2-40B4-BE49-F238E27FC236}">
                <a16:creationId xmlns:a16="http://schemas.microsoft.com/office/drawing/2014/main" id="{EBF1DDAE-63A2-4ECE-9952-5CFCADB4798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5A2EEC92-CF0C-4A7E-939A-0F33962B2161}"/>
              </a:ext>
            </a:extLst>
          </p:cNvPr>
          <p:cNvSpPr>
            <a:spLocks noGrp="1" noChangeArrowheads="1"/>
          </p:cNvSpPr>
          <p:nvPr>
            <p:ph type="sldNum" sz="quarter" idx="12"/>
          </p:nvPr>
        </p:nvSpPr>
        <p:spPr>
          <a:ln/>
        </p:spPr>
        <p:txBody>
          <a:bodyPr/>
          <a:lstStyle>
            <a:lvl1pPr>
              <a:defRPr/>
            </a:lvl1pPr>
          </a:lstStyle>
          <a:p>
            <a:pPr>
              <a:defRPr/>
            </a:pPr>
            <a:fld id="{D7AE15D9-0DFC-439B-AFF1-803062685E95}" type="slidenum">
              <a:rPr lang="ja-JP" altLang="en-US"/>
              <a:pPr>
                <a:defRPr/>
              </a:pPr>
              <a:t>‹#›</a:t>
            </a:fld>
            <a:endParaRPr lang="en-US" altLang="ja-JP"/>
          </a:p>
        </p:txBody>
      </p:sp>
    </p:spTree>
    <p:extLst>
      <p:ext uri="{BB962C8B-B14F-4D97-AF65-F5344CB8AC3E}">
        <p14:creationId xmlns:p14="http://schemas.microsoft.com/office/powerpoint/2010/main" val="3347552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1">
            <a:extLst>
              <a:ext uri="{FF2B5EF4-FFF2-40B4-BE49-F238E27FC236}">
                <a16:creationId xmlns:a16="http://schemas.microsoft.com/office/drawing/2014/main" id="{C33C78EE-15B0-4763-A99B-87483E1A5F54}"/>
              </a:ext>
            </a:extLst>
          </p:cNvPr>
          <p:cNvSpPr>
            <a:spLocks noGrp="1" noChangeArrowheads="1"/>
          </p:cNvSpPr>
          <p:nvPr>
            <p:ph type="dt" sz="half" idx="10"/>
          </p:nvPr>
        </p:nvSpPr>
        <p:spPr>
          <a:ln/>
        </p:spPr>
        <p:txBody>
          <a:bodyPr/>
          <a:lstStyle>
            <a:lvl1pPr>
              <a:defRPr/>
            </a:lvl1pPr>
          </a:lstStyle>
          <a:p>
            <a:pPr>
              <a:defRPr/>
            </a:pPr>
            <a:fld id="{4B888C50-678B-4CD1-B630-3570AD2C71D7}" type="datetime1">
              <a:rPr lang="ja-JP" altLang="en-US" smtClean="0"/>
              <a:t>2024/9/2</a:t>
            </a:fld>
            <a:endParaRPr lang="en-US" altLang="ja-JP"/>
          </a:p>
        </p:txBody>
      </p:sp>
      <p:sp>
        <p:nvSpPr>
          <p:cNvPr id="6" name="Rectangle 12">
            <a:extLst>
              <a:ext uri="{FF2B5EF4-FFF2-40B4-BE49-F238E27FC236}">
                <a16:creationId xmlns:a16="http://schemas.microsoft.com/office/drawing/2014/main" id="{17A02EAB-CC57-4DD4-B18C-228EFAEFC23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509ED823-F64A-4121-92C3-02D92A381088}"/>
              </a:ext>
            </a:extLst>
          </p:cNvPr>
          <p:cNvSpPr>
            <a:spLocks noGrp="1" noChangeArrowheads="1"/>
          </p:cNvSpPr>
          <p:nvPr>
            <p:ph type="sldNum" sz="quarter" idx="12"/>
          </p:nvPr>
        </p:nvSpPr>
        <p:spPr>
          <a:ln/>
        </p:spPr>
        <p:txBody>
          <a:bodyPr/>
          <a:lstStyle>
            <a:lvl1pPr>
              <a:defRPr/>
            </a:lvl1pPr>
          </a:lstStyle>
          <a:p>
            <a:pPr>
              <a:defRPr/>
            </a:pPr>
            <a:fld id="{C8A246FB-2F18-49CC-B8F7-A9D349CACEFB}" type="slidenum">
              <a:rPr lang="ja-JP" altLang="en-US"/>
              <a:pPr>
                <a:defRPr/>
              </a:pPr>
              <a:t>‹#›</a:t>
            </a:fld>
            <a:endParaRPr lang="en-US" altLang="ja-JP"/>
          </a:p>
        </p:txBody>
      </p:sp>
    </p:spTree>
    <p:extLst>
      <p:ext uri="{BB962C8B-B14F-4D97-AF65-F5344CB8AC3E}">
        <p14:creationId xmlns:p14="http://schemas.microsoft.com/office/powerpoint/2010/main" val="1697742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51B067F-5F97-4940-82F2-48BC9FEB2B64}"/>
              </a:ext>
            </a:extLst>
          </p:cNvPr>
          <p:cNvSpPr>
            <a:spLocks noChangeArrowheads="1"/>
          </p:cNvSpPr>
          <p:nvPr/>
        </p:nvSpPr>
        <p:spPr bwMode="ltGray">
          <a:xfrm>
            <a:off x="452438" y="1098550"/>
            <a:ext cx="474662"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27" name="Rectangle 3">
            <a:extLst>
              <a:ext uri="{FF2B5EF4-FFF2-40B4-BE49-F238E27FC236}">
                <a16:creationId xmlns:a16="http://schemas.microsoft.com/office/drawing/2014/main" id="{C37805F7-45A3-4210-B40B-44375F784328}"/>
              </a:ext>
            </a:extLst>
          </p:cNvPr>
          <p:cNvSpPr>
            <a:spLocks noChangeArrowheads="1"/>
          </p:cNvSpPr>
          <p:nvPr/>
        </p:nvSpPr>
        <p:spPr bwMode="ltGray">
          <a:xfrm>
            <a:off x="866775" y="1098550"/>
            <a:ext cx="355600"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28" name="Rectangle 4">
            <a:extLst>
              <a:ext uri="{FF2B5EF4-FFF2-40B4-BE49-F238E27FC236}">
                <a16:creationId xmlns:a16="http://schemas.microsoft.com/office/drawing/2014/main" id="{1A322E32-DB41-4E72-8200-C557343A1DCD}"/>
              </a:ext>
            </a:extLst>
          </p:cNvPr>
          <p:cNvSpPr>
            <a:spLocks noChangeArrowheads="1"/>
          </p:cNvSpPr>
          <p:nvPr/>
        </p:nvSpPr>
        <p:spPr bwMode="ltGray">
          <a:xfrm>
            <a:off x="584200" y="1520825"/>
            <a:ext cx="461963"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29" name="Rectangle 5">
            <a:extLst>
              <a:ext uri="{FF2B5EF4-FFF2-40B4-BE49-F238E27FC236}">
                <a16:creationId xmlns:a16="http://schemas.microsoft.com/office/drawing/2014/main" id="{71C661B8-62EE-41C8-80F7-4BCE8C71AAF1}"/>
              </a:ext>
            </a:extLst>
          </p:cNvPr>
          <p:cNvSpPr>
            <a:spLocks noChangeArrowheads="1"/>
          </p:cNvSpPr>
          <p:nvPr/>
        </p:nvSpPr>
        <p:spPr bwMode="ltGray">
          <a:xfrm>
            <a:off x="989013" y="1520825"/>
            <a:ext cx="395287"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30" name="Rectangle 6">
            <a:extLst>
              <a:ext uri="{FF2B5EF4-FFF2-40B4-BE49-F238E27FC236}">
                <a16:creationId xmlns:a16="http://schemas.microsoft.com/office/drawing/2014/main" id="{6399D83D-6480-4CF4-BDB6-5A348C55FAF7}"/>
              </a:ext>
            </a:extLst>
          </p:cNvPr>
          <p:cNvSpPr>
            <a:spLocks noChangeArrowheads="1"/>
          </p:cNvSpPr>
          <p:nvPr/>
        </p:nvSpPr>
        <p:spPr bwMode="ltGray">
          <a:xfrm>
            <a:off x="138113" y="1447800"/>
            <a:ext cx="606425"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31" name="Rectangle 7">
            <a:extLst>
              <a:ext uri="{FF2B5EF4-FFF2-40B4-BE49-F238E27FC236}">
                <a16:creationId xmlns:a16="http://schemas.microsoft.com/office/drawing/2014/main" id="{F5D30A36-3933-49F7-AA58-54C438228978}"/>
              </a:ext>
            </a:extLst>
          </p:cNvPr>
          <p:cNvSpPr>
            <a:spLocks noChangeArrowheads="1"/>
          </p:cNvSpPr>
          <p:nvPr/>
        </p:nvSpPr>
        <p:spPr bwMode="gray">
          <a:xfrm>
            <a:off x="825500" y="990600"/>
            <a:ext cx="34925"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32" name="Rectangle 8">
            <a:extLst>
              <a:ext uri="{FF2B5EF4-FFF2-40B4-BE49-F238E27FC236}">
                <a16:creationId xmlns:a16="http://schemas.microsoft.com/office/drawing/2014/main" id="{D79DCEC3-2777-402C-8EA8-D3305C27BA23}"/>
              </a:ext>
            </a:extLst>
          </p:cNvPr>
          <p:cNvSpPr>
            <a:spLocks noChangeArrowheads="1"/>
          </p:cNvSpPr>
          <p:nvPr/>
        </p:nvSpPr>
        <p:spPr bwMode="gray">
          <a:xfrm>
            <a:off x="479425" y="1781175"/>
            <a:ext cx="89122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33" name="Rectangle 9">
            <a:extLst>
              <a:ext uri="{FF2B5EF4-FFF2-40B4-BE49-F238E27FC236}">
                <a16:creationId xmlns:a16="http://schemas.microsoft.com/office/drawing/2014/main" id="{CF0F5176-1D75-4A58-B55E-7FCF3BCBBF11}"/>
              </a:ext>
            </a:extLst>
          </p:cNvPr>
          <p:cNvSpPr>
            <a:spLocks noGrp="1" noChangeArrowheads="1"/>
          </p:cNvSpPr>
          <p:nvPr>
            <p:ph type="title"/>
          </p:nvPr>
        </p:nvSpPr>
        <p:spPr bwMode="auto">
          <a:xfrm>
            <a:off x="1244600" y="617538"/>
            <a:ext cx="84455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34" name="Rectangle 10">
            <a:extLst>
              <a:ext uri="{FF2B5EF4-FFF2-40B4-BE49-F238E27FC236}">
                <a16:creationId xmlns:a16="http://schemas.microsoft.com/office/drawing/2014/main" id="{012F5648-3E4C-4318-8F3A-0739032A2050}"/>
              </a:ext>
            </a:extLst>
          </p:cNvPr>
          <p:cNvSpPr>
            <a:spLocks noGrp="1" noChangeArrowheads="1"/>
          </p:cNvSpPr>
          <p:nvPr>
            <p:ph type="body" idx="1"/>
          </p:nvPr>
        </p:nvSpPr>
        <p:spPr bwMode="auto">
          <a:xfrm>
            <a:off x="1281113" y="2017713"/>
            <a:ext cx="84201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2 レベル</a:t>
            </a:r>
          </a:p>
          <a:p>
            <a:pPr lvl="2"/>
            <a:r>
              <a:rPr lang="ja-JP" altLang="en-US"/>
              <a:t>第 3 レベル</a:t>
            </a:r>
          </a:p>
          <a:p>
            <a:pPr lvl="3"/>
            <a:r>
              <a:rPr lang="ja-JP" altLang="en-US"/>
              <a:t>第 4 レベル</a:t>
            </a:r>
          </a:p>
          <a:p>
            <a:pPr lvl="4"/>
            <a:r>
              <a:rPr lang="ja-JP" altLang="en-US"/>
              <a:t>第 5 レベル</a:t>
            </a:r>
          </a:p>
        </p:txBody>
      </p:sp>
      <p:sp>
        <p:nvSpPr>
          <p:cNvPr id="119819" name="Rectangle 11">
            <a:extLst>
              <a:ext uri="{FF2B5EF4-FFF2-40B4-BE49-F238E27FC236}">
                <a16:creationId xmlns:a16="http://schemas.microsoft.com/office/drawing/2014/main" id="{74F3E58D-616D-4DE2-8112-E87AD17EB9DF}"/>
              </a:ext>
            </a:extLst>
          </p:cNvPr>
          <p:cNvSpPr>
            <a:spLocks noGrp="1" noChangeArrowheads="1"/>
          </p:cNvSpPr>
          <p:nvPr>
            <p:ph type="dt" sz="half" idx="2"/>
          </p:nvPr>
        </p:nvSpPr>
        <p:spPr bwMode="auto">
          <a:xfrm>
            <a:off x="990600" y="6324600"/>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a typeface="ＭＳ Ｐゴシック" panose="020B0600070205080204" pitchFamily="50" charset="-128"/>
              </a:defRPr>
            </a:lvl1pPr>
          </a:lstStyle>
          <a:p>
            <a:pPr>
              <a:defRPr/>
            </a:pPr>
            <a:fld id="{87FF50A8-F9C4-4B15-9E78-B5762A3512CC}" type="datetime1">
              <a:rPr lang="ja-JP" altLang="en-US" smtClean="0"/>
              <a:t>2024/9/2</a:t>
            </a:fld>
            <a:endParaRPr lang="en-US" altLang="ja-JP"/>
          </a:p>
        </p:txBody>
      </p:sp>
      <p:sp>
        <p:nvSpPr>
          <p:cNvPr id="119820" name="Rectangle 12">
            <a:extLst>
              <a:ext uri="{FF2B5EF4-FFF2-40B4-BE49-F238E27FC236}">
                <a16:creationId xmlns:a16="http://schemas.microsoft.com/office/drawing/2014/main" id="{D85548DB-5223-4852-905A-FE80456798A2}"/>
              </a:ext>
            </a:extLst>
          </p:cNvPr>
          <p:cNvSpPr>
            <a:spLocks noGrp="1" noChangeArrowheads="1"/>
          </p:cNvSpPr>
          <p:nvPr>
            <p:ph type="ftr" sz="quarter" idx="3"/>
          </p:nvPr>
        </p:nvSpPr>
        <p:spPr bwMode="auto">
          <a:xfrm>
            <a:off x="3632200" y="6324600"/>
            <a:ext cx="313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a typeface="ＭＳ Ｐゴシック" panose="020B0600070205080204" pitchFamily="50" charset="-128"/>
              </a:defRPr>
            </a:lvl1pPr>
          </a:lstStyle>
          <a:p>
            <a:pPr>
              <a:defRPr/>
            </a:pPr>
            <a:endParaRPr lang="en-US" altLang="ja-JP"/>
          </a:p>
        </p:txBody>
      </p:sp>
      <p:sp>
        <p:nvSpPr>
          <p:cNvPr id="119821" name="Rectangle 13">
            <a:extLst>
              <a:ext uri="{FF2B5EF4-FFF2-40B4-BE49-F238E27FC236}">
                <a16:creationId xmlns:a16="http://schemas.microsoft.com/office/drawing/2014/main" id="{2F67119E-A927-4903-A3C1-68A29F1552D0}"/>
              </a:ext>
            </a:extLst>
          </p:cNvPr>
          <p:cNvSpPr>
            <a:spLocks noGrp="1" noChangeArrowheads="1"/>
          </p:cNvSpPr>
          <p:nvPr>
            <p:ph type="sldNum" sz="quarter" idx="4"/>
          </p:nvPr>
        </p:nvSpPr>
        <p:spPr bwMode="auto">
          <a:xfrm>
            <a:off x="7346950" y="6324600"/>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lvl1pPr>
          </a:lstStyle>
          <a:p>
            <a:pPr>
              <a:defRPr/>
            </a:pPr>
            <a:fld id="{152D1BDC-E337-4AD8-A4AD-D737371299D0}"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5266" r:id="rId1"/>
    <p:sldLayoutId id="2147485254" r:id="rId2"/>
    <p:sldLayoutId id="2147485255" r:id="rId3"/>
    <p:sldLayoutId id="2147485256" r:id="rId4"/>
    <p:sldLayoutId id="2147485257" r:id="rId5"/>
    <p:sldLayoutId id="2147485258" r:id="rId6"/>
    <p:sldLayoutId id="2147485259" r:id="rId7"/>
    <p:sldLayoutId id="2147485260" r:id="rId8"/>
    <p:sldLayoutId id="2147485261" r:id="rId9"/>
    <p:sldLayoutId id="2147485262" r:id="rId10"/>
    <p:sldLayoutId id="2147485263" r:id="rId11"/>
    <p:sldLayoutId id="2147485264" r:id="rId12"/>
    <p:sldLayoutId id="2147485265" r:id="rId13"/>
  </p:sldLayoutIdLst>
  <p:hf hdr="0" ftr="0" dt="0"/>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5pPr>
      <a:lvl6pPr marL="457200" algn="l" rtl="0" fontAlgn="base">
        <a:spcBef>
          <a:spcPct val="0"/>
        </a:spcBef>
        <a:spcAft>
          <a:spcPct val="0"/>
        </a:spcAft>
        <a:defRPr kumimoji="1" sz="4400">
          <a:solidFill>
            <a:schemeClr val="tx2"/>
          </a:solidFill>
          <a:latin typeface="Tahoma" pitchFamily="34" charset="0"/>
          <a:ea typeface="ＭＳ Ｐゴシック" pitchFamily="50" charset="-128"/>
        </a:defRPr>
      </a:lvl6pPr>
      <a:lvl7pPr marL="914400" algn="l" rtl="0" fontAlgn="base">
        <a:spcBef>
          <a:spcPct val="0"/>
        </a:spcBef>
        <a:spcAft>
          <a:spcPct val="0"/>
        </a:spcAft>
        <a:defRPr kumimoji="1" sz="4400">
          <a:solidFill>
            <a:schemeClr val="tx2"/>
          </a:solidFill>
          <a:latin typeface="Tahoma" pitchFamily="34" charset="0"/>
          <a:ea typeface="ＭＳ Ｐゴシック" pitchFamily="50" charset="-128"/>
        </a:defRPr>
      </a:lvl7pPr>
      <a:lvl8pPr marL="1371600" algn="l" rtl="0" fontAlgn="base">
        <a:spcBef>
          <a:spcPct val="0"/>
        </a:spcBef>
        <a:spcAft>
          <a:spcPct val="0"/>
        </a:spcAft>
        <a:defRPr kumimoji="1" sz="4400">
          <a:solidFill>
            <a:schemeClr val="tx2"/>
          </a:solidFill>
          <a:latin typeface="Tahoma" pitchFamily="34" charset="0"/>
          <a:ea typeface="ＭＳ Ｐゴシック" pitchFamily="50" charset="-128"/>
        </a:defRPr>
      </a:lvl8pPr>
      <a:lvl9pPr marL="1828800" algn="l" rtl="0" fontAlgn="base">
        <a:spcBef>
          <a:spcPct val="0"/>
        </a:spcBef>
        <a:spcAft>
          <a:spcPct val="0"/>
        </a:spcAft>
        <a:defRPr kumimoji="1" sz="4400">
          <a:solidFill>
            <a:schemeClr val="tx2"/>
          </a:solidFill>
          <a:latin typeface="Tahoma"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s://www.stat.go.jp/data/kokusei/2020/gaiyou.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e-stat.go.jp/classification-and-surveyitems"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e-stat.go.jp/stat-search/files?page=1&amp;layout=datalist&amp;toukei=00200521&amp;kikan=00200&amp;tstat=000001039448&amp;cycle=0&amp;tclass1=000001059198&amp;tclass2=000001062444&amp;tclass3val=0"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e-stat.go.jp/stat-search/files?page=1&amp;layout=datalist&amp;toukei=00200521&amp;kikan=00200&amp;tstat=000001136464&amp;cycle=0&amp;tclass1=000001154387&amp;tclass2=000001159626&amp;tclass3val=0"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www.e-stat.go.jp/stat-search/files?page=1&amp;layout=datalist&amp;toukei=00200521&amp;kikan=00200&amp;tstat=000001039448&amp;cycle=0&amp;tclass1=000001055999&amp;tclass2val=0&amp;metadata=1&amp;data=1" TargetMode="External"/><Relationship Id="rId4" Type="http://schemas.openxmlformats.org/officeDocument/2006/relationships/hyperlink" Target="https://www.e-stat.go.jp/stat-search/files?page=1&amp;toukei=00200521&amp;kikan=00200&amp;tstat=00000104553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www.stat.go.jp/data/kokusei/2005/users/kubun.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www.stat.go.jp/data/kakei/change08.html"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8" name="Rectangle 2">
            <a:extLst>
              <a:ext uri="{FF2B5EF4-FFF2-40B4-BE49-F238E27FC236}">
                <a16:creationId xmlns:a16="http://schemas.microsoft.com/office/drawing/2014/main" id="{6D13E012-33E9-48F6-99CF-DEE0E3B9369C}"/>
              </a:ext>
            </a:extLst>
          </p:cNvPr>
          <p:cNvSpPr>
            <a:spLocks noGrp="1" noChangeArrowheads="1"/>
          </p:cNvSpPr>
          <p:nvPr>
            <p:ph type="ctrTitle"/>
          </p:nvPr>
        </p:nvSpPr>
        <p:spPr>
          <a:xfrm>
            <a:off x="1492449" y="784225"/>
            <a:ext cx="8932862" cy="1143000"/>
          </a:xfrm>
          <a:noFill/>
        </p:spPr>
        <p:txBody>
          <a:bodyPr lIns="92075" tIns="46038" rIns="92075" bIns="46038"/>
          <a:lstStyle/>
          <a:p>
            <a:pPr eaLnBrk="1" hangingPunct="1"/>
            <a:r>
              <a:rPr lang="ja-JP" altLang="ja-JP" sz="4000" dirty="0"/>
              <a:t>統計</a:t>
            </a:r>
            <a:r>
              <a:rPr lang="ja-JP" altLang="en-US" sz="4000" dirty="0"/>
              <a:t>データ</a:t>
            </a:r>
            <a:r>
              <a:rPr lang="ja-JP" altLang="ja-JP" sz="4000" dirty="0"/>
              <a:t>の</a:t>
            </a:r>
            <a:r>
              <a:rPr lang="ja-JP" altLang="en-US" sz="4000" dirty="0"/>
              <a:t>見方・使い方</a:t>
            </a:r>
            <a:endParaRPr lang="ja-JP" altLang="ja-JP" sz="3200" b="1" dirty="0">
              <a:latin typeface="+mn-ea"/>
              <a:ea typeface="+mn-ea"/>
            </a:endParaRPr>
          </a:p>
        </p:txBody>
      </p:sp>
      <p:sp>
        <p:nvSpPr>
          <p:cNvPr id="157699" name="Rectangle 3">
            <a:extLst>
              <a:ext uri="{FF2B5EF4-FFF2-40B4-BE49-F238E27FC236}">
                <a16:creationId xmlns:a16="http://schemas.microsoft.com/office/drawing/2014/main" id="{45AFF5DC-63D9-439E-989F-DBDFFFA6A70D}"/>
              </a:ext>
            </a:extLst>
          </p:cNvPr>
          <p:cNvSpPr>
            <a:spLocks noGrp="1" noChangeArrowheads="1"/>
          </p:cNvSpPr>
          <p:nvPr>
            <p:ph type="subTitle" idx="1"/>
          </p:nvPr>
        </p:nvSpPr>
        <p:spPr>
          <a:xfrm>
            <a:off x="-249691" y="3306761"/>
            <a:ext cx="8712398" cy="1752600"/>
          </a:xfrm>
        </p:spPr>
        <p:txBody>
          <a:bodyPr lIns="92075" tIns="46038" rIns="92075" bIns="46038"/>
          <a:lstStyle/>
          <a:p>
            <a:pPr eaLnBrk="1" hangingPunct="1">
              <a:defRPr/>
            </a:pPr>
            <a:r>
              <a:rPr lang="ja-JP" altLang="en-US" sz="3600" dirty="0">
                <a:latin typeface="+mn-ea"/>
              </a:rPr>
              <a:t>兵庫県 企画部統計課</a:t>
            </a:r>
            <a:endParaRPr lang="en-US" altLang="ja-JP" sz="3600" dirty="0">
              <a:latin typeface="+mn-ea"/>
            </a:endParaRPr>
          </a:p>
          <a:p>
            <a:pPr eaLnBrk="1" hangingPunct="1">
              <a:defRPr/>
            </a:pPr>
            <a:r>
              <a:rPr lang="ja-JP" altLang="en-US" sz="3600" dirty="0">
                <a:latin typeface="+mn-ea"/>
              </a:rPr>
              <a:t>兵庫県立大学 社会価値創造機構</a:t>
            </a:r>
            <a:endParaRPr lang="en-US" altLang="ja-JP" sz="3600" dirty="0">
              <a:latin typeface="+mn-ea"/>
            </a:endParaRPr>
          </a:p>
          <a:p>
            <a:pPr eaLnBrk="1" hangingPunct="1">
              <a:defRPr/>
            </a:pPr>
            <a:r>
              <a:rPr lang="ja-JP" altLang="en-US" sz="3600" dirty="0">
                <a:latin typeface="+mn-ea"/>
              </a:rPr>
              <a:t>（公財）ひょうご震災記念</a:t>
            </a:r>
            <a:r>
              <a:rPr lang="en-US" altLang="ja-JP" sz="3600" dirty="0">
                <a:latin typeface="+mn-ea"/>
              </a:rPr>
              <a:t>21</a:t>
            </a:r>
            <a:r>
              <a:rPr lang="ja-JP" altLang="en-US" sz="3600" dirty="0">
                <a:latin typeface="+mn-ea"/>
              </a:rPr>
              <a:t>世紀研究機構　</a:t>
            </a:r>
          </a:p>
          <a:p>
            <a:pPr eaLnBrk="1" hangingPunct="1">
              <a:defRPr/>
            </a:pPr>
            <a:r>
              <a:rPr lang="ja-JP" altLang="en-US" sz="3600" dirty="0"/>
              <a:t>　　　芦　谷　恒　憲</a:t>
            </a:r>
          </a:p>
        </p:txBody>
      </p:sp>
      <p:graphicFrame>
        <p:nvGraphicFramePr>
          <p:cNvPr id="5124" name="Object 4">
            <a:extLst>
              <a:ext uri="{FF2B5EF4-FFF2-40B4-BE49-F238E27FC236}">
                <a16:creationId xmlns:a16="http://schemas.microsoft.com/office/drawing/2014/main" id="{C0A2E7AB-8A8A-4BB4-9B45-D7EE78F30309}"/>
              </a:ext>
            </a:extLst>
          </p:cNvPr>
          <p:cNvGraphicFramePr>
            <a:graphicFrameLocks noChangeAspect="1"/>
          </p:cNvGraphicFramePr>
          <p:nvPr>
            <p:extLst>
              <p:ext uri="{D42A27DB-BD31-4B8C-83A1-F6EECF244321}">
                <p14:modId xmlns:p14="http://schemas.microsoft.com/office/powerpoint/2010/main" val="367987108"/>
              </p:ext>
            </p:extLst>
          </p:nvPr>
        </p:nvGraphicFramePr>
        <p:xfrm>
          <a:off x="7977336" y="5059361"/>
          <a:ext cx="1651000" cy="1560513"/>
        </p:xfrm>
        <a:graphic>
          <a:graphicData uri="http://schemas.openxmlformats.org/presentationml/2006/ole">
            <mc:AlternateContent xmlns:mc="http://schemas.openxmlformats.org/markup-compatibility/2006">
              <mc:Choice xmlns:v="urn:schemas-microsoft-com:vml" Requires="v">
                <p:oleObj spid="_x0000_s1042" name="Clip" r:id="rId4" imgW="1720901" imgH="1712671" progId="MS_ClipArt_Gallery.5">
                  <p:embed/>
                </p:oleObj>
              </mc:Choice>
              <mc:Fallback>
                <p:oleObj name="Clip" r:id="rId4" imgW="1720901" imgH="1712671" progId="MS_ClipArt_Gallery.5">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77336" y="5059361"/>
                        <a:ext cx="1651000" cy="1560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スライド番号プレースホルダー 2">
            <a:extLst>
              <a:ext uri="{FF2B5EF4-FFF2-40B4-BE49-F238E27FC236}">
                <a16:creationId xmlns:a16="http://schemas.microsoft.com/office/drawing/2014/main" id="{A6C83A7E-A48E-CBB3-9675-B2C5759E5A67}"/>
              </a:ext>
            </a:extLst>
          </p:cNvPr>
          <p:cNvSpPr>
            <a:spLocks noGrp="1"/>
          </p:cNvSpPr>
          <p:nvPr>
            <p:ph type="sldNum" sz="quarter" idx="12"/>
          </p:nvPr>
        </p:nvSpPr>
        <p:spPr/>
        <p:txBody>
          <a:bodyPr/>
          <a:lstStyle/>
          <a:p>
            <a:pPr>
              <a:defRPr/>
            </a:pPr>
            <a:fld id="{11291728-BE91-49EB-85E1-FB508C55BB2C}" type="slidenum">
              <a:rPr lang="ja-JP" altLang="en-US" smtClean="0"/>
              <a:pPr>
                <a:defRPr/>
              </a:pPr>
              <a:t>1</a:t>
            </a:fld>
            <a:endParaRPr lang="en-US" altLang="ja-JP"/>
          </a:p>
        </p:txBody>
      </p:sp>
      <p:sp>
        <p:nvSpPr>
          <p:cNvPr id="2" name="テキスト ボックス 1">
            <a:extLst>
              <a:ext uri="{FF2B5EF4-FFF2-40B4-BE49-F238E27FC236}">
                <a16:creationId xmlns:a16="http://schemas.microsoft.com/office/drawing/2014/main" id="{21B2D67A-F219-4A93-9504-66A1DD159AD8}"/>
              </a:ext>
            </a:extLst>
          </p:cNvPr>
          <p:cNvSpPr txBox="1"/>
          <p:nvPr/>
        </p:nvSpPr>
        <p:spPr>
          <a:xfrm>
            <a:off x="7977336" y="324717"/>
            <a:ext cx="1338828" cy="400110"/>
          </a:xfrm>
          <a:prstGeom prst="rect">
            <a:avLst/>
          </a:prstGeom>
          <a:noFill/>
        </p:spPr>
        <p:txBody>
          <a:bodyPr wrap="none" rtlCol="0">
            <a:spAutoFit/>
          </a:bodyPr>
          <a:lstStyle/>
          <a:p>
            <a:r>
              <a:rPr kumimoji="1" lang="en-US" altLang="ja-JP" sz="2000" dirty="0">
                <a:latin typeface="+mn-ea"/>
                <a:ea typeface="+mn-ea"/>
              </a:rPr>
              <a:t>2024/8/31</a:t>
            </a:r>
            <a:endParaRPr kumimoji="1" lang="ja-JP" altLang="en-US" sz="2000" dirty="0">
              <a:latin typeface="+mn-ea"/>
              <a:ea typeface="+mn-ea"/>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7698"/>
                                        </p:tgtEl>
                                        <p:attrNameLst>
                                          <p:attrName>style.visibility</p:attrName>
                                        </p:attrNameLst>
                                      </p:cBhvr>
                                      <p:to>
                                        <p:strVal val="visible"/>
                                      </p:to>
                                    </p:set>
                                    <p:animEffect transition="in" filter="wipe(left)">
                                      <p:cBhvr>
                                        <p:cTn id="7" dur="500"/>
                                        <p:tgtEl>
                                          <p:spTgt spid="157698"/>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57699"/>
                                        </p:tgtEl>
                                        <p:attrNameLst>
                                          <p:attrName>style.visibility</p:attrName>
                                        </p:attrNameLst>
                                      </p:cBhvr>
                                      <p:to>
                                        <p:strVal val="visible"/>
                                      </p:to>
                                    </p:set>
                                    <p:animEffect transition="in" filter="wipe(left)">
                                      <p:cBhvr>
                                        <p:cTn id="11" dur="500"/>
                                        <p:tgtEl>
                                          <p:spTgt spid="157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8" grpId="0" autoUpdateAnimBg="0"/>
      <p:bldP spid="157699"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53D3B78-8C62-4F4D-B5D9-12A015F7C243}"/>
              </a:ext>
            </a:extLst>
          </p:cNvPr>
          <p:cNvSpPr>
            <a:spLocks noGrp="1" noChangeArrowheads="1"/>
          </p:cNvSpPr>
          <p:nvPr>
            <p:ph type="title"/>
          </p:nvPr>
        </p:nvSpPr>
        <p:spPr>
          <a:xfrm>
            <a:off x="1468884" y="914729"/>
            <a:ext cx="8445500" cy="1143000"/>
          </a:xfrm>
        </p:spPr>
        <p:txBody>
          <a:bodyPr vert="horz" wrap="square" lIns="92075" tIns="46038" rIns="92075" bIns="46038" numCol="1" anchor="b" anchorCtr="0" compatLnSpc="1">
            <a:prstTxWarp prst="textNoShape">
              <a:avLst/>
            </a:prstTxWarp>
          </a:bodyPr>
          <a:lstStyle/>
          <a:p>
            <a:pPr eaLnBrk="1" hangingPunct="1">
              <a:defRPr/>
            </a:pPr>
            <a:r>
              <a:rPr lang="ja-JP" altLang="en-US" sz="4000" dirty="0">
                <a:latin typeface="+mn-ea"/>
                <a:ea typeface="+mn-ea"/>
              </a:rPr>
              <a:t>全数調査と標本調査の事例</a:t>
            </a:r>
            <a:br>
              <a:rPr lang="en-US" altLang="ja-JP" sz="4000" dirty="0">
                <a:latin typeface="+mn-ea"/>
                <a:ea typeface="+mn-ea"/>
              </a:rPr>
            </a:br>
            <a:endParaRPr lang="ja-JP" altLang="ja-JP" sz="4000" dirty="0">
              <a:latin typeface="+mn-ea"/>
              <a:ea typeface="+mn-ea"/>
            </a:endParaRPr>
          </a:p>
        </p:txBody>
      </p:sp>
      <p:sp>
        <p:nvSpPr>
          <p:cNvPr id="11267" name="Rectangle 3">
            <a:extLst>
              <a:ext uri="{FF2B5EF4-FFF2-40B4-BE49-F238E27FC236}">
                <a16:creationId xmlns:a16="http://schemas.microsoft.com/office/drawing/2014/main" id="{5F34052F-683F-4217-9B3C-862BE00AAAF1}"/>
              </a:ext>
            </a:extLst>
          </p:cNvPr>
          <p:cNvSpPr>
            <a:spLocks noGrp="1" noChangeArrowheads="1"/>
          </p:cNvSpPr>
          <p:nvPr>
            <p:ph type="body" idx="1"/>
          </p:nvPr>
        </p:nvSpPr>
        <p:spPr>
          <a:xfrm>
            <a:off x="416496" y="2125662"/>
            <a:ext cx="9145016" cy="4114800"/>
          </a:xfrm>
        </p:spPr>
        <p:txBody>
          <a:bodyPr vert="horz" wrap="square" lIns="92075" tIns="46038" rIns="92075" bIns="46038" numCol="1" anchor="t" anchorCtr="0" compatLnSpc="1">
            <a:prstTxWarp prst="textNoShape">
              <a:avLst/>
            </a:prstTxWarp>
          </a:bodyPr>
          <a:lstStyle/>
          <a:p>
            <a:pPr eaLnBrk="1" hangingPunct="1">
              <a:lnSpc>
                <a:spcPct val="90000"/>
              </a:lnSpc>
              <a:buFont typeface="Wingdings" panose="05000000000000000000" pitchFamily="2" charset="2"/>
              <a:buNone/>
              <a:defRPr/>
            </a:pPr>
            <a:r>
              <a:rPr lang="ja-JP" altLang="en-US" sz="3600" dirty="0">
                <a:latin typeface="+mn-ea"/>
              </a:rPr>
              <a:t>・全数調査：</a:t>
            </a:r>
            <a:r>
              <a:rPr lang="ja-JP" altLang="en-US" dirty="0">
                <a:latin typeface="+mn-ea"/>
              </a:rPr>
              <a:t>調査対象</a:t>
            </a:r>
            <a:r>
              <a:rPr lang="en-US" altLang="ja-JP" dirty="0">
                <a:latin typeface="+mn-ea"/>
              </a:rPr>
              <a:t>(</a:t>
            </a:r>
            <a:r>
              <a:rPr lang="ja-JP" altLang="en-US" dirty="0">
                <a:latin typeface="+mn-ea"/>
              </a:rPr>
              <a:t>母集団）をすべて調べる</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世　帯　総務省「国勢調査」</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事業所　総務省「経済センサス</a:t>
            </a:r>
            <a:r>
              <a:rPr lang="en-US" altLang="ja-JP" dirty="0">
                <a:latin typeface="+mn-ea"/>
              </a:rPr>
              <a:t>-</a:t>
            </a:r>
            <a:r>
              <a:rPr lang="ja-JP" altLang="en-US" dirty="0">
                <a:latin typeface="+mn-ea"/>
              </a:rPr>
              <a:t>活動調査」</a:t>
            </a:r>
            <a:endParaRPr lang="en-US" altLang="ja-JP" dirty="0">
              <a:latin typeface="+mn-ea"/>
            </a:endParaRPr>
          </a:p>
          <a:p>
            <a:pPr eaLnBrk="1" hangingPunct="1">
              <a:lnSpc>
                <a:spcPct val="90000"/>
              </a:lnSpc>
              <a:buFont typeface="Wingdings" panose="05000000000000000000" pitchFamily="2" charset="2"/>
              <a:buNone/>
              <a:defRPr/>
            </a:pPr>
            <a:r>
              <a:rPr lang="ja-JP" altLang="en-US" sz="3600" dirty="0">
                <a:latin typeface="+mn-ea"/>
              </a:rPr>
              <a:t>・標本調査：</a:t>
            </a:r>
            <a:r>
              <a:rPr lang="ja-JP" altLang="en-US" sz="2800" dirty="0">
                <a:latin typeface="+mn-ea"/>
              </a:rPr>
              <a:t>調査対象の一部を調査することにより全体の様子を知る調査</a:t>
            </a:r>
            <a:endParaRPr lang="en-US" altLang="ja-JP" sz="2800" dirty="0">
              <a:latin typeface="+mn-ea"/>
            </a:endParaRPr>
          </a:p>
          <a:p>
            <a:pPr eaLnBrk="1" hangingPunct="1">
              <a:lnSpc>
                <a:spcPct val="90000"/>
              </a:lnSpc>
              <a:buFont typeface="Wingdings" panose="05000000000000000000" pitchFamily="2" charset="2"/>
              <a:buNone/>
              <a:defRPr/>
            </a:pPr>
            <a:r>
              <a:rPr lang="ja-JP" altLang="en-US" dirty="0">
                <a:latin typeface="+mn-ea"/>
              </a:rPr>
              <a:t>　世　帯　「労働力調査」　</a:t>
            </a:r>
            <a:r>
              <a:rPr lang="ja-JP" altLang="en-US" sz="2800" dirty="0">
                <a:latin typeface="+mn-ea"/>
              </a:rPr>
              <a:t>完全失業率等がわかる</a:t>
            </a:r>
            <a:endParaRPr lang="en-US" altLang="ja-JP" sz="2800" dirty="0">
              <a:latin typeface="+mn-ea"/>
            </a:endParaRPr>
          </a:p>
          <a:p>
            <a:pPr eaLnBrk="1" hangingPunct="1">
              <a:lnSpc>
                <a:spcPct val="90000"/>
              </a:lnSpc>
              <a:buFont typeface="Wingdings" panose="05000000000000000000" pitchFamily="2" charset="2"/>
              <a:buNone/>
              <a:defRPr/>
            </a:pPr>
            <a:r>
              <a:rPr lang="ja-JP" altLang="en-US" dirty="0">
                <a:latin typeface="+mn-ea"/>
              </a:rPr>
              <a:t>　事業所　「毎月勤労統計調査」　</a:t>
            </a:r>
            <a:r>
              <a:rPr lang="ja-JP" altLang="en-US" sz="2800" dirty="0">
                <a:latin typeface="+mn-ea"/>
              </a:rPr>
              <a:t>失業給付算定資料</a:t>
            </a:r>
          </a:p>
        </p:txBody>
      </p:sp>
      <p:sp>
        <p:nvSpPr>
          <p:cNvPr id="19460" name="Text Box 4">
            <a:extLst>
              <a:ext uri="{FF2B5EF4-FFF2-40B4-BE49-F238E27FC236}">
                <a16:creationId xmlns:a16="http://schemas.microsoft.com/office/drawing/2014/main" id="{878D4A15-44DA-48BF-90DF-AC00774E42C8}"/>
              </a:ext>
            </a:extLst>
          </p:cNvPr>
          <p:cNvSpPr txBox="1">
            <a:spLocks noChangeArrowheads="1"/>
          </p:cNvSpPr>
          <p:nvPr/>
        </p:nvSpPr>
        <p:spPr bwMode="auto">
          <a:xfrm>
            <a:off x="8686800" y="5456238"/>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400">
              <a:latin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1860FBDA-CCFF-77FF-7D70-A4B8370EF418}"/>
              </a:ext>
            </a:extLst>
          </p:cNvPr>
          <p:cNvSpPr>
            <a:spLocks noGrp="1"/>
          </p:cNvSpPr>
          <p:nvPr>
            <p:ph type="sldNum" sz="quarter" idx="12"/>
          </p:nvPr>
        </p:nvSpPr>
        <p:spPr/>
        <p:txBody>
          <a:bodyPr/>
          <a:lstStyle/>
          <a:p>
            <a:pPr>
              <a:defRPr/>
            </a:pPr>
            <a:fld id="{D51CDF6C-AC34-43BF-BD3F-4750FE7427DC}" type="slidenum">
              <a:rPr lang="ja-JP" altLang="en-US" smtClean="0"/>
              <a:pPr>
                <a:defRPr/>
              </a:pPr>
              <a:t>10</a:t>
            </a:fld>
            <a:endParaRPr lang="en-US" altLang="ja-JP"/>
          </a:p>
        </p:txBody>
      </p:sp>
    </p:spTree>
    <p:extLst>
      <p:ext uri="{BB962C8B-B14F-4D97-AF65-F5344CB8AC3E}">
        <p14:creationId xmlns:p14="http://schemas.microsoft.com/office/powerpoint/2010/main" val="1943733277"/>
      </p:ext>
    </p:extLst>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スライド番号プレースホルダー 6">
            <a:extLst>
              <a:ext uri="{FF2B5EF4-FFF2-40B4-BE49-F238E27FC236}">
                <a16:creationId xmlns:a16="http://schemas.microsoft.com/office/drawing/2014/main" id="{0ED0DF4D-8829-4C8B-BE1E-DE1D8C72D23D}"/>
              </a:ext>
            </a:extLst>
          </p:cNvPr>
          <p:cNvSpPr>
            <a:spLocks noGrp="1"/>
          </p:cNvSpPr>
          <p:nvPr>
            <p:ph type="sldNum" sz="quarter" idx="12"/>
          </p:nvPr>
        </p:nvSpPr>
        <p:spPr>
          <a:noFill/>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fld id="{DC098B13-A41C-462D-BD53-98397099F870}" type="slidenum">
              <a:rPr kumimoji="0" lang="ja-JP" altLang="en-US" sz="1400" smtClean="0"/>
              <a:pPr>
                <a:spcBef>
                  <a:spcPct val="0"/>
                </a:spcBef>
                <a:buClrTx/>
                <a:buSzTx/>
                <a:buFontTx/>
                <a:buNone/>
              </a:pPr>
              <a:t>11</a:t>
            </a:fld>
            <a:endParaRPr kumimoji="0" lang="en-US" altLang="ja-JP" sz="1400"/>
          </a:p>
        </p:txBody>
      </p:sp>
      <p:sp>
        <p:nvSpPr>
          <p:cNvPr id="72707" name="Rectangle 2">
            <a:extLst>
              <a:ext uri="{FF2B5EF4-FFF2-40B4-BE49-F238E27FC236}">
                <a16:creationId xmlns:a16="http://schemas.microsoft.com/office/drawing/2014/main" id="{D51A007A-A2E8-4C7B-8EAF-82CE3D25F9E9}"/>
              </a:ext>
            </a:extLst>
          </p:cNvPr>
          <p:cNvSpPr>
            <a:spLocks noGrp="1" noChangeArrowheads="1"/>
          </p:cNvSpPr>
          <p:nvPr>
            <p:ph type="title"/>
          </p:nvPr>
        </p:nvSpPr>
        <p:spPr/>
        <p:txBody>
          <a:bodyPr/>
          <a:lstStyle/>
          <a:p>
            <a:pPr eaLnBrk="1" hangingPunct="1"/>
            <a:r>
              <a:rPr lang="ja-JP" altLang="en-US" sz="4000" dirty="0">
                <a:latin typeface="ＭＳ Ｐゴシック" panose="020B0600070205080204" pitchFamily="50" charset="-128"/>
              </a:rPr>
              <a:t>標本抽出法の概要</a:t>
            </a:r>
          </a:p>
        </p:txBody>
      </p:sp>
      <p:sp>
        <p:nvSpPr>
          <p:cNvPr id="72708" name="Rectangle 3">
            <a:extLst>
              <a:ext uri="{FF2B5EF4-FFF2-40B4-BE49-F238E27FC236}">
                <a16:creationId xmlns:a16="http://schemas.microsoft.com/office/drawing/2014/main" id="{C693469A-AD52-42EC-B95D-3FE02F9B95E3}"/>
              </a:ext>
            </a:extLst>
          </p:cNvPr>
          <p:cNvSpPr>
            <a:spLocks noGrp="1" noChangeArrowheads="1"/>
          </p:cNvSpPr>
          <p:nvPr>
            <p:ph type="body" sz="half" idx="1"/>
          </p:nvPr>
        </p:nvSpPr>
        <p:spPr>
          <a:xfrm>
            <a:off x="352425" y="1760538"/>
            <a:ext cx="9201150" cy="4114800"/>
          </a:xfrm>
        </p:spPr>
        <p:txBody>
          <a:bodyPr/>
          <a:lstStyle/>
          <a:p>
            <a:pPr eaLnBrk="1" hangingPunct="1">
              <a:buFont typeface="Wingdings" panose="05000000000000000000" pitchFamily="2" charset="2"/>
              <a:buNone/>
            </a:pPr>
            <a:r>
              <a:rPr lang="ja-JP" altLang="en-US" dirty="0">
                <a:latin typeface="ＭＳ Ｐゴシック" panose="020B0600070205080204" pitchFamily="50" charset="-128"/>
              </a:rPr>
              <a:t>・有意抽出法：調査実施者の経験により抽出</a:t>
            </a:r>
          </a:p>
          <a:p>
            <a:pPr eaLnBrk="1" hangingPunct="1">
              <a:buFont typeface="Wingdings" panose="05000000000000000000" pitchFamily="2" charset="2"/>
              <a:buNone/>
            </a:pPr>
            <a:r>
              <a:rPr lang="ja-JP" altLang="en-US" dirty="0">
                <a:latin typeface="ＭＳ Ｐゴシック" panose="020B0600070205080204" pitchFamily="50" charset="-128"/>
              </a:rPr>
              <a:t>・無作為抽出法：くじ引き（抽出確率を等しくするように抽出）</a:t>
            </a:r>
          </a:p>
          <a:p>
            <a:pPr eaLnBrk="1" hangingPunct="1">
              <a:buFont typeface="Wingdings" panose="05000000000000000000" pitchFamily="2" charset="2"/>
              <a:buNone/>
            </a:pPr>
            <a:r>
              <a:rPr lang="ja-JP" altLang="en-US" dirty="0">
                <a:latin typeface="ＭＳ Ｐゴシック" panose="020B0600070205080204" pitchFamily="50" charset="-128"/>
              </a:rPr>
              <a:t>・系統抽出法：抽出番号を与え、出発点から一定間隔（抽出間隔例</a:t>
            </a:r>
            <a:r>
              <a:rPr lang="en-US" altLang="ja-JP" dirty="0">
                <a:latin typeface="ＭＳ Ｐゴシック" panose="020B0600070205080204" pitchFamily="50" charset="-128"/>
              </a:rPr>
              <a:t>10</a:t>
            </a:r>
            <a:r>
              <a:rPr lang="ja-JP" altLang="en-US" dirty="0">
                <a:latin typeface="ＭＳ Ｐゴシック" panose="020B0600070205080204" pitchFamily="50" charset="-128"/>
              </a:rPr>
              <a:t>）ごとに抽出</a:t>
            </a:r>
          </a:p>
          <a:p>
            <a:pPr eaLnBrk="1" hangingPunct="1">
              <a:buFont typeface="Wingdings" panose="05000000000000000000" pitchFamily="2" charset="2"/>
              <a:buNone/>
            </a:pPr>
            <a:r>
              <a:rPr lang="ja-JP" altLang="en-US" dirty="0">
                <a:latin typeface="ＭＳ Ｐゴシック" panose="020B0600070205080204" pitchFamily="50" charset="-128"/>
              </a:rPr>
              <a:t>・集落抽出法：抽出単位が集落（「農林業センサス」で設定）</a:t>
            </a:r>
          </a:p>
          <a:p>
            <a:pPr eaLnBrk="1" hangingPunct="1">
              <a:buFont typeface="Wingdings" panose="05000000000000000000" pitchFamily="2" charset="2"/>
              <a:buNone/>
            </a:pPr>
            <a:r>
              <a:rPr lang="ja-JP" altLang="en-US" dirty="0">
                <a:latin typeface="ＭＳ Ｐゴシック" panose="020B0600070205080204" pitchFamily="50" charset="-128"/>
              </a:rPr>
              <a:t>・層化抽出法：抽出単位を共通する層（例：市町、男女等）により抽出</a:t>
            </a:r>
          </a:p>
        </p:txBody>
      </p:sp>
    </p:spTree>
    <p:extLst>
      <p:ext uri="{BB962C8B-B14F-4D97-AF65-F5344CB8AC3E}">
        <p14:creationId xmlns:p14="http://schemas.microsoft.com/office/powerpoint/2010/main" val="360092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a:extLst>
              <a:ext uri="{FF2B5EF4-FFF2-40B4-BE49-F238E27FC236}">
                <a16:creationId xmlns:a16="http://schemas.microsoft.com/office/drawing/2014/main" id="{9B9E5F02-1CFF-44DF-B1D2-BD3BD7740F50}"/>
              </a:ext>
            </a:extLst>
          </p:cNvPr>
          <p:cNvSpPr>
            <a:spLocks noGrp="1" noChangeArrowheads="1"/>
          </p:cNvSpPr>
          <p:nvPr>
            <p:ph type="title"/>
          </p:nvPr>
        </p:nvSpPr>
        <p:spPr>
          <a:xfrm>
            <a:off x="1352601" y="1"/>
            <a:ext cx="7793037" cy="1462087"/>
          </a:xfrm>
        </p:spPr>
        <p:txBody>
          <a:bodyPr/>
          <a:lstStyle/>
          <a:p>
            <a:pPr eaLnBrk="1" hangingPunct="1"/>
            <a:r>
              <a:rPr lang="ja-JP" altLang="en-US" sz="4000" dirty="0">
                <a:latin typeface="ＭＳ Ｐゴシック" panose="020B0600070205080204" pitchFamily="50" charset="-128"/>
              </a:rPr>
              <a:t>調査の方法</a:t>
            </a:r>
          </a:p>
        </p:txBody>
      </p:sp>
      <p:sp>
        <p:nvSpPr>
          <p:cNvPr id="13316" name="Rectangle 3">
            <a:extLst>
              <a:ext uri="{FF2B5EF4-FFF2-40B4-BE49-F238E27FC236}">
                <a16:creationId xmlns:a16="http://schemas.microsoft.com/office/drawing/2014/main" id="{0C3D4575-DAD7-4903-9A52-642255D2FA50}"/>
              </a:ext>
            </a:extLst>
          </p:cNvPr>
          <p:cNvSpPr>
            <a:spLocks noGrp="1" noChangeArrowheads="1"/>
          </p:cNvSpPr>
          <p:nvPr>
            <p:ph type="body" idx="1"/>
          </p:nvPr>
        </p:nvSpPr>
        <p:spPr>
          <a:xfrm>
            <a:off x="471400" y="1772817"/>
            <a:ext cx="8946096" cy="3798277"/>
          </a:xfrm>
        </p:spPr>
        <p:txBody>
          <a:bodyPr/>
          <a:lstStyle/>
          <a:p>
            <a:pPr marL="0" indent="0" eaLnBrk="1" hangingPunct="1">
              <a:buNone/>
            </a:pPr>
            <a:r>
              <a:rPr lang="ja-JP" altLang="en-US" dirty="0">
                <a:latin typeface="ＭＳ Ｐゴシック" panose="020B0600070205080204" pitchFamily="50" charset="-128"/>
              </a:rPr>
              <a:t>１　調査員調査</a:t>
            </a:r>
            <a:endParaRPr lang="en-US" altLang="ja-JP" dirty="0">
              <a:latin typeface="ＭＳ Ｐゴシック" panose="020B0600070205080204" pitchFamily="50" charset="-128"/>
            </a:endParaRPr>
          </a:p>
          <a:p>
            <a:pPr marL="0" indent="0" eaLnBrk="1" hangingPunct="1">
              <a:buNone/>
            </a:pPr>
            <a:r>
              <a:rPr lang="ja-JP" altLang="en-US" dirty="0">
                <a:latin typeface="ＭＳ Ｐゴシック" panose="020B0600070205080204" pitchFamily="50" charset="-128"/>
              </a:rPr>
              <a:t>　調査対象に統計調査員が訪問して調査する方法</a:t>
            </a:r>
            <a:endParaRPr lang="en-US" altLang="ja-JP" dirty="0">
              <a:latin typeface="ＭＳ Ｐゴシック" panose="020B0600070205080204" pitchFamily="50" charset="-128"/>
            </a:endParaRPr>
          </a:p>
          <a:p>
            <a:pPr marL="0" indent="0" eaLnBrk="1" hangingPunct="1">
              <a:buNone/>
            </a:pPr>
            <a:r>
              <a:rPr lang="ja-JP" altLang="en-US" dirty="0">
                <a:latin typeface="ＭＳ Ｐゴシック" panose="020B0600070205080204" pitchFamily="50" charset="-128"/>
              </a:rPr>
              <a:t>２　郵送調査</a:t>
            </a:r>
            <a:endParaRPr lang="en-US" altLang="ja-JP" dirty="0">
              <a:latin typeface="ＭＳ Ｐゴシック" panose="020B0600070205080204" pitchFamily="50" charset="-128"/>
            </a:endParaRPr>
          </a:p>
          <a:p>
            <a:pPr marL="0" indent="0" eaLnBrk="1" hangingPunct="1">
              <a:buNone/>
            </a:pPr>
            <a:r>
              <a:rPr lang="ja-JP" altLang="en-US" dirty="0">
                <a:latin typeface="ＭＳ Ｐゴシック" panose="020B0600070205080204" pitchFamily="50" charset="-128"/>
              </a:rPr>
              <a:t>　調査票を調査対象に郵送し、調査対象自身に記入・返送してもらう方法</a:t>
            </a:r>
            <a:endParaRPr lang="en-US" altLang="ja-JP" dirty="0">
              <a:latin typeface="ＭＳ Ｐゴシック" panose="020B0600070205080204" pitchFamily="50" charset="-128"/>
            </a:endParaRPr>
          </a:p>
          <a:p>
            <a:pPr marL="0" indent="0" eaLnBrk="1" hangingPunct="1">
              <a:buNone/>
            </a:pPr>
            <a:r>
              <a:rPr lang="ja-JP" altLang="en-US" dirty="0">
                <a:latin typeface="ＭＳ Ｐゴシック" panose="020B0600070205080204" pitchFamily="50" charset="-128"/>
              </a:rPr>
              <a:t>３　オンライン調査</a:t>
            </a:r>
            <a:endParaRPr lang="en-US" altLang="ja-JP" dirty="0">
              <a:latin typeface="ＭＳ Ｐゴシック" panose="020B0600070205080204" pitchFamily="50" charset="-128"/>
            </a:endParaRPr>
          </a:p>
          <a:p>
            <a:pPr marL="0" indent="0" eaLnBrk="1" hangingPunct="1">
              <a:buNone/>
            </a:pPr>
            <a:r>
              <a:rPr lang="ja-JP" altLang="en-US" dirty="0">
                <a:latin typeface="ＭＳ Ｐゴシック" panose="020B0600070205080204" pitchFamily="50" charset="-128"/>
              </a:rPr>
              <a:t>　調査対象ごとに</a:t>
            </a:r>
            <a:r>
              <a:rPr lang="en-US" altLang="ja-JP" dirty="0">
                <a:latin typeface="ＭＳ Ｐゴシック" panose="020B0600070205080204" pitchFamily="50" charset="-128"/>
              </a:rPr>
              <a:t>ID</a:t>
            </a:r>
            <a:r>
              <a:rPr lang="ja-JP" altLang="en-US" dirty="0">
                <a:latin typeface="ＭＳ Ｐゴシック" panose="020B0600070205080204" pitchFamily="50" charset="-128"/>
              </a:rPr>
              <a:t>とパスワードを付与、自宅のパソコン等からインターネットを通じて回答する方法</a:t>
            </a:r>
          </a:p>
        </p:txBody>
      </p:sp>
      <p:sp>
        <p:nvSpPr>
          <p:cNvPr id="3" name="スライド番号プレースホルダー 2">
            <a:extLst>
              <a:ext uri="{FF2B5EF4-FFF2-40B4-BE49-F238E27FC236}">
                <a16:creationId xmlns:a16="http://schemas.microsoft.com/office/drawing/2014/main" id="{8BA9BC77-8643-44EC-8E66-6D294F6765BB}"/>
              </a:ext>
            </a:extLst>
          </p:cNvPr>
          <p:cNvSpPr>
            <a:spLocks noGrp="1"/>
          </p:cNvSpPr>
          <p:nvPr>
            <p:ph type="sldNum" sz="quarter" idx="12"/>
          </p:nvPr>
        </p:nvSpPr>
        <p:spPr/>
        <p:txBody>
          <a:bodyPr/>
          <a:lstStyle/>
          <a:p>
            <a:fld id="{08AF1C27-38F8-461F-B30C-3F87260775F9}" type="slidenum">
              <a:rPr lang="ja-JP" altLang="en-US" smtClean="0"/>
              <a:pPr/>
              <a:t>12</a:t>
            </a:fld>
            <a:endParaRPr lang="en-US" altLang="ja-JP"/>
          </a:p>
        </p:txBody>
      </p:sp>
    </p:spTree>
    <p:extLst>
      <p:ext uri="{BB962C8B-B14F-4D97-AF65-F5344CB8AC3E}">
        <p14:creationId xmlns:p14="http://schemas.microsoft.com/office/powerpoint/2010/main" val="3621719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id="{E1D01330-F70E-49F7-894B-ADE74D3C515E}"/>
              </a:ext>
            </a:extLst>
          </p:cNvPr>
          <p:cNvSpPr>
            <a:spLocks noGrp="1" noChangeArrowheads="1"/>
          </p:cNvSpPr>
          <p:nvPr>
            <p:ph type="title"/>
          </p:nvPr>
        </p:nvSpPr>
        <p:spPr>
          <a:xfrm>
            <a:off x="1183235" y="908720"/>
            <a:ext cx="8443912" cy="1127125"/>
          </a:xfrm>
        </p:spPr>
        <p:txBody>
          <a:bodyPr/>
          <a:lstStyle/>
          <a:p>
            <a:pPr eaLnBrk="1" hangingPunct="1"/>
            <a:r>
              <a:rPr lang="ja-JP" altLang="en-US" sz="4000" dirty="0"/>
              <a:t>統計表（集計表）作成イメージ</a:t>
            </a:r>
            <a:br>
              <a:rPr lang="en-US" altLang="ja-JP" sz="4000" dirty="0"/>
            </a:br>
            <a:r>
              <a:rPr lang="ja-JP" altLang="en-US" sz="3600" dirty="0"/>
              <a:t>統計調査　個票データと統計表（集計）</a:t>
            </a:r>
            <a:br>
              <a:rPr lang="en-US" altLang="ja-JP" sz="3600" dirty="0"/>
            </a:br>
            <a:r>
              <a:rPr lang="ja-JP" altLang="en-US" sz="3200" dirty="0"/>
              <a:t>Ｘ：秘匿値　集計データの公表不可</a:t>
            </a:r>
          </a:p>
        </p:txBody>
      </p:sp>
      <p:pic>
        <p:nvPicPr>
          <p:cNvPr id="16388" name="Picture 2">
            <a:extLst>
              <a:ext uri="{FF2B5EF4-FFF2-40B4-BE49-F238E27FC236}">
                <a16:creationId xmlns:a16="http://schemas.microsoft.com/office/drawing/2014/main" id="{7808FD0F-8613-4AA4-B7A2-7516501441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9675" y="2320925"/>
            <a:ext cx="7226300" cy="386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スライド番号プレースホルダー 1">
            <a:extLst>
              <a:ext uri="{FF2B5EF4-FFF2-40B4-BE49-F238E27FC236}">
                <a16:creationId xmlns:a16="http://schemas.microsoft.com/office/drawing/2014/main" id="{E35A3D94-FD03-B109-9EC1-310BE55F3FA9}"/>
              </a:ext>
            </a:extLst>
          </p:cNvPr>
          <p:cNvSpPr>
            <a:spLocks noGrp="1"/>
          </p:cNvSpPr>
          <p:nvPr>
            <p:ph type="sldNum" sz="quarter" idx="12"/>
          </p:nvPr>
        </p:nvSpPr>
        <p:spPr/>
        <p:txBody>
          <a:bodyPr/>
          <a:lstStyle/>
          <a:p>
            <a:pPr>
              <a:defRPr/>
            </a:pPr>
            <a:fld id="{346A79FB-1931-4C96-A742-4978FC6D6E25}" type="slidenum">
              <a:rPr lang="ja-JP" altLang="en-US" smtClean="0"/>
              <a:pPr>
                <a:defRPr/>
              </a:pPr>
              <a:t>13</a:t>
            </a:fld>
            <a:endParaRPr lang="en-US" altLang="ja-JP"/>
          </a:p>
        </p:txBody>
      </p:sp>
    </p:spTree>
    <p:extLst>
      <p:ext uri="{BB962C8B-B14F-4D97-AF65-F5344CB8AC3E}">
        <p14:creationId xmlns:p14="http://schemas.microsoft.com/office/powerpoint/2010/main" val="3356661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53D3B78-8C62-4F4D-B5D9-12A015F7C243}"/>
              </a:ext>
            </a:extLst>
          </p:cNvPr>
          <p:cNvSpPr>
            <a:spLocks noGrp="1" noChangeArrowheads="1"/>
          </p:cNvSpPr>
          <p:nvPr>
            <p:ph type="title"/>
          </p:nvPr>
        </p:nvSpPr>
        <p:spPr/>
        <p:txBody>
          <a:bodyPr vert="horz" wrap="square" lIns="92075" tIns="46038" rIns="92075" bIns="46038" numCol="1" anchor="b" anchorCtr="0" compatLnSpc="1">
            <a:prstTxWarp prst="textNoShape">
              <a:avLst/>
            </a:prstTxWarp>
          </a:bodyPr>
          <a:lstStyle/>
          <a:p>
            <a:pPr eaLnBrk="1" hangingPunct="1">
              <a:defRPr/>
            </a:pPr>
            <a:r>
              <a:rPr lang="ja-JP" altLang="ja-JP" sz="4000" dirty="0">
                <a:latin typeface="+mn-ea"/>
                <a:ea typeface="+mn-ea"/>
              </a:rPr>
              <a:t>国勢調査の概要</a:t>
            </a:r>
            <a:br>
              <a:rPr lang="en-US" altLang="ja-JP" sz="4000" dirty="0">
                <a:latin typeface="+mn-ea"/>
                <a:ea typeface="+mn-ea"/>
              </a:rPr>
            </a:br>
            <a:r>
              <a:rPr lang="ja-JP" altLang="en-US" sz="2400" dirty="0">
                <a:hlinkClick r:id="rId3"/>
              </a:rPr>
              <a:t>統計局ホームページ</a:t>
            </a:r>
            <a:r>
              <a:rPr lang="en-US" altLang="ja-JP" sz="2400" dirty="0">
                <a:hlinkClick r:id="rId3"/>
              </a:rPr>
              <a:t>/</a:t>
            </a:r>
            <a:r>
              <a:rPr lang="ja-JP" altLang="en-US" sz="2400" dirty="0">
                <a:hlinkClick r:id="rId3"/>
              </a:rPr>
              <a:t>令和２年国勢調査の概要 </a:t>
            </a:r>
            <a:r>
              <a:rPr lang="en-US" altLang="ja-JP" sz="2400" dirty="0">
                <a:hlinkClick r:id="rId3"/>
              </a:rPr>
              <a:t>(stat.go.jp)</a:t>
            </a:r>
            <a:endParaRPr lang="ja-JP" altLang="ja-JP" sz="2400" dirty="0">
              <a:latin typeface="+mn-ea"/>
              <a:ea typeface="+mn-ea"/>
            </a:endParaRPr>
          </a:p>
        </p:txBody>
      </p:sp>
      <p:sp>
        <p:nvSpPr>
          <p:cNvPr id="11267" name="Rectangle 3">
            <a:extLst>
              <a:ext uri="{FF2B5EF4-FFF2-40B4-BE49-F238E27FC236}">
                <a16:creationId xmlns:a16="http://schemas.microsoft.com/office/drawing/2014/main" id="{5F34052F-683F-4217-9B3C-862BE00AAAF1}"/>
              </a:ext>
            </a:extLst>
          </p:cNvPr>
          <p:cNvSpPr>
            <a:spLocks noGrp="1" noChangeArrowheads="1"/>
          </p:cNvSpPr>
          <p:nvPr>
            <p:ph type="body" idx="1"/>
          </p:nvPr>
        </p:nvSpPr>
        <p:spPr>
          <a:xfrm>
            <a:off x="230188" y="1985169"/>
            <a:ext cx="9180512" cy="4114800"/>
          </a:xfrm>
        </p:spPr>
        <p:txBody>
          <a:bodyPr vert="horz" wrap="square" lIns="92075" tIns="46038" rIns="92075" bIns="46038" numCol="1" anchor="t" anchorCtr="0" compatLnSpc="1">
            <a:prstTxWarp prst="textNoShape">
              <a:avLst/>
            </a:prstTxWarp>
          </a:bodyPr>
          <a:lstStyle/>
          <a:p>
            <a:pPr eaLnBrk="1" hangingPunct="1">
              <a:lnSpc>
                <a:spcPct val="90000"/>
              </a:lnSpc>
              <a:buFont typeface="Wingdings" panose="05000000000000000000" pitchFamily="2" charset="2"/>
              <a:buNone/>
              <a:defRPr/>
            </a:pPr>
            <a:r>
              <a:rPr lang="ja-JP" altLang="en-US" dirty="0">
                <a:latin typeface="+mn-ea"/>
              </a:rPr>
              <a:t>１　調査の目的：国内の人口、世帯、産業構造等を明らかにし、各種行政施策の基礎資料を得る</a:t>
            </a:r>
          </a:p>
          <a:p>
            <a:pPr eaLnBrk="1" hangingPunct="1">
              <a:lnSpc>
                <a:spcPct val="90000"/>
              </a:lnSpc>
              <a:buFont typeface="Wingdings" panose="05000000000000000000" pitchFamily="2" charset="2"/>
              <a:buNone/>
              <a:defRPr/>
            </a:pPr>
            <a:r>
              <a:rPr lang="ja-JP" altLang="en-US" dirty="0">
                <a:latin typeface="+mn-ea"/>
              </a:rPr>
              <a:t>２　調査対象：日本国内に常住している者</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（外国政府の外交使節団等を除く）　</a:t>
            </a:r>
          </a:p>
          <a:p>
            <a:pPr eaLnBrk="1" hangingPunct="1">
              <a:lnSpc>
                <a:spcPct val="90000"/>
              </a:lnSpc>
              <a:buFont typeface="Wingdings" panose="05000000000000000000" pitchFamily="2" charset="2"/>
              <a:buNone/>
              <a:defRPr/>
            </a:pPr>
            <a:r>
              <a:rPr lang="ja-JP" altLang="en-US" dirty="0">
                <a:latin typeface="+mn-ea"/>
              </a:rPr>
              <a:t>３　調査項目</a:t>
            </a:r>
          </a:p>
          <a:p>
            <a:pPr eaLnBrk="1" hangingPunct="1">
              <a:lnSpc>
                <a:spcPct val="90000"/>
              </a:lnSpc>
              <a:buFont typeface="Wingdings" panose="05000000000000000000" pitchFamily="2" charset="2"/>
              <a:buNone/>
              <a:defRPr/>
            </a:pPr>
            <a:r>
              <a:rPr lang="ja-JP" altLang="en-US" dirty="0">
                <a:latin typeface="+mn-ea"/>
              </a:rPr>
              <a:t>　・世帯員：性別、出生年月、配偶関係、国籍、</a:t>
            </a:r>
          </a:p>
          <a:p>
            <a:pPr eaLnBrk="1" hangingPunct="1">
              <a:lnSpc>
                <a:spcPct val="90000"/>
              </a:lnSpc>
              <a:buFont typeface="Wingdings" panose="05000000000000000000" pitchFamily="2" charset="2"/>
              <a:buNone/>
              <a:defRPr/>
            </a:pPr>
            <a:r>
              <a:rPr lang="ja-JP" altLang="en-US" dirty="0">
                <a:latin typeface="+mn-ea"/>
              </a:rPr>
              <a:t>　　　　　就業状態、仕事の種類、通勤・通学地</a:t>
            </a:r>
          </a:p>
          <a:p>
            <a:pPr eaLnBrk="1" hangingPunct="1">
              <a:lnSpc>
                <a:spcPct val="90000"/>
              </a:lnSpc>
              <a:buFont typeface="Wingdings" panose="05000000000000000000" pitchFamily="2" charset="2"/>
              <a:buNone/>
              <a:defRPr/>
            </a:pPr>
            <a:r>
              <a:rPr lang="ja-JP" altLang="en-US" dirty="0">
                <a:latin typeface="+mn-ea"/>
              </a:rPr>
              <a:t>　・世帯：世帯の種類、世帯員数、住居の種類等</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４　調査　</a:t>
            </a:r>
            <a:r>
              <a:rPr lang="en-US" altLang="ja-JP" dirty="0">
                <a:latin typeface="+mn-ea"/>
              </a:rPr>
              <a:t>1920</a:t>
            </a:r>
            <a:r>
              <a:rPr lang="ja-JP" altLang="en-US" dirty="0">
                <a:latin typeface="+mn-ea"/>
              </a:rPr>
              <a:t>年から</a:t>
            </a:r>
            <a:r>
              <a:rPr lang="en-US" altLang="ja-JP" dirty="0">
                <a:latin typeface="+mn-ea"/>
              </a:rPr>
              <a:t>5</a:t>
            </a:r>
            <a:r>
              <a:rPr lang="ja-JP" altLang="en-US" dirty="0">
                <a:latin typeface="+mn-ea"/>
              </a:rPr>
              <a:t>年に</a:t>
            </a:r>
            <a:r>
              <a:rPr lang="en-US" altLang="ja-JP" dirty="0">
                <a:latin typeface="+mn-ea"/>
              </a:rPr>
              <a:t>1</a:t>
            </a:r>
            <a:r>
              <a:rPr lang="ja-JP" altLang="en-US" dirty="0">
                <a:latin typeface="+mn-ea"/>
              </a:rPr>
              <a:t>回実施</a:t>
            </a:r>
          </a:p>
        </p:txBody>
      </p:sp>
      <p:sp>
        <p:nvSpPr>
          <p:cNvPr id="19460" name="Text Box 4">
            <a:extLst>
              <a:ext uri="{FF2B5EF4-FFF2-40B4-BE49-F238E27FC236}">
                <a16:creationId xmlns:a16="http://schemas.microsoft.com/office/drawing/2014/main" id="{878D4A15-44DA-48BF-90DF-AC00774E42C8}"/>
              </a:ext>
            </a:extLst>
          </p:cNvPr>
          <p:cNvSpPr txBox="1">
            <a:spLocks noChangeArrowheads="1"/>
          </p:cNvSpPr>
          <p:nvPr/>
        </p:nvSpPr>
        <p:spPr bwMode="auto">
          <a:xfrm>
            <a:off x="8686800" y="5456238"/>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400">
              <a:latin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1860FBDA-CCFF-77FF-7D70-A4B8370EF418}"/>
              </a:ext>
            </a:extLst>
          </p:cNvPr>
          <p:cNvSpPr>
            <a:spLocks noGrp="1"/>
          </p:cNvSpPr>
          <p:nvPr>
            <p:ph type="sldNum" sz="quarter" idx="12"/>
          </p:nvPr>
        </p:nvSpPr>
        <p:spPr/>
        <p:txBody>
          <a:bodyPr/>
          <a:lstStyle/>
          <a:p>
            <a:pPr>
              <a:defRPr/>
            </a:pPr>
            <a:fld id="{D51CDF6C-AC34-43BF-BD3F-4750FE7427DC}" type="slidenum">
              <a:rPr lang="ja-JP" altLang="en-US" smtClean="0"/>
              <a:pPr>
                <a:defRPr/>
              </a:pPr>
              <a:t>14</a:t>
            </a:fld>
            <a:endParaRPr lang="en-US" altLang="ja-JP"/>
          </a:p>
        </p:txBody>
      </p:sp>
    </p:spTree>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a:extLst>
              <a:ext uri="{FF2B5EF4-FFF2-40B4-BE49-F238E27FC236}">
                <a16:creationId xmlns:a16="http://schemas.microsoft.com/office/drawing/2014/main" id="{4C6974EC-9DAF-4295-ACF8-26A0550210FA}"/>
              </a:ext>
            </a:extLst>
          </p:cNvPr>
          <p:cNvSpPr>
            <a:spLocks noGrp="1" noChangeArrowheads="1"/>
          </p:cNvSpPr>
          <p:nvPr>
            <p:ph type="title"/>
          </p:nvPr>
        </p:nvSpPr>
        <p:spPr>
          <a:xfrm>
            <a:off x="311150" y="387350"/>
            <a:ext cx="8095712" cy="1460500"/>
          </a:xfrm>
        </p:spPr>
        <p:txBody>
          <a:bodyPr/>
          <a:lstStyle/>
          <a:p>
            <a:pPr eaLnBrk="1" hangingPunct="1">
              <a:defRPr/>
            </a:pPr>
            <a:r>
              <a:rPr lang="ja-JP" altLang="en-US" sz="4000" dirty="0">
                <a:latin typeface="+mn-ea"/>
                <a:ea typeface="+mn-ea"/>
              </a:rPr>
              <a:t>国勢調査</a:t>
            </a:r>
            <a:r>
              <a:rPr lang="en-US" altLang="ja-JP" sz="4000" dirty="0">
                <a:latin typeface="+mn-ea"/>
                <a:ea typeface="+mn-ea"/>
              </a:rPr>
              <a:t>100</a:t>
            </a:r>
            <a:r>
              <a:rPr lang="ja-JP" altLang="en-US" sz="4000" dirty="0">
                <a:latin typeface="+mn-ea"/>
                <a:ea typeface="+mn-ea"/>
              </a:rPr>
              <a:t>年</a:t>
            </a:r>
            <a:br>
              <a:rPr lang="en-US" altLang="ja-JP" sz="4000" dirty="0">
                <a:latin typeface="+mn-ea"/>
                <a:ea typeface="+mn-ea"/>
              </a:rPr>
            </a:br>
            <a:r>
              <a:rPr lang="ja-JP" altLang="en-US" sz="3600" dirty="0">
                <a:latin typeface="+mn-ea"/>
                <a:ea typeface="+mn-ea"/>
              </a:rPr>
              <a:t>人口・世帯の推移</a:t>
            </a:r>
            <a:endParaRPr lang="ja-JP" altLang="ja-JP" sz="3600" dirty="0">
              <a:latin typeface="+mn-ea"/>
              <a:ea typeface="+mn-ea"/>
            </a:endParaRPr>
          </a:p>
        </p:txBody>
      </p:sp>
      <p:sp>
        <p:nvSpPr>
          <p:cNvPr id="15364" name="Rectangle 3">
            <a:extLst>
              <a:ext uri="{FF2B5EF4-FFF2-40B4-BE49-F238E27FC236}">
                <a16:creationId xmlns:a16="http://schemas.microsoft.com/office/drawing/2014/main" id="{7CB30CD3-A2DB-4E68-9404-1B49FD6145FA}"/>
              </a:ext>
            </a:extLst>
          </p:cNvPr>
          <p:cNvSpPr>
            <a:spLocks noGrp="1" noChangeArrowheads="1"/>
          </p:cNvSpPr>
          <p:nvPr>
            <p:ph type="body" idx="1"/>
          </p:nvPr>
        </p:nvSpPr>
        <p:spPr>
          <a:xfrm>
            <a:off x="581025" y="1663700"/>
            <a:ext cx="8559800" cy="4114800"/>
          </a:xfrm>
        </p:spPr>
        <p:txBody>
          <a:bodyPr/>
          <a:lstStyle/>
          <a:p>
            <a:pPr eaLnBrk="1" hangingPunct="1">
              <a:buFont typeface="Wingdings" panose="05000000000000000000" pitchFamily="2" charset="2"/>
              <a:buNone/>
              <a:defRPr/>
            </a:pPr>
            <a:r>
              <a:rPr lang="ja-JP" altLang="en-US" b="1" dirty="0">
                <a:latin typeface="+mn-ea"/>
              </a:rPr>
              <a:t>　</a:t>
            </a:r>
            <a:endParaRPr lang="ja-JP" altLang="ja-JP" b="1" dirty="0">
              <a:latin typeface="+mn-ea"/>
            </a:endParaRPr>
          </a:p>
        </p:txBody>
      </p:sp>
      <p:sp>
        <p:nvSpPr>
          <p:cNvPr id="2" name="スライド番号プレースホルダー 1">
            <a:extLst>
              <a:ext uri="{FF2B5EF4-FFF2-40B4-BE49-F238E27FC236}">
                <a16:creationId xmlns:a16="http://schemas.microsoft.com/office/drawing/2014/main" id="{F08F255F-BEEE-4980-A879-50361B8B6107}"/>
              </a:ext>
            </a:extLst>
          </p:cNvPr>
          <p:cNvSpPr>
            <a:spLocks noGrp="1"/>
          </p:cNvSpPr>
          <p:nvPr>
            <p:ph type="sldNum" sz="quarter" idx="12"/>
          </p:nvPr>
        </p:nvSpPr>
        <p:spPr/>
        <p:txBody>
          <a:bodyPr/>
          <a:lstStyle/>
          <a:p>
            <a:pPr>
              <a:defRPr/>
            </a:pPr>
            <a:fld id="{2BBC958A-074F-46DE-B2F6-7D11F218B868}" type="slidenum">
              <a:rPr lang="ja-JP" altLang="en-US" smtClean="0"/>
              <a:pPr>
                <a:defRPr/>
              </a:pPr>
              <a:t>15</a:t>
            </a:fld>
            <a:endParaRPr lang="en-US" altLang="ja-JP"/>
          </a:p>
        </p:txBody>
      </p:sp>
      <p:pic>
        <p:nvPicPr>
          <p:cNvPr id="3" name="図 2">
            <a:extLst>
              <a:ext uri="{FF2B5EF4-FFF2-40B4-BE49-F238E27FC236}">
                <a16:creationId xmlns:a16="http://schemas.microsoft.com/office/drawing/2014/main" id="{DF96440F-7CCB-ED97-5094-8E713A2CC491}"/>
              </a:ext>
            </a:extLst>
          </p:cNvPr>
          <p:cNvPicPr>
            <a:picLocks noChangeAspect="1"/>
          </p:cNvPicPr>
          <p:nvPr/>
        </p:nvPicPr>
        <p:blipFill>
          <a:blip r:embed="rId3"/>
          <a:stretch>
            <a:fillRect/>
          </a:stretch>
        </p:blipFill>
        <p:spPr>
          <a:xfrm>
            <a:off x="4592960" y="148389"/>
            <a:ext cx="5112568" cy="6405747"/>
          </a:xfrm>
          <a:prstGeom prst="rect">
            <a:avLst/>
          </a:prstGeom>
        </p:spPr>
      </p:pic>
      <p:sp>
        <p:nvSpPr>
          <p:cNvPr id="5" name="テキスト ボックス 4">
            <a:extLst>
              <a:ext uri="{FF2B5EF4-FFF2-40B4-BE49-F238E27FC236}">
                <a16:creationId xmlns:a16="http://schemas.microsoft.com/office/drawing/2014/main" id="{04BF54C1-8D6E-56B9-B2F6-78F06533E673}"/>
              </a:ext>
            </a:extLst>
          </p:cNvPr>
          <p:cNvSpPr txBox="1"/>
          <p:nvPr/>
        </p:nvSpPr>
        <p:spPr>
          <a:xfrm>
            <a:off x="200472" y="2182337"/>
            <a:ext cx="4392488" cy="2985433"/>
          </a:xfrm>
          <a:prstGeom prst="rect">
            <a:avLst/>
          </a:prstGeom>
          <a:noFill/>
        </p:spPr>
        <p:txBody>
          <a:bodyPr wrap="square" rtlCol="0">
            <a:spAutoFit/>
          </a:bodyPr>
          <a:lstStyle/>
          <a:p>
            <a:r>
              <a:rPr kumimoji="1" lang="ja-JP" altLang="en-US" sz="3200" dirty="0">
                <a:latin typeface="+mn-ea"/>
                <a:ea typeface="+mn-ea"/>
              </a:rPr>
              <a:t>・人口：</a:t>
            </a:r>
            <a:r>
              <a:rPr kumimoji="1" lang="en-US" altLang="ja-JP" sz="3200" dirty="0">
                <a:latin typeface="+mn-ea"/>
                <a:ea typeface="+mn-ea"/>
              </a:rPr>
              <a:t>2015</a:t>
            </a:r>
            <a:r>
              <a:rPr kumimoji="1" lang="ja-JP" altLang="en-US" sz="3200" dirty="0">
                <a:latin typeface="+mn-ea"/>
                <a:ea typeface="+mn-ea"/>
              </a:rPr>
              <a:t>年調査から　</a:t>
            </a:r>
            <a:endParaRPr kumimoji="1" lang="en-US" altLang="ja-JP" sz="3200" dirty="0">
              <a:latin typeface="+mn-ea"/>
              <a:ea typeface="+mn-ea"/>
            </a:endParaRPr>
          </a:p>
          <a:p>
            <a:r>
              <a:rPr kumimoji="1" lang="ja-JP" altLang="en-US" sz="3200" dirty="0">
                <a:latin typeface="+mn-ea"/>
                <a:ea typeface="+mn-ea"/>
              </a:rPr>
              <a:t>　　　　減少（前回比）</a:t>
            </a:r>
            <a:endParaRPr kumimoji="1" lang="en-US" altLang="ja-JP" sz="3200" dirty="0">
              <a:latin typeface="+mn-ea"/>
              <a:ea typeface="+mn-ea"/>
            </a:endParaRPr>
          </a:p>
          <a:p>
            <a:r>
              <a:rPr kumimoji="1" lang="en-US" altLang="ja-JP" sz="2800" dirty="0">
                <a:latin typeface="+mn-ea"/>
                <a:ea typeface="+mn-ea"/>
              </a:rPr>
              <a:t>(</a:t>
            </a:r>
            <a:r>
              <a:rPr kumimoji="1" lang="ja-JP" altLang="en-US" sz="2800" dirty="0">
                <a:latin typeface="+mn-ea"/>
                <a:ea typeface="+mn-ea"/>
              </a:rPr>
              <a:t>戦争による一時減を除く）</a:t>
            </a:r>
            <a:endParaRPr kumimoji="1" lang="en-US" altLang="ja-JP" sz="2800" dirty="0">
              <a:latin typeface="+mn-ea"/>
              <a:ea typeface="+mn-ea"/>
            </a:endParaRPr>
          </a:p>
          <a:p>
            <a:endParaRPr kumimoji="1" lang="en-US" altLang="ja-JP" sz="3200" dirty="0">
              <a:latin typeface="+mn-ea"/>
              <a:ea typeface="+mn-ea"/>
            </a:endParaRPr>
          </a:p>
          <a:p>
            <a:r>
              <a:rPr kumimoji="1" lang="ja-JP" altLang="en-US" sz="3200" dirty="0">
                <a:latin typeface="+mn-ea"/>
                <a:ea typeface="+mn-ea"/>
              </a:rPr>
              <a:t>・世帯：世帯分離により　　</a:t>
            </a:r>
            <a:endParaRPr kumimoji="1" lang="en-US" altLang="ja-JP" sz="3200" dirty="0">
              <a:latin typeface="+mn-ea"/>
              <a:ea typeface="+mn-ea"/>
            </a:endParaRPr>
          </a:p>
          <a:p>
            <a:r>
              <a:rPr kumimoji="1" lang="ja-JP" altLang="en-US" sz="3200" dirty="0">
                <a:latin typeface="+mn-ea"/>
                <a:ea typeface="+mn-ea"/>
              </a:rPr>
              <a:t>　増加傾向、増加幅縮小</a:t>
            </a:r>
            <a:endParaRPr kumimoji="1" lang="ja-JP" altLang="en-US" dirty="0">
              <a:latin typeface="+mn-ea"/>
              <a:ea typeface="+mn-ea"/>
            </a:endParaRPr>
          </a:p>
        </p:txBody>
      </p:sp>
    </p:spTree>
    <p:extLst>
      <p:ext uri="{BB962C8B-B14F-4D97-AF65-F5344CB8AC3E}">
        <p14:creationId xmlns:p14="http://schemas.microsoft.com/office/powerpoint/2010/main" val="3381365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EAEE19F-5EAD-4634-8409-F266A197E935}"/>
              </a:ext>
            </a:extLst>
          </p:cNvPr>
          <p:cNvSpPr>
            <a:spLocks noGrp="1" noChangeArrowheads="1"/>
          </p:cNvSpPr>
          <p:nvPr>
            <p:ph type="title"/>
          </p:nvPr>
        </p:nvSpPr>
        <p:spPr>
          <a:xfrm>
            <a:off x="779586" y="-144631"/>
            <a:ext cx="8631114" cy="1569427"/>
          </a:xfrm>
        </p:spPr>
        <p:txBody>
          <a:bodyPr/>
          <a:lstStyle/>
          <a:p>
            <a:r>
              <a:rPr lang="ja-JP" altLang="en-US" sz="3600" dirty="0">
                <a:latin typeface="+mn-ea"/>
              </a:rPr>
              <a:t>９ データ分類・集計、地域区分、整理方法</a:t>
            </a:r>
            <a:br>
              <a:rPr lang="en-US" altLang="ja-JP" sz="2800" dirty="0">
                <a:latin typeface="+mn-ea"/>
              </a:rPr>
            </a:br>
            <a:r>
              <a:rPr lang="ja-JP" altLang="en-US" sz="3200" dirty="0">
                <a:latin typeface="+mn-ea"/>
                <a:ea typeface="+mn-ea"/>
              </a:rPr>
              <a:t>統計データ集計の考え方　</a:t>
            </a:r>
            <a:r>
              <a:rPr lang="ja-JP" altLang="en-US" sz="3200" dirty="0"/>
              <a:t>分類、区分、類型</a:t>
            </a:r>
            <a:endParaRPr lang="ja-JP" altLang="ja-JP" sz="3200" dirty="0"/>
          </a:p>
        </p:txBody>
      </p:sp>
      <p:sp>
        <p:nvSpPr>
          <p:cNvPr id="10243" name="Rectangle 3">
            <a:extLst>
              <a:ext uri="{FF2B5EF4-FFF2-40B4-BE49-F238E27FC236}">
                <a16:creationId xmlns:a16="http://schemas.microsoft.com/office/drawing/2014/main" id="{0980CCDB-E0C1-472B-96D7-8D510A32E21B}"/>
              </a:ext>
            </a:extLst>
          </p:cNvPr>
          <p:cNvSpPr>
            <a:spLocks noGrp="1" noChangeArrowheads="1"/>
          </p:cNvSpPr>
          <p:nvPr>
            <p:ph idx="1"/>
          </p:nvPr>
        </p:nvSpPr>
        <p:spPr>
          <a:xfrm>
            <a:off x="200472" y="1860527"/>
            <a:ext cx="9361039" cy="4028342"/>
          </a:xfrm>
        </p:spPr>
        <p:txBody>
          <a:bodyPr/>
          <a:lstStyle/>
          <a:p>
            <a:pPr>
              <a:buFont typeface="Wingdings" panose="05000000000000000000" pitchFamily="2" charset="2"/>
              <a:buNone/>
            </a:pPr>
            <a:r>
              <a:rPr lang="ja-JP" altLang="en-US" sz="3323" dirty="0"/>
              <a:t>・分類：日本標準産業分類、職業分類</a:t>
            </a:r>
            <a:endParaRPr lang="en-US" altLang="ja-JP" sz="3323" dirty="0"/>
          </a:p>
          <a:p>
            <a:pPr>
              <a:buFont typeface="Wingdings" panose="05000000000000000000" pitchFamily="2" charset="2"/>
              <a:buNone/>
            </a:pPr>
            <a:r>
              <a:rPr lang="ja-JP" altLang="en-US" sz="3323" dirty="0"/>
              <a:t>　基準に従い、物事を似たものどおしにまとめ、分ける</a:t>
            </a:r>
            <a:endParaRPr lang="en-US" altLang="ja-JP" sz="3323" dirty="0"/>
          </a:p>
          <a:p>
            <a:pPr>
              <a:buFont typeface="Wingdings" panose="05000000000000000000" pitchFamily="2" charset="2"/>
              <a:buNone/>
            </a:pPr>
            <a:r>
              <a:rPr lang="ja-JP" altLang="en-US" sz="3323" dirty="0"/>
              <a:t>・区分：従業者区分</a:t>
            </a:r>
            <a:endParaRPr lang="en-US" altLang="ja-JP" sz="3323" dirty="0"/>
          </a:p>
          <a:p>
            <a:pPr>
              <a:buFont typeface="Wingdings" panose="05000000000000000000" pitchFamily="2" charset="2"/>
              <a:buNone/>
            </a:pPr>
            <a:r>
              <a:rPr lang="ja-JP" altLang="en-US" sz="3323" dirty="0"/>
              <a:t>　区別していくつかに分ける</a:t>
            </a:r>
            <a:endParaRPr lang="en-US" altLang="ja-JP" sz="3323" dirty="0"/>
          </a:p>
          <a:p>
            <a:pPr>
              <a:buFont typeface="Wingdings" panose="05000000000000000000" pitchFamily="2" charset="2"/>
              <a:buNone/>
            </a:pPr>
            <a:r>
              <a:rPr lang="ja-JP" altLang="en-US" sz="3323" dirty="0"/>
              <a:t>・類型：家族類型　</a:t>
            </a:r>
            <a:endParaRPr lang="en-US" altLang="ja-JP" sz="3323" dirty="0"/>
          </a:p>
          <a:p>
            <a:pPr>
              <a:buFont typeface="Wingdings" panose="05000000000000000000" pitchFamily="2" charset="2"/>
              <a:buNone/>
            </a:pPr>
            <a:r>
              <a:rPr lang="ja-JP" altLang="en-US" sz="3323" dirty="0"/>
              <a:t>　複数の項目から性質など共通するいくつかの項目</a:t>
            </a:r>
            <a:endParaRPr lang="en-US" altLang="ja-JP" sz="3323" dirty="0"/>
          </a:p>
          <a:p>
            <a:pPr>
              <a:buFont typeface="Wingdings" panose="05000000000000000000" pitchFamily="2" charset="2"/>
              <a:buNone/>
            </a:pPr>
            <a:r>
              <a:rPr lang="ja-JP" altLang="en-US" sz="3323" dirty="0"/>
              <a:t>　　</a:t>
            </a:r>
          </a:p>
          <a:p>
            <a:pPr>
              <a:buFont typeface="Wingdings" panose="05000000000000000000" pitchFamily="2" charset="2"/>
              <a:buNone/>
            </a:pPr>
            <a:endParaRPr lang="ja-JP" altLang="en-US" dirty="0"/>
          </a:p>
        </p:txBody>
      </p:sp>
      <p:sp>
        <p:nvSpPr>
          <p:cNvPr id="10244" name="スライド番号プレースホルダー 1">
            <a:extLst>
              <a:ext uri="{FF2B5EF4-FFF2-40B4-BE49-F238E27FC236}">
                <a16:creationId xmlns:a16="http://schemas.microsoft.com/office/drawing/2014/main" id="{EAE3D4A7-E3DE-416B-8BB5-00FE872B957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2954">
                <a:solidFill>
                  <a:schemeClr val="tx1"/>
                </a:solidFill>
                <a:latin typeface="Tahoma" panose="020B0604030504040204" pitchFamily="34" charset="0"/>
                <a:ea typeface="ＭＳ Ｐゴシック" panose="020B0600070205080204" pitchFamily="50" charset="-128"/>
              </a:defRPr>
            </a:lvl1pPr>
            <a:lvl2pPr marL="685817" indent="-263776">
              <a:spcBef>
                <a:spcPct val="20000"/>
              </a:spcBef>
              <a:buClr>
                <a:schemeClr val="hlink"/>
              </a:buClr>
              <a:buSzPct val="55000"/>
              <a:buFont typeface="Wingdings" panose="05000000000000000000" pitchFamily="2" charset="2"/>
              <a:buChar char="n"/>
              <a:defRPr kumimoji="1" sz="2585">
                <a:solidFill>
                  <a:schemeClr val="tx1"/>
                </a:solidFill>
                <a:latin typeface="Tahoma" panose="020B0604030504040204" pitchFamily="34" charset="0"/>
                <a:ea typeface="ＭＳ Ｐゴシック" panose="020B0600070205080204" pitchFamily="50" charset="-128"/>
              </a:defRPr>
            </a:lvl2pPr>
            <a:lvl3pPr marL="1055103" indent="-211021">
              <a:spcBef>
                <a:spcPct val="20000"/>
              </a:spcBef>
              <a:buClr>
                <a:schemeClr val="folHlink"/>
              </a:buClr>
              <a:buSzPct val="50000"/>
              <a:buFont typeface="Wingdings" panose="05000000000000000000" pitchFamily="2" charset="2"/>
              <a:buChar char="n"/>
              <a:defRPr kumimoji="1" sz="2215">
                <a:solidFill>
                  <a:schemeClr val="tx1"/>
                </a:solidFill>
                <a:latin typeface="Tahoma" panose="020B0604030504040204" pitchFamily="34" charset="0"/>
                <a:ea typeface="ＭＳ Ｐゴシック" panose="020B0600070205080204" pitchFamily="50" charset="-128"/>
              </a:defRPr>
            </a:lvl3pPr>
            <a:lvl4pPr marL="1477145" indent="-211021">
              <a:spcBef>
                <a:spcPct val="20000"/>
              </a:spcBef>
              <a:buClr>
                <a:schemeClr val="accent2"/>
              </a:buClr>
              <a:buSzPct val="55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4pPr>
            <a:lvl5pPr marL="1899186" indent="-211021">
              <a:spcBef>
                <a:spcPct val="20000"/>
              </a:spcBef>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5pPr>
            <a:lvl6pPr marL="2321227"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6pPr>
            <a:lvl7pPr marL="2743269"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7pPr>
            <a:lvl8pPr marL="3165310"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8pPr>
            <a:lvl9pPr marL="3587351"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fld id="{E51E667B-E377-45DE-9948-D52668D2EA8F}" type="slidenum">
              <a:rPr kumimoji="0" lang="ja-JP" altLang="en-US" sz="1292"/>
              <a:pPr>
                <a:spcBef>
                  <a:spcPct val="0"/>
                </a:spcBef>
                <a:buClrTx/>
                <a:buSzTx/>
                <a:buFontTx/>
                <a:buNone/>
              </a:pPr>
              <a:t>16</a:t>
            </a:fld>
            <a:endParaRPr kumimoji="0" lang="en-US" altLang="ja-JP" sz="1292"/>
          </a:p>
        </p:txBody>
      </p:sp>
    </p:spTree>
    <p:extLst>
      <p:ext uri="{BB962C8B-B14F-4D97-AF65-F5344CB8AC3E}">
        <p14:creationId xmlns:p14="http://schemas.microsoft.com/office/powerpoint/2010/main" val="2743846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13">
            <a:extLst>
              <a:ext uri="{FF2B5EF4-FFF2-40B4-BE49-F238E27FC236}">
                <a16:creationId xmlns:a16="http://schemas.microsoft.com/office/drawing/2014/main" id="{73ECDC62-8DCD-4050-B61A-774BF9001C9E}"/>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fld id="{A029E447-3CB8-4E99-BFA5-81207956D17F}" type="slidenum">
              <a:rPr kumimoji="0" lang="ja-JP" altLang="en-US" sz="1400"/>
              <a:pPr>
                <a:spcBef>
                  <a:spcPct val="0"/>
                </a:spcBef>
                <a:buClrTx/>
                <a:buSzTx/>
                <a:buFontTx/>
                <a:buNone/>
              </a:pPr>
              <a:t>17</a:t>
            </a:fld>
            <a:endParaRPr kumimoji="0" lang="en-US" altLang="ja-JP" sz="1400"/>
          </a:p>
        </p:txBody>
      </p:sp>
      <p:sp>
        <p:nvSpPr>
          <p:cNvPr id="16387" name="Rectangle 2">
            <a:extLst>
              <a:ext uri="{FF2B5EF4-FFF2-40B4-BE49-F238E27FC236}">
                <a16:creationId xmlns:a16="http://schemas.microsoft.com/office/drawing/2014/main" id="{F1FD0549-752A-437F-AB19-B2FF20787487}"/>
              </a:ext>
            </a:extLst>
          </p:cNvPr>
          <p:cNvSpPr>
            <a:spLocks noGrp="1" noChangeArrowheads="1"/>
          </p:cNvSpPr>
          <p:nvPr>
            <p:ph type="title" idx="4294967295"/>
          </p:nvPr>
        </p:nvSpPr>
        <p:spPr>
          <a:xfrm>
            <a:off x="1136576" y="746274"/>
            <a:ext cx="8445500" cy="1143000"/>
          </a:xfrm>
        </p:spPr>
        <p:txBody>
          <a:bodyPr lIns="92075" tIns="46038" rIns="92075" bIns="46038"/>
          <a:lstStyle/>
          <a:p>
            <a:pPr eaLnBrk="1" hangingPunct="1">
              <a:defRPr/>
            </a:pPr>
            <a:r>
              <a:rPr lang="ja-JP" altLang="en-US" sz="4000" dirty="0">
                <a:latin typeface="+mn-ea"/>
                <a:ea typeface="+mn-ea"/>
              </a:rPr>
              <a:t>統計分類事例</a:t>
            </a:r>
            <a:br>
              <a:rPr lang="en-US" altLang="ja-JP" sz="4000" dirty="0">
                <a:latin typeface="+mn-ea"/>
                <a:ea typeface="+mn-ea"/>
              </a:rPr>
            </a:br>
            <a:r>
              <a:rPr lang="ja-JP" altLang="en-US" sz="4000" dirty="0">
                <a:latin typeface="+mn-ea"/>
                <a:ea typeface="+mn-ea"/>
              </a:rPr>
              <a:t>　</a:t>
            </a:r>
            <a:r>
              <a:rPr lang="ja-JP" altLang="en-US" sz="2800" dirty="0">
                <a:hlinkClick r:id="rId3"/>
              </a:rPr>
              <a:t>統計分類・調査計画等 </a:t>
            </a:r>
            <a:r>
              <a:rPr lang="en-US" altLang="ja-JP" sz="2800" dirty="0">
                <a:hlinkClick r:id="rId3"/>
              </a:rPr>
              <a:t>| </a:t>
            </a:r>
            <a:r>
              <a:rPr lang="ja-JP" altLang="en-US" sz="2800" dirty="0">
                <a:hlinkClick r:id="rId3"/>
              </a:rPr>
              <a:t>政府統計の総合窓口 </a:t>
            </a:r>
            <a:r>
              <a:rPr lang="en-US" altLang="ja-JP" sz="2800" dirty="0">
                <a:hlinkClick r:id="rId3"/>
              </a:rPr>
              <a:t>(e-stat.go.jp)</a:t>
            </a:r>
            <a:endParaRPr lang="ja-JP" altLang="ja-JP" sz="2800" dirty="0">
              <a:latin typeface="+mn-ea"/>
              <a:ea typeface="+mn-ea"/>
            </a:endParaRPr>
          </a:p>
        </p:txBody>
      </p:sp>
      <p:sp>
        <p:nvSpPr>
          <p:cNvPr id="16388" name="Rectangle 3">
            <a:extLst>
              <a:ext uri="{FF2B5EF4-FFF2-40B4-BE49-F238E27FC236}">
                <a16:creationId xmlns:a16="http://schemas.microsoft.com/office/drawing/2014/main" id="{19B5CB54-CEF5-41DB-9E5F-A5E35205717B}"/>
              </a:ext>
            </a:extLst>
          </p:cNvPr>
          <p:cNvSpPr>
            <a:spLocks noGrp="1" noChangeArrowheads="1"/>
          </p:cNvSpPr>
          <p:nvPr>
            <p:ph type="body" idx="4294967295"/>
          </p:nvPr>
        </p:nvSpPr>
        <p:spPr>
          <a:xfrm>
            <a:off x="482637" y="2100331"/>
            <a:ext cx="8702675" cy="4679950"/>
          </a:xfrm>
        </p:spPr>
        <p:txBody>
          <a:bodyPr lIns="92075" tIns="46038" rIns="92075" bIns="46038"/>
          <a:lstStyle/>
          <a:p>
            <a:pPr marL="812800" indent="-812800" eaLnBrk="1" hangingPunct="1">
              <a:buNone/>
              <a:defRPr/>
            </a:pPr>
            <a:r>
              <a:rPr lang="ja-JP" altLang="en-US" dirty="0">
                <a:latin typeface="+mn-ea"/>
              </a:rPr>
              <a:t>・日本標準産業分類　</a:t>
            </a:r>
            <a:r>
              <a:rPr lang="en-US" altLang="ja-JP" dirty="0">
                <a:latin typeface="+mn-ea"/>
              </a:rPr>
              <a:t>2023</a:t>
            </a:r>
            <a:r>
              <a:rPr lang="ja-JP" altLang="en-US" dirty="0">
                <a:latin typeface="+mn-ea"/>
              </a:rPr>
              <a:t>年</a:t>
            </a:r>
            <a:r>
              <a:rPr lang="en-US" altLang="ja-JP" dirty="0">
                <a:latin typeface="+mn-ea"/>
              </a:rPr>
              <a:t>7</a:t>
            </a:r>
            <a:r>
              <a:rPr lang="ja-JP" altLang="en-US" dirty="0">
                <a:latin typeface="+mn-ea"/>
              </a:rPr>
              <a:t>月改定</a:t>
            </a:r>
            <a:endParaRPr lang="en-US" altLang="ja-JP" dirty="0">
              <a:latin typeface="+mn-ea"/>
            </a:endParaRPr>
          </a:p>
          <a:p>
            <a:pPr marL="812800" indent="-812800" eaLnBrk="1" hangingPunct="1">
              <a:buNone/>
              <a:defRPr/>
            </a:pPr>
            <a:r>
              <a:rPr lang="ja-JP" altLang="en-US" dirty="0">
                <a:latin typeface="+mn-ea"/>
              </a:rPr>
              <a:t>・日本標準職業分類　</a:t>
            </a:r>
            <a:r>
              <a:rPr lang="en-US" altLang="ja-JP" dirty="0">
                <a:latin typeface="+mn-ea"/>
              </a:rPr>
              <a:t>2009</a:t>
            </a:r>
            <a:r>
              <a:rPr lang="ja-JP" altLang="en-US" dirty="0">
                <a:latin typeface="+mn-ea"/>
              </a:rPr>
              <a:t>年</a:t>
            </a:r>
            <a:r>
              <a:rPr lang="en-US" altLang="ja-JP" dirty="0">
                <a:latin typeface="+mn-ea"/>
              </a:rPr>
              <a:t>12</a:t>
            </a:r>
            <a:r>
              <a:rPr lang="ja-JP" altLang="en-US" dirty="0">
                <a:latin typeface="+mn-ea"/>
              </a:rPr>
              <a:t>月改定</a:t>
            </a:r>
            <a:endParaRPr lang="en-US" altLang="ja-JP" dirty="0">
              <a:latin typeface="+mn-ea"/>
            </a:endParaRPr>
          </a:p>
          <a:p>
            <a:pPr marL="812800" indent="-812800" eaLnBrk="1" hangingPunct="1">
              <a:buNone/>
              <a:defRPr/>
            </a:pPr>
            <a:r>
              <a:rPr lang="ja-JP" altLang="en-US" dirty="0">
                <a:latin typeface="+mn-ea"/>
              </a:rPr>
              <a:t>・日本標準商品分類　</a:t>
            </a:r>
            <a:r>
              <a:rPr lang="en-US" altLang="ja-JP" dirty="0">
                <a:latin typeface="+mn-ea"/>
              </a:rPr>
              <a:t>1990</a:t>
            </a:r>
            <a:r>
              <a:rPr lang="ja-JP" altLang="en-US" dirty="0">
                <a:latin typeface="+mn-ea"/>
              </a:rPr>
              <a:t>年</a:t>
            </a:r>
            <a:r>
              <a:rPr lang="en-US" altLang="ja-JP" dirty="0">
                <a:latin typeface="+mn-ea"/>
              </a:rPr>
              <a:t>6</a:t>
            </a:r>
            <a:r>
              <a:rPr lang="ja-JP" altLang="en-US" dirty="0">
                <a:latin typeface="+mn-ea"/>
              </a:rPr>
              <a:t>月改定</a:t>
            </a:r>
            <a:endParaRPr lang="en-US" altLang="ja-JP" dirty="0">
              <a:latin typeface="+mn-ea"/>
            </a:endParaRPr>
          </a:p>
          <a:p>
            <a:pPr marL="812800" indent="-812800" eaLnBrk="1" hangingPunct="1">
              <a:buNone/>
              <a:defRPr/>
            </a:pPr>
            <a:r>
              <a:rPr lang="ja-JP" altLang="en-US" dirty="0">
                <a:latin typeface="+mn-ea"/>
              </a:rPr>
              <a:t>・疾病、傷害及び死因の統計分類　</a:t>
            </a:r>
            <a:r>
              <a:rPr lang="en-US" altLang="ja-JP" dirty="0">
                <a:latin typeface="+mn-ea"/>
              </a:rPr>
              <a:t>2013</a:t>
            </a:r>
            <a:r>
              <a:rPr lang="ja-JP" altLang="en-US" dirty="0">
                <a:latin typeface="+mn-ea"/>
              </a:rPr>
              <a:t>年版</a:t>
            </a:r>
            <a:endParaRPr lang="en-US" altLang="ja-JP" dirty="0">
              <a:latin typeface="+mn-ea"/>
            </a:endParaRPr>
          </a:p>
          <a:p>
            <a:pPr marL="812800" indent="-812800" eaLnBrk="1" hangingPunct="1">
              <a:buNone/>
              <a:defRPr/>
            </a:pPr>
            <a:r>
              <a:rPr lang="ja-JP" altLang="en-US" dirty="0">
                <a:latin typeface="+mn-ea"/>
              </a:rPr>
              <a:t>　　（基本分類、疾病分類）</a:t>
            </a:r>
            <a:endParaRPr lang="en-US" altLang="ja-JP" dirty="0">
              <a:latin typeface="+mn-ea"/>
            </a:endParaRPr>
          </a:p>
          <a:p>
            <a:pPr marL="812800" indent="-812800" eaLnBrk="1" hangingPunct="1">
              <a:buNone/>
              <a:defRPr/>
            </a:pPr>
            <a:r>
              <a:rPr lang="ja-JP" altLang="en-US" dirty="0">
                <a:latin typeface="+mn-ea"/>
              </a:rPr>
              <a:t>・家計調査収支項目分類　</a:t>
            </a:r>
            <a:r>
              <a:rPr lang="en-US" altLang="ja-JP" dirty="0">
                <a:latin typeface="+mn-ea"/>
              </a:rPr>
              <a:t>2020</a:t>
            </a:r>
            <a:r>
              <a:rPr lang="ja-JP" altLang="en-US" dirty="0">
                <a:latin typeface="+mn-ea"/>
              </a:rPr>
              <a:t>年</a:t>
            </a:r>
            <a:r>
              <a:rPr lang="en-US" altLang="ja-JP" dirty="0">
                <a:latin typeface="+mn-ea"/>
              </a:rPr>
              <a:t>1</a:t>
            </a:r>
            <a:r>
              <a:rPr lang="ja-JP" altLang="en-US" dirty="0">
                <a:latin typeface="+mn-ea"/>
              </a:rPr>
              <a:t>月改定</a:t>
            </a:r>
            <a:endParaRPr lang="en-US" altLang="ja-JP" dirty="0">
              <a:latin typeface="+mn-ea"/>
            </a:endParaRPr>
          </a:p>
          <a:p>
            <a:pPr marL="812800" indent="-812800" eaLnBrk="1" hangingPunct="1">
              <a:buNone/>
              <a:defRPr/>
            </a:pPr>
            <a:r>
              <a:rPr lang="ja-JP" altLang="en-US" dirty="0">
                <a:latin typeface="+mn-ea"/>
              </a:rPr>
              <a:t>・経済センサス産業分類　</a:t>
            </a:r>
            <a:r>
              <a:rPr lang="en-US" altLang="ja-JP" dirty="0">
                <a:latin typeface="+mn-ea"/>
              </a:rPr>
              <a:t>2014</a:t>
            </a:r>
            <a:r>
              <a:rPr lang="ja-JP" altLang="en-US" dirty="0">
                <a:latin typeface="+mn-ea"/>
              </a:rPr>
              <a:t>年基礎調査</a:t>
            </a:r>
            <a:endParaRPr lang="en-US" altLang="ja-JP" dirty="0">
              <a:latin typeface="+mn-ea"/>
            </a:endParaRPr>
          </a:p>
          <a:p>
            <a:pPr marL="812800" indent="-812800" eaLnBrk="1" hangingPunct="1">
              <a:buNone/>
              <a:defRPr/>
            </a:pPr>
            <a:endParaRPr lang="ja-JP" altLang="ja-JP" dirty="0">
              <a:latin typeface="+mn-ea"/>
            </a:endParaRPr>
          </a:p>
        </p:txBody>
      </p:sp>
    </p:spTree>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A9DDAD33-8726-43F2-8229-5B516A218F97}"/>
              </a:ext>
            </a:extLst>
          </p:cNvPr>
          <p:cNvSpPr>
            <a:spLocks noGrp="1" noChangeArrowheads="1"/>
          </p:cNvSpPr>
          <p:nvPr>
            <p:ph type="title"/>
          </p:nvPr>
        </p:nvSpPr>
        <p:spPr>
          <a:xfrm>
            <a:off x="1424608" y="476672"/>
            <a:ext cx="7793038" cy="1462088"/>
          </a:xfrm>
        </p:spPr>
        <p:txBody>
          <a:bodyPr/>
          <a:lstStyle/>
          <a:p>
            <a:pPr eaLnBrk="1" hangingPunct="1"/>
            <a:br>
              <a:rPr lang="en-US" altLang="ja-JP" sz="4000" dirty="0"/>
            </a:br>
            <a:br>
              <a:rPr lang="en-US" altLang="ja-JP" sz="4000" dirty="0"/>
            </a:br>
            <a:br>
              <a:rPr lang="en-US" altLang="ja-JP" sz="4000" dirty="0"/>
            </a:br>
            <a:r>
              <a:rPr lang="ja-JP" altLang="en-US" sz="4000" dirty="0"/>
              <a:t>データ集計</a:t>
            </a:r>
            <a:br>
              <a:rPr lang="en-US" altLang="ja-JP" sz="4000" dirty="0"/>
            </a:br>
            <a:r>
              <a:rPr lang="ja-JP" altLang="en-US" sz="4000" dirty="0"/>
              <a:t>集計範囲事例</a:t>
            </a:r>
            <a:br>
              <a:rPr lang="en-US" altLang="ja-JP" sz="4000" dirty="0"/>
            </a:br>
            <a:endParaRPr lang="ja-JP" altLang="ja-JP" sz="3600" dirty="0"/>
          </a:p>
        </p:txBody>
      </p:sp>
      <p:sp>
        <p:nvSpPr>
          <p:cNvPr id="79875" name="Rectangle 3">
            <a:extLst>
              <a:ext uri="{FF2B5EF4-FFF2-40B4-BE49-F238E27FC236}">
                <a16:creationId xmlns:a16="http://schemas.microsoft.com/office/drawing/2014/main" id="{5369990B-F166-415D-9E92-0D3495265A91}"/>
              </a:ext>
            </a:extLst>
          </p:cNvPr>
          <p:cNvSpPr>
            <a:spLocks noGrp="1" noChangeArrowheads="1"/>
          </p:cNvSpPr>
          <p:nvPr>
            <p:ph idx="1"/>
          </p:nvPr>
        </p:nvSpPr>
        <p:spPr>
          <a:xfrm>
            <a:off x="57979" y="1938760"/>
            <a:ext cx="9361040" cy="3240360"/>
          </a:xfrm>
        </p:spPr>
        <p:txBody>
          <a:bodyPr/>
          <a:lstStyle/>
          <a:p>
            <a:pPr eaLnBrk="1" hangingPunct="1">
              <a:buNone/>
            </a:pPr>
            <a:r>
              <a:rPr lang="ja-JP" altLang="en-US" sz="3600" dirty="0">
                <a:latin typeface="ＭＳ Ｐゴシック" panose="020B0600070205080204" pitchFamily="50" charset="-128"/>
              </a:rPr>
              <a:t>・全部集計：調査対象の全てを集計対象とする</a:t>
            </a:r>
            <a:endParaRPr lang="en-US" altLang="ja-JP" sz="3600" dirty="0">
              <a:latin typeface="ＭＳ Ｐゴシック" panose="020B0600070205080204" pitchFamily="50" charset="-128"/>
            </a:endParaRPr>
          </a:p>
          <a:p>
            <a:pPr eaLnBrk="1" hangingPunct="1">
              <a:buNone/>
            </a:pPr>
            <a:r>
              <a:rPr lang="ja-JP" altLang="en-US" sz="3600" dirty="0">
                <a:latin typeface="ＭＳ Ｐゴシック" panose="020B0600070205080204" pitchFamily="50" charset="-128"/>
              </a:rPr>
              <a:t>・一部集計：調査対象の一部を集計対象とする</a:t>
            </a:r>
            <a:endParaRPr lang="en-US" altLang="ja-JP" sz="3600" dirty="0">
              <a:latin typeface="ＭＳ Ｐゴシック" panose="020B0600070205080204" pitchFamily="50" charset="-128"/>
            </a:endParaRPr>
          </a:p>
          <a:p>
            <a:pPr eaLnBrk="1" hangingPunct="1">
              <a:buNone/>
            </a:pPr>
            <a:r>
              <a:rPr lang="ja-JP" altLang="en-US" sz="3600" dirty="0">
                <a:latin typeface="ＭＳ Ｐゴシック" panose="020B0600070205080204" pitchFamily="50" charset="-128"/>
              </a:rPr>
              <a:t>　抽出集計：抽出詳細集計</a:t>
            </a:r>
            <a:endParaRPr lang="en-US" altLang="ja-JP" sz="3600" dirty="0">
              <a:latin typeface="ＭＳ Ｐゴシック" panose="020B0600070205080204" pitchFamily="50" charset="-128"/>
            </a:endParaRPr>
          </a:p>
          <a:p>
            <a:pPr eaLnBrk="1" hangingPunct="1">
              <a:buNone/>
            </a:pPr>
            <a:r>
              <a:rPr lang="ja-JP" altLang="en-US" sz="3600" dirty="0">
                <a:latin typeface="ＭＳ Ｐゴシック" panose="020B0600070205080204" pitchFamily="50" charset="-128"/>
              </a:rPr>
              <a:t>　</a:t>
            </a:r>
            <a:r>
              <a:rPr lang="ja-JP" altLang="en-US" sz="2000" dirty="0">
                <a:latin typeface="+mn-ea"/>
                <a:hlinkClick r:id="rId3"/>
              </a:rPr>
              <a:t>国勢調査 平成</a:t>
            </a:r>
            <a:r>
              <a:rPr lang="en-US" altLang="ja-JP" sz="2000" dirty="0">
                <a:latin typeface="+mn-ea"/>
                <a:hlinkClick r:id="rId3"/>
              </a:rPr>
              <a:t>22</a:t>
            </a:r>
            <a:r>
              <a:rPr lang="ja-JP" altLang="en-US" sz="2000" dirty="0">
                <a:latin typeface="+mn-ea"/>
                <a:hlinkClick r:id="rId3"/>
              </a:rPr>
              <a:t>年国勢調査 抽出詳細集計（就業者の産業（小分類）・職業（小分類）） 全国結果 </a:t>
            </a:r>
            <a:r>
              <a:rPr lang="en-US" altLang="ja-JP" sz="2000" dirty="0">
                <a:latin typeface="+mn-ea"/>
                <a:hlinkClick r:id="rId3"/>
              </a:rPr>
              <a:t>| </a:t>
            </a:r>
            <a:r>
              <a:rPr lang="ja-JP" altLang="en-US" sz="2000" dirty="0">
                <a:latin typeface="+mn-ea"/>
                <a:hlinkClick r:id="rId3"/>
              </a:rPr>
              <a:t>ファイル </a:t>
            </a:r>
            <a:r>
              <a:rPr lang="en-US" altLang="ja-JP" sz="2000" dirty="0">
                <a:latin typeface="+mn-ea"/>
                <a:hlinkClick r:id="rId3"/>
              </a:rPr>
              <a:t>| </a:t>
            </a:r>
            <a:r>
              <a:rPr lang="ja-JP" altLang="en-US" sz="2000" dirty="0">
                <a:latin typeface="+mn-ea"/>
                <a:hlinkClick r:id="rId3"/>
              </a:rPr>
              <a:t>統計データを探す </a:t>
            </a:r>
            <a:r>
              <a:rPr lang="en-US" altLang="ja-JP" sz="2000" dirty="0">
                <a:latin typeface="+mn-ea"/>
                <a:hlinkClick r:id="rId3"/>
              </a:rPr>
              <a:t>| </a:t>
            </a:r>
            <a:r>
              <a:rPr lang="ja-JP" altLang="en-US" sz="2000" dirty="0">
                <a:latin typeface="+mn-ea"/>
                <a:hlinkClick r:id="rId3"/>
              </a:rPr>
              <a:t>政府統計の総合窓口 </a:t>
            </a:r>
            <a:r>
              <a:rPr lang="en-US" altLang="ja-JP" sz="2000" dirty="0">
                <a:latin typeface="+mn-ea"/>
                <a:hlinkClick r:id="rId3"/>
              </a:rPr>
              <a:t>(e-stat.go.jp)</a:t>
            </a:r>
            <a:endParaRPr lang="en-US" altLang="ja-JP" sz="2000" dirty="0">
              <a:latin typeface="+mn-ea"/>
            </a:endParaRPr>
          </a:p>
          <a:p>
            <a:pPr eaLnBrk="1" hangingPunct="1">
              <a:buNone/>
            </a:pPr>
            <a:r>
              <a:rPr lang="ja-JP" altLang="en-US" sz="3600" dirty="0">
                <a:latin typeface="ＭＳ Ｐゴシック" panose="020B0600070205080204" pitchFamily="50" charset="-128"/>
              </a:rPr>
              <a:t>　部分集計：従業者規模</a:t>
            </a:r>
            <a:r>
              <a:rPr lang="en-US" altLang="ja-JP" sz="3600" dirty="0">
                <a:latin typeface="ＭＳ Ｐゴシック" panose="020B0600070205080204" pitchFamily="50" charset="-128"/>
              </a:rPr>
              <a:t>30</a:t>
            </a:r>
            <a:r>
              <a:rPr lang="ja-JP" altLang="en-US" sz="3600" dirty="0">
                <a:latin typeface="ＭＳ Ｐゴシック" panose="020B0600070205080204" pitchFamily="50" charset="-128"/>
              </a:rPr>
              <a:t>人以上集計</a:t>
            </a:r>
            <a:endParaRPr lang="en-US" altLang="ja-JP" sz="3600" dirty="0">
              <a:latin typeface="ＭＳ Ｐゴシック" panose="020B0600070205080204" pitchFamily="50" charset="-128"/>
            </a:endParaRPr>
          </a:p>
          <a:p>
            <a:pPr eaLnBrk="1" hangingPunct="1">
              <a:buNone/>
            </a:pPr>
            <a:r>
              <a:rPr lang="ja-JP" altLang="en-US" sz="3600" dirty="0">
                <a:latin typeface="ＭＳ Ｐゴシック" panose="020B0600070205080204" pitchFamily="50" charset="-128"/>
              </a:rPr>
              <a:t>　</a:t>
            </a:r>
            <a:endParaRPr lang="ja-JP" altLang="ja-JP" sz="3600" dirty="0">
              <a:latin typeface="ＭＳ Ｐゴシック" panose="020B0600070205080204" pitchFamily="50" charset="-128"/>
            </a:endParaRPr>
          </a:p>
        </p:txBody>
      </p:sp>
      <p:sp>
        <p:nvSpPr>
          <p:cNvPr id="79876" name="スライド番号プレースホルダー 1">
            <a:extLst>
              <a:ext uri="{FF2B5EF4-FFF2-40B4-BE49-F238E27FC236}">
                <a16:creationId xmlns:a16="http://schemas.microsoft.com/office/drawing/2014/main" id="{7F2E85EE-5A0D-4EFD-9B18-586931121068}"/>
              </a:ext>
            </a:extLst>
          </p:cNvPr>
          <p:cNvSpPr>
            <a:spLocks noGrp="1"/>
          </p:cNvSpPr>
          <p:nvPr>
            <p:ph type="sldNum" sz="quarter" idx="12"/>
          </p:nvPr>
        </p:nvSpPr>
        <p:spPr>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fld id="{30FAE946-4888-4B5C-987C-CA801CF97F27}" type="slidenum">
              <a:rPr kumimoji="0" lang="ja-JP" altLang="en-US" sz="1400"/>
              <a:pPr>
                <a:spcBef>
                  <a:spcPct val="0"/>
                </a:spcBef>
                <a:buClrTx/>
                <a:buSzTx/>
                <a:buFontTx/>
                <a:buNone/>
              </a:pPr>
              <a:t>18</a:t>
            </a:fld>
            <a:endParaRPr kumimoji="0" lang="en-US" altLang="ja-JP" sz="1400"/>
          </a:p>
        </p:txBody>
      </p:sp>
    </p:spTree>
    <p:extLst>
      <p:ext uri="{BB962C8B-B14F-4D97-AF65-F5344CB8AC3E}">
        <p14:creationId xmlns:p14="http://schemas.microsoft.com/office/powerpoint/2010/main" val="27736073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A9DDAD33-8726-43F2-8229-5B516A218F97}"/>
              </a:ext>
            </a:extLst>
          </p:cNvPr>
          <p:cNvSpPr>
            <a:spLocks noGrp="1" noChangeArrowheads="1"/>
          </p:cNvSpPr>
          <p:nvPr>
            <p:ph type="title"/>
          </p:nvPr>
        </p:nvSpPr>
        <p:spPr>
          <a:xfrm>
            <a:off x="1280592" y="188640"/>
            <a:ext cx="7793038" cy="1462088"/>
          </a:xfrm>
        </p:spPr>
        <p:txBody>
          <a:bodyPr/>
          <a:lstStyle/>
          <a:p>
            <a:pPr eaLnBrk="1" hangingPunct="1"/>
            <a:br>
              <a:rPr lang="en-US" altLang="ja-JP" sz="4000" dirty="0"/>
            </a:br>
            <a:br>
              <a:rPr lang="en-US" altLang="ja-JP" sz="4000" dirty="0"/>
            </a:br>
            <a:br>
              <a:rPr lang="en-US" altLang="ja-JP" sz="4000" dirty="0"/>
            </a:br>
            <a:r>
              <a:rPr lang="ja-JP" altLang="en-US" sz="4000" dirty="0"/>
              <a:t>その他の集計</a:t>
            </a:r>
            <a:r>
              <a:rPr lang="ja-JP" altLang="en-US" sz="3600" dirty="0"/>
              <a:t>（補完、遡及、追加）</a:t>
            </a:r>
            <a:endParaRPr lang="ja-JP" altLang="ja-JP" sz="3600" dirty="0"/>
          </a:p>
        </p:txBody>
      </p:sp>
      <p:sp>
        <p:nvSpPr>
          <p:cNvPr id="79875" name="Rectangle 3">
            <a:extLst>
              <a:ext uri="{FF2B5EF4-FFF2-40B4-BE49-F238E27FC236}">
                <a16:creationId xmlns:a16="http://schemas.microsoft.com/office/drawing/2014/main" id="{5369990B-F166-415D-9E92-0D3495265A91}"/>
              </a:ext>
            </a:extLst>
          </p:cNvPr>
          <p:cNvSpPr>
            <a:spLocks noGrp="1" noChangeArrowheads="1"/>
          </p:cNvSpPr>
          <p:nvPr>
            <p:ph idx="1"/>
          </p:nvPr>
        </p:nvSpPr>
        <p:spPr>
          <a:xfrm>
            <a:off x="272480" y="1808820"/>
            <a:ext cx="9361040" cy="3240360"/>
          </a:xfrm>
        </p:spPr>
        <p:txBody>
          <a:bodyPr/>
          <a:lstStyle/>
          <a:p>
            <a:pPr eaLnBrk="1" hangingPunct="1">
              <a:buNone/>
            </a:pPr>
            <a:r>
              <a:rPr lang="ja-JP" altLang="en-US" sz="3600" dirty="0">
                <a:latin typeface="ＭＳ Ｐゴシック" panose="020B0600070205080204" pitchFamily="50" charset="-128"/>
              </a:rPr>
              <a:t>・不詳補完集計：不詳データを配分し集計</a:t>
            </a:r>
            <a:endParaRPr lang="en-US" altLang="ja-JP" sz="3600" dirty="0">
              <a:latin typeface="ＭＳ Ｐゴシック" panose="020B0600070205080204" pitchFamily="50" charset="-128"/>
            </a:endParaRPr>
          </a:p>
          <a:p>
            <a:pPr eaLnBrk="1" hangingPunct="1">
              <a:buNone/>
            </a:pPr>
            <a:r>
              <a:rPr lang="ja-JP" altLang="en-US" sz="3600" dirty="0">
                <a:latin typeface="ＭＳ Ｐゴシック" panose="020B0600070205080204" pitchFamily="50" charset="-128"/>
              </a:rPr>
              <a:t>　</a:t>
            </a:r>
            <a:r>
              <a:rPr lang="ja-JP" altLang="en-US" sz="2000" dirty="0">
                <a:latin typeface="+mn-ea"/>
                <a:hlinkClick r:id="rId3"/>
              </a:rPr>
              <a:t>国勢調査 令和２年国勢調査 参考表：不詳補完結果 令和２年国勢調査に関する不詳補完結果 </a:t>
            </a:r>
            <a:r>
              <a:rPr lang="en-US" altLang="ja-JP" sz="2000" dirty="0">
                <a:latin typeface="+mn-ea"/>
                <a:hlinkClick r:id="rId3"/>
              </a:rPr>
              <a:t>| </a:t>
            </a:r>
            <a:r>
              <a:rPr lang="ja-JP" altLang="en-US" sz="2000" dirty="0">
                <a:latin typeface="+mn-ea"/>
                <a:hlinkClick r:id="rId3"/>
              </a:rPr>
              <a:t>ファイル </a:t>
            </a:r>
            <a:r>
              <a:rPr lang="en-US" altLang="ja-JP" sz="2000" dirty="0">
                <a:latin typeface="+mn-ea"/>
                <a:hlinkClick r:id="rId3"/>
              </a:rPr>
              <a:t>| </a:t>
            </a:r>
            <a:r>
              <a:rPr lang="ja-JP" altLang="en-US" sz="2000" dirty="0">
                <a:latin typeface="+mn-ea"/>
                <a:hlinkClick r:id="rId3"/>
              </a:rPr>
              <a:t>統計データを探す </a:t>
            </a:r>
            <a:r>
              <a:rPr lang="en-US" altLang="ja-JP" sz="2000" dirty="0">
                <a:latin typeface="+mn-ea"/>
                <a:hlinkClick r:id="rId3"/>
              </a:rPr>
              <a:t>| </a:t>
            </a:r>
            <a:r>
              <a:rPr lang="ja-JP" altLang="en-US" sz="2000" dirty="0">
                <a:latin typeface="+mn-ea"/>
                <a:hlinkClick r:id="rId3"/>
              </a:rPr>
              <a:t>政府統計の総合窓口 </a:t>
            </a:r>
            <a:r>
              <a:rPr lang="en-US" altLang="ja-JP" sz="2000" dirty="0">
                <a:latin typeface="+mn-ea"/>
                <a:hlinkClick r:id="rId3"/>
              </a:rPr>
              <a:t>(e-stat.go.jp)</a:t>
            </a:r>
            <a:endParaRPr lang="en-US" altLang="ja-JP" sz="2000" dirty="0">
              <a:latin typeface="+mn-ea"/>
            </a:endParaRPr>
          </a:p>
          <a:p>
            <a:pPr eaLnBrk="1" hangingPunct="1">
              <a:buNone/>
            </a:pPr>
            <a:r>
              <a:rPr lang="ja-JP" altLang="en-US" sz="3600" dirty="0">
                <a:latin typeface="+mn-ea"/>
              </a:rPr>
              <a:t>・遡及集計：新しい分類区分で再集計</a:t>
            </a:r>
            <a:endParaRPr lang="en-US" altLang="ja-JP" sz="3600" dirty="0">
              <a:latin typeface="+mn-ea"/>
            </a:endParaRPr>
          </a:p>
          <a:p>
            <a:pPr eaLnBrk="1" hangingPunct="1">
              <a:buNone/>
            </a:pPr>
            <a:r>
              <a:rPr lang="ja-JP" altLang="en-US" sz="3600" dirty="0">
                <a:latin typeface="+mn-ea"/>
              </a:rPr>
              <a:t>　</a:t>
            </a:r>
            <a:r>
              <a:rPr lang="ja-JP" altLang="en-US" sz="2000" dirty="0">
                <a:latin typeface="+mn-ea"/>
                <a:hlinkClick r:id="rId4"/>
              </a:rPr>
              <a:t>国勢調査 平成７年国勢調査　遡及集計（平成</a:t>
            </a:r>
            <a:r>
              <a:rPr lang="en-US" altLang="ja-JP" sz="2000" dirty="0">
                <a:latin typeface="+mn-ea"/>
                <a:hlinkClick r:id="rId4"/>
              </a:rPr>
              <a:t>22</a:t>
            </a:r>
            <a:r>
              <a:rPr lang="ja-JP" altLang="en-US" sz="2000" dirty="0">
                <a:latin typeface="+mn-ea"/>
                <a:hlinkClick r:id="rId4"/>
              </a:rPr>
              <a:t>年の集計で用いる分類区分や統計表を平成</a:t>
            </a:r>
            <a:r>
              <a:rPr lang="en-US" altLang="ja-JP" sz="2000" dirty="0">
                <a:latin typeface="+mn-ea"/>
                <a:hlinkClick r:id="rId4"/>
              </a:rPr>
              <a:t>7</a:t>
            </a:r>
            <a:r>
              <a:rPr lang="ja-JP" altLang="en-US" sz="2000" dirty="0">
                <a:latin typeface="+mn-ea"/>
                <a:hlinkClick r:id="rId4"/>
              </a:rPr>
              <a:t>年の結果で遡及したもの） </a:t>
            </a:r>
            <a:r>
              <a:rPr lang="en-US" altLang="ja-JP" sz="2000" dirty="0">
                <a:latin typeface="+mn-ea"/>
                <a:hlinkClick r:id="rId4"/>
              </a:rPr>
              <a:t>| </a:t>
            </a:r>
            <a:r>
              <a:rPr lang="ja-JP" altLang="en-US" sz="2000" dirty="0">
                <a:latin typeface="+mn-ea"/>
                <a:hlinkClick r:id="rId4"/>
              </a:rPr>
              <a:t>ファイル </a:t>
            </a:r>
            <a:r>
              <a:rPr lang="en-US" altLang="ja-JP" sz="2000" dirty="0">
                <a:latin typeface="+mn-ea"/>
                <a:hlinkClick r:id="rId4"/>
              </a:rPr>
              <a:t>| </a:t>
            </a:r>
            <a:r>
              <a:rPr lang="ja-JP" altLang="en-US" sz="2000" dirty="0">
                <a:latin typeface="+mn-ea"/>
                <a:hlinkClick r:id="rId4"/>
              </a:rPr>
              <a:t>統計データを探す </a:t>
            </a:r>
            <a:r>
              <a:rPr lang="en-US" altLang="ja-JP" sz="2000" dirty="0">
                <a:latin typeface="+mn-ea"/>
                <a:hlinkClick r:id="rId4"/>
              </a:rPr>
              <a:t>| </a:t>
            </a:r>
            <a:r>
              <a:rPr lang="ja-JP" altLang="en-US" sz="2000" dirty="0">
                <a:latin typeface="+mn-ea"/>
                <a:hlinkClick r:id="rId4"/>
              </a:rPr>
              <a:t>政府統計の総合窓口 </a:t>
            </a:r>
            <a:r>
              <a:rPr lang="en-US" altLang="ja-JP" sz="2000" dirty="0">
                <a:latin typeface="+mn-ea"/>
                <a:hlinkClick r:id="rId4"/>
              </a:rPr>
              <a:t>(e-stat.go.jp)</a:t>
            </a:r>
            <a:endParaRPr lang="en-US" altLang="ja-JP" sz="2000" dirty="0">
              <a:latin typeface="+mn-ea"/>
            </a:endParaRPr>
          </a:p>
          <a:p>
            <a:pPr eaLnBrk="1" hangingPunct="1">
              <a:buNone/>
            </a:pPr>
            <a:r>
              <a:rPr lang="ja-JP" altLang="en-US" sz="3600" dirty="0">
                <a:latin typeface="+mn-ea"/>
              </a:rPr>
              <a:t>・追加集計：政策ニーズに合わせた集計</a:t>
            </a:r>
            <a:endParaRPr lang="en-US" altLang="ja-JP" sz="3600" dirty="0">
              <a:latin typeface="+mn-ea"/>
            </a:endParaRPr>
          </a:p>
          <a:p>
            <a:pPr eaLnBrk="1" hangingPunct="1">
              <a:buNone/>
            </a:pPr>
            <a:r>
              <a:rPr lang="ja-JP" altLang="en-US" sz="2000" dirty="0">
                <a:latin typeface="+mn-ea"/>
                <a:hlinkClick r:id="rId5"/>
              </a:rPr>
              <a:t>　国勢調査 平成</a:t>
            </a:r>
            <a:r>
              <a:rPr lang="en-US" altLang="ja-JP" sz="2000" dirty="0">
                <a:latin typeface="+mn-ea"/>
                <a:hlinkClick r:id="rId5"/>
              </a:rPr>
              <a:t>22</a:t>
            </a:r>
            <a:r>
              <a:rPr lang="ja-JP" altLang="en-US" sz="2000" dirty="0">
                <a:latin typeface="+mn-ea"/>
                <a:hlinkClick r:id="rId5"/>
              </a:rPr>
              <a:t>年国勢調査 追加集計 </a:t>
            </a:r>
            <a:r>
              <a:rPr lang="en-US" altLang="ja-JP" sz="2000" dirty="0">
                <a:latin typeface="+mn-ea"/>
                <a:hlinkClick r:id="rId5"/>
              </a:rPr>
              <a:t>| </a:t>
            </a:r>
            <a:r>
              <a:rPr lang="ja-JP" altLang="en-US" sz="2000" dirty="0">
                <a:latin typeface="+mn-ea"/>
                <a:hlinkClick r:id="rId5"/>
              </a:rPr>
              <a:t>ファイル </a:t>
            </a:r>
            <a:r>
              <a:rPr lang="en-US" altLang="ja-JP" sz="2000" dirty="0">
                <a:latin typeface="+mn-ea"/>
                <a:hlinkClick r:id="rId5"/>
              </a:rPr>
              <a:t>| </a:t>
            </a:r>
            <a:r>
              <a:rPr lang="ja-JP" altLang="en-US" sz="2000" dirty="0">
                <a:latin typeface="+mn-ea"/>
                <a:hlinkClick r:id="rId5"/>
              </a:rPr>
              <a:t>統計データを探す </a:t>
            </a:r>
            <a:r>
              <a:rPr lang="en-US" altLang="ja-JP" sz="2000" dirty="0">
                <a:latin typeface="+mn-ea"/>
                <a:hlinkClick r:id="rId5"/>
              </a:rPr>
              <a:t>| </a:t>
            </a:r>
            <a:r>
              <a:rPr lang="ja-JP" altLang="en-US" sz="2000" dirty="0">
                <a:latin typeface="+mn-ea"/>
                <a:hlinkClick r:id="rId5"/>
              </a:rPr>
              <a:t>政府統計の総合窓口 </a:t>
            </a:r>
            <a:r>
              <a:rPr lang="en-US" altLang="ja-JP" sz="2000" dirty="0">
                <a:latin typeface="+mn-ea"/>
                <a:hlinkClick r:id="rId5"/>
              </a:rPr>
              <a:t>(e-stat.go.jp)</a:t>
            </a:r>
            <a:endParaRPr lang="en-US" altLang="ja-JP" sz="2000" dirty="0">
              <a:latin typeface="+mn-ea"/>
            </a:endParaRPr>
          </a:p>
          <a:p>
            <a:pPr eaLnBrk="1" hangingPunct="1">
              <a:buNone/>
            </a:pPr>
            <a:r>
              <a:rPr lang="ja-JP" altLang="en-US" sz="3600" dirty="0">
                <a:latin typeface="+mn-ea"/>
              </a:rPr>
              <a:t>　</a:t>
            </a:r>
            <a:endParaRPr lang="ja-JP" altLang="ja-JP" sz="3600" dirty="0">
              <a:latin typeface="+mn-ea"/>
            </a:endParaRPr>
          </a:p>
        </p:txBody>
      </p:sp>
      <p:sp>
        <p:nvSpPr>
          <p:cNvPr id="79876" name="スライド番号プレースホルダー 1">
            <a:extLst>
              <a:ext uri="{FF2B5EF4-FFF2-40B4-BE49-F238E27FC236}">
                <a16:creationId xmlns:a16="http://schemas.microsoft.com/office/drawing/2014/main" id="{7F2E85EE-5A0D-4EFD-9B18-586931121068}"/>
              </a:ext>
            </a:extLst>
          </p:cNvPr>
          <p:cNvSpPr>
            <a:spLocks noGrp="1"/>
          </p:cNvSpPr>
          <p:nvPr>
            <p:ph type="sldNum" sz="quarter" idx="12"/>
          </p:nvPr>
        </p:nvSpPr>
        <p:spPr>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fld id="{30FAE946-4888-4B5C-987C-CA801CF97F27}" type="slidenum">
              <a:rPr kumimoji="0" lang="ja-JP" altLang="en-US" sz="1400"/>
              <a:pPr>
                <a:spcBef>
                  <a:spcPct val="0"/>
                </a:spcBef>
                <a:buClrTx/>
                <a:buSzTx/>
                <a:buFontTx/>
                <a:buNone/>
              </a:pPr>
              <a:t>19</a:t>
            </a:fld>
            <a:endParaRPr kumimoji="0" lang="en-US" altLang="ja-JP" sz="1400"/>
          </a:p>
        </p:txBody>
      </p:sp>
    </p:spTree>
    <p:extLst>
      <p:ext uri="{BB962C8B-B14F-4D97-AF65-F5344CB8AC3E}">
        <p14:creationId xmlns:p14="http://schemas.microsoft.com/office/powerpoint/2010/main" val="483171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2C4F26B9-731D-461D-857A-457E99207A87}"/>
              </a:ext>
            </a:extLst>
          </p:cNvPr>
          <p:cNvSpPr>
            <a:spLocks noGrp="1" noChangeArrowheads="1"/>
          </p:cNvSpPr>
          <p:nvPr>
            <p:ph type="title"/>
          </p:nvPr>
        </p:nvSpPr>
        <p:spPr>
          <a:xfrm>
            <a:off x="599102" y="-31013"/>
            <a:ext cx="8784976" cy="1143000"/>
          </a:xfrm>
        </p:spPr>
        <p:txBody>
          <a:bodyPr/>
          <a:lstStyle/>
          <a:p>
            <a:pPr eaLnBrk="1" hangingPunct="1">
              <a:defRPr/>
            </a:pPr>
            <a:r>
              <a:rPr lang="ja-JP" altLang="en-US" sz="3600" dirty="0">
                <a:latin typeface="+mn-ea"/>
              </a:rPr>
              <a:t>統計データの見方・使い方 </a:t>
            </a:r>
            <a:r>
              <a:rPr lang="ja-JP" altLang="en-US" sz="4000" dirty="0">
                <a:latin typeface="+mn-ea"/>
                <a:ea typeface="+mn-ea"/>
              </a:rPr>
              <a:t>報告概要</a:t>
            </a:r>
            <a:endParaRPr lang="ja-JP" altLang="ja-JP" sz="4000" dirty="0">
              <a:latin typeface="+mn-ea"/>
              <a:ea typeface="+mn-ea"/>
            </a:endParaRPr>
          </a:p>
        </p:txBody>
      </p:sp>
      <p:sp>
        <p:nvSpPr>
          <p:cNvPr id="12292" name="Rectangle 3">
            <a:extLst>
              <a:ext uri="{FF2B5EF4-FFF2-40B4-BE49-F238E27FC236}">
                <a16:creationId xmlns:a16="http://schemas.microsoft.com/office/drawing/2014/main" id="{04F99F19-0390-4509-A516-10370702716D}"/>
              </a:ext>
            </a:extLst>
          </p:cNvPr>
          <p:cNvSpPr>
            <a:spLocks noGrp="1" noChangeArrowheads="1"/>
          </p:cNvSpPr>
          <p:nvPr>
            <p:ph type="body" idx="1"/>
          </p:nvPr>
        </p:nvSpPr>
        <p:spPr>
          <a:xfrm>
            <a:off x="101976" y="1357312"/>
            <a:ext cx="9702047" cy="4143375"/>
          </a:xfrm>
        </p:spPr>
        <p:txBody>
          <a:bodyPr/>
          <a:lstStyle/>
          <a:p>
            <a:pPr eaLnBrk="1" hangingPunct="1">
              <a:lnSpc>
                <a:spcPct val="90000"/>
              </a:lnSpc>
              <a:buFont typeface="Wingdings" panose="05000000000000000000" pitchFamily="2" charset="2"/>
              <a:buNone/>
              <a:defRPr/>
            </a:pPr>
            <a:r>
              <a:rPr lang="en-US" altLang="ja-JP" dirty="0">
                <a:latin typeface="+mn-ea"/>
              </a:rPr>
              <a:t>Ⅰ </a:t>
            </a:r>
            <a:r>
              <a:rPr lang="ja-JP" altLang="en-US" dirty="0">
                <a:latin typeface="+mn-ea"/>
              </a:rPr>
              <a:t>統計データの見方・表し方　</a:t>
            </a:r>
            <a:endParaRPr lang="en-US" altLang="ja-JP" dirty="0">
              <a:solidFill>
                <a:srgbClr val="0070C0"/>
              </a:solidFill>
              <a:latin typeface="+mn-ea"/>
            </a:endParaRP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1 </a:t>
            </a:r>
            <a:r>
              <a:rPr lang="ja-JP" altLang="en-US" dirty="0">
                <a:latin typeface="+mn-ea"/>
              </a:rPr>
              <a:t>統計用語の見方、</a:t>
            </a:r>
            <a:r>
              <a:rPr lang="en-US" altLang="ja-JP" dirty="0">
                <a:latin typeface="+mn-ea"/>
              </a:rPr>
              <a:t>2 </a:t>
            </a:r>
            <a:r>
              <a:rPr lang="ja-JP" altLang="en-US" dirty="0">
                <a:latin typeface="ＭＳ Ｐゴシック" panose="020B0600070205080204" pitchFamily="50" charset="-128"/>
              </a:rPr>
              <a:t>基本的グラフ・データの種類</a:t>
            </a:r>
            <a:endParaRPr lang="en-US" altLang="ja-JP" dirty="0">
              <a:latin typeface="ＭＳ Ｐゴシック" panose="020B0600070205080204" pitchFamily="50" charset="-128"/>
            </a:endParaRPr>
          </a:p>
          <a:p>
            <a:pPr eaLnBrk="1" hangingPunct="1">
              <a:lnSpc>
                <a:spcPct val="90000"/>
              </a:lnSpc>
              <a:buFont typeface="Wingdings" panose="05000000000000000000" pitchFamily="2" charset="2"/>
              <a:buNone/>
              <a:defRPr/>
            </a:pPr>
            <a:r>
              <a:rPr lang="en-US" altLang="ja-JP" dirty="0">
                <a:latin typeface="ＭＳ Ｐゴシック" panose="020B0600070205080204" pitchFamily="50" charset="-128"/>
              </a:rPr>
              <a:t>Ⅱ </a:t>
            </a:r>
            <a:r>
              <a:rPr lang="ja-JP" altLang="en-US" dirty="0">
                <a:latin typeface="ＭＳ Ｐゴシック" panose="020B0600070205080204" pitchFamily="50" charset="-128"/>
              </a:rPr>
              <a:t>統計量・データ分布の見方</a:t>
            </a:r>
            <a:endParaRPr lang="en-US" altLang="ja-JP" dirty="0">
              <a:solidFill>
                <a:srgbClr val="0070C0"/>
              </a:solidFill>
              <a:latin typeface="+mn-ea"/>
            </a:endParaRP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3 </a:t>
            </a:r>
            <a:r>
              <a:rPr lang="ja-JP" altLang="en-US" dirty="0">
                <a:latin typeface="ＭＳ Ｐゴシック" panose="020B0600070205080204" pitchFamily="50" charset="-128"/>
              </a:rPr>
              <a:t>度数分布表とヒストグラム、</a:t>
            </a:r>
            <a:r>
              <a:rPr lang="en-US" altLang="ja-JP" dirty="0">
                <a:latin typeface="+mn-ea"/>
              </a:rPr>
              <a:t>4 </a:t>
            </a:r>
            <a:r>
              <a:rPr lang="ja-JP" altLang="en-US" dirty="0">
                <a:latin typeface="ＭＳ Ｐゴシック" panose="020B0600070205080204" pitchFamily="50" charset="-128"/>
              </a:rPr>
              <a:t>代表値の概要、</a:t>
            </a:r>
            <a:r>
              <a:rPr lang="en-US" altLang="ja-JP" dirty="0">
                <a:latin typeface="ＭＳ Ｐゴシック" panose="020B0600070205080204" pitchFamily="50" charset="-128"/>
              </a:rPr>
              <a:t>5 </a:t>
            </a:r>
            <a:r>
              <a:rPr lang="ja-JP" altLang="en-US" dirty="0">
                <a:latin typeface="ＭＳ Ｐゴシック" panose="020B0600070205080204" pitchFamily="50" charset="-128"/>
              </a:rPr>
              <a:t>分布のちらばりの尺度</a:t>
            </a:r>
            <a:endParaRPr lang="en-US" altLang="ja-JP" dirty="0">
              <a:latin typeface="+mn-ea"/>
            </a:endParaRPr>
          </a:p>
          <a:p>
            <a:pPr eaLnBrk="1" hangingPunct="1">
              <a:lnSpc>
                <a:spcPct val="90000"/>
              </a:lnSpc>
              <a:buFont typeface="Wingdings" panose="05000000000000000000" pitchFamily="2" charset="2"/>
              <a:buNone/>
              <a:defRPr/>
            </a:pPr>
            <a:r>
              <a:rPr lang="en-US" altLang="ja-JP" dirty="0">
                <a:latin typeface="+mn-ea"/>
              </a:rPr>
              <a:t>Ⅲ </a:t>
            </a:r>
            <a:r>
              <a:rPr lang="ja-JP" altLang="en-US" dirty="0">
                <a:latin typeface="+mn-ea"/>
              </a:rPr>
              <a:t>統計表作成と変化の分析</a:t>
            </a:r>
            <a:endParaRPr lang="en-US" altLang="ja-JP" dirty="0">
              <a:solidFill>
                <a:srgbClr val="0070C0"/>
              </a:solidFill>
              <a:latin typeface="+mn-ea"/>
            </a:endParaRP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6 </a:t>
            </a:r>
            <a:r>
              <a:rPr lang="ja-JP" altLang="en-US" dirty="0">
                <a:latin typeface="ＭＳ Ｐゴシック" panose="020B0600070205080204" pitchFamily="50" charset="-128"/>
              </a:rPr>
              <a:t>クロス集計表の概要、</a:t>
            </a:r>
            <a:r>
              <a:rPr lang="en-US" altLang="ja-JP" dirty="0">
                <a:latin typeface="ＭＳ Ｐゴシック" panose="020B0600070205080204" pitchFamily="50" charset="-128"/>
              </a:rPr>
              <a:t>7 </a:t>
            </a:r>
            <a:r>
              <a:rPr lang="ja-JP" altLang="en-US" dirty="0">
                <a:latin typeface="ＭＳ Ｐゴシック" panose="020B0600070205080204" pitchFamily="50" charset="-128"/>
              </a:rPr>
              <a:t>時系列データの見方</a:t>
            </a:r>
            <a:endParaRPr lang="en-US" altLang="ja-JP" dirty="0">
              <a:latin typeface="+mn-ea"/>
            </a:endParaRPr>
          </a:p>
          <a:p>
            <a:pPr eaLnBrk="1" hangingPunct="1">
              <a:lnSpc>
                <a:spcPct val="90000"/>
              </a:lnSpc>
              <a:buFont typeface="Wingdings" panose="05000000000000000000" pitchFamily="2" charset="2"/>
              <a:buNone/>
              <a:defRPr/>
            </a:pPr>
            <a:r>
              <a:rPr lang="en-US" altLang="ja-JP" dirty="0">
                <a:solidFill>
                  <a:srgbClr val="FF0000"/>
                </a:solidFill>
                <a:latin typeface="+mn-ea"/>
              </a:rPr>
              <a:t>Ⅳ </a:t>
            </a:r>
            <a:r>
              <a:rPr lang="ja-JP" altLang="en-US" dirty="0">
                <a:solidFill>
                  <a:srgbClr val="FF0000"/>
                </a:solidFill>
                <a:latin typeface="+mn-ea"/>
              </a:rPr>
              <a:t>統計データの収集・整理の方法　</a:t>
            </a:r>
            <a:endParaRPr lang="en-US" altLang="ja-JP" dirty="0">
              <a:solidFill>
                <a:srgbClr val="FF0000"/>
              </a:solidFill>
              <a:latin typeface="+mn-ea"/>
            </a:endParaRPr>
          </a:p>
          <a:p>
            <a:pPr eaLnBrk="1" hangingPunct="1">
              <a:lnSpc>
                <a:spcPct val="90000"/>
              </a:lnSpc>
              <a:buFont typeface="Wingdings" panose="05000000000000000000" pitchFamily="2" charset="2"/>
              <a:buNone/>
              <a:defRPr/>
            </a:pPr>
            <a:r>
              <a:rPr lang="ja-JP" altLang="en-US" dirty="0">
                <a:solidFill>
                  <a:srgbClr val="FF0000"/>
                </a:solidFill>
                <a:latin typeface="+mn-ea"/>
              </a:rPr>
              <a:t>　</a:t>
            </a:r>
            <a:r>
              <a:rPr lang="en-US" altLang="ja-JP" dirty="0">
                <a:solidFill>
                  <a:srgbClr val="FF0000"/>
                </a:solidFill>
                <a:latin typeface="+mn-ea"/>
              </a:rPr>
              <a:t>8 </a:t>
            </a:r>
            <a:r>
              <a:rPr lang="ja-JP" altLang="en-US" dirty="0">
                <a:solidFill>
                  <a:srgbClr val="FF0000"/>
                </a:solidFill>
                <a:latin typeface="+mn-ea"/>
              </a:rPr>
              <a:t>統計的な見方・</a:t>
            </a:r>
            <a:r>
              <a:rPr lang="ja-JP" altLang="en-US" dirty="0">
                <a:solidFill>
                  <a:srgbClr val="FF0000"/>
                </a:solidFill>
                <a:latin typeface="ＭＳ Ｐゴシック" panose="020B0600070205080204" pitchFamily="50" charset="-128"/>
              </a:rPr>
              <a:t>データの集め方、</a:t>
            </a:r>
            <a:r>
              <a:rPr lang="en-US" altLang="ja-JP" dirty="0">
                <a:solidFill>
                  <a:srgbClr val="FF0000"/>
                </a:solidFill>
                <a:latin typeface="ＭＳ Ｐゴシック" panose="020B0600070205080204" pitchFamily="50" charset="-128"/>
              </a:rPr>
              <a:t>9 </a:t>
            </a:r>
            <a:r>
              <a:rPr lang="ja-JP" altLang="en-US" dirty="0">
                <a:solidFill>
                  <a:srgbClr val="FF0000"/>
                </a:solidFill>
                <a:latin typeface="+mn-ea"/>
              </a:rPr>
              <a:t>データ分類と集計地域区分・データ整理方法、</a:t>
            </a:r>
            <a:r>
              <a:rPr lang="en-US" altLang="ja-JP" dirty="0">
                <a:solidFill>
                  <a:srgbClr val="FF0000"/>
                </a:solidFill>
                <a:latin typeface="+mn-ea"/>
              </a:rPr>
              <a:t>10 </a:t>
            </a:r>
            <a:r>
              <a:rPr lang="ja-JP" altLang="en-US" dirty="0">
                <a:solidFill>
                  <a:srgbClr val="FF0000"/>
                </a:solidFill>
                <a:latin typeface="+mn-ea"/>
              </a:rPr>
              <a:t>まとめ　</a:t>
            </a:r>
            <a:endParaRPr lang="ja-JP" altLang="ja-JP" dirty="0">
              <a:solidFill>
                <a:srgbClr val="FF0000"/>
              </a:solidFill>
              <a:latin typeface="+mn-ea"/>
            </a:endParaRPr>
          </a:p>
        </p:txBody>
      </p:sp>
      <p:sp>
        <p:nvSpPr>
          <p:cNvPr id="2" name="スライド番号プレースホルダー 1">
            <a:extLst>
              <a:ext uri="{FF2B5EF4-FFF2-40B4-BE49-F238E27FC236}">
                <a16:creationId xmlns:a16="http://schemas.microsoft.com/office/drawing/2014/main" id="{01837434-7F00-F2B1-A0A3-FDE549314BC6}"/>
              </a:ext>
            </a:extLst>
          </p:cNvPr>
          <p:cNvSpPr>
            <a:spLocks noGrp="1"/>
          </p:cNvSpPr>
          <p:nvPr>
            <p:ph type="sldNum" sz="quarter" idx="12"/>
          </p:nvPr>
        </p:nvSpPr>
        <p:spPr/>
        <p:txBody>
          <a:bodyPr/>
          <a:lstStyle/>
          <a:p>
            <a:pPr>
              <a:defRPr/>
            </a:pPr>
            <a:fld id="{D51CDF6C-AC34-43BF-BD3F-4750FE7427DC}" type="slidenum">
              <a:rPr lang="ja-JP" altLang="en-US" smtClean="0"/>
              <a:pPr>
                <a:defRPr/>
              </a:pPr>
              <a:t>2</a:t>
            </a:fld>
            <a:endParaRPr lang="en-US" altLang="ja-JP" dirty="0"/>
          </a:p>
        </p:txBody>
      </p:sp>
    </p:spTree>
    <p:extLst>
      <p:ext uri="{BB962C8B-B14F-4D97-AF65-F5344CB8AC3E}">
        <p14:creationId xmlns:p14="http://schemas.microsoft.com/office/powerpoint/2010/main" val="27504984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番号プレースホルダ 5">
            <a:extLst>
              <a:ext uri="{FF2B5EF4-FFF2-40B4-BE49-F238E27FC236}">
                <a16:creationId xmlns:a16="http://schemas.microsoft.com/office/drawing/2014/main" id="{C183A72D-8AB6-4613-B1BE-A46A8DB72A14}"/>
              </a:ext>
            </a:extLst>
          </p:cNvPr>
          <p:cNvSpPr txBox="1">
            <a:spLocks noGrp="1"/>
          </p:cNvSpPr>
          <p:nvPr/>
        </p:nvSpPr>
        <p:spPr bwMode="auto">
          <a:xfrm>
            <a:off x="7423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lgn="r" eaLnBrk="1" hangingPunct="1">
              <a:spcBef>
                <a:spcPct val="0"/>
              </a:spcBef>
              <a:buClrTx/>
              <a:buSzTx/>
              <a:buFontTx/>
              <a:buNone/>
            </a:pPr>
            <a:fld id="{3FD7CD50-7AB5-4EFB-8CDE-823D8FF31EA2}" type="slidenum">
              <a:rPr kumimoji="0" lang="ja-JP" altLang="en-US" sz="1400"/>
              <a:pPr algn="r" eaLnBrk="1" hangingPunct="1">
                <a:spcBef>
                  <a:spcPct val="0"/>
                </a:spcBef>
                <a:buClrTx/>
                <a:buSzTx/>
                <a:buFontTx/>
                <a:buNone/>
              </a:pPr>
              <a:t>20</a:t>
            </a:fld>
            <a:endParaRPr kumimoji="0" lang="en-US" altLang="ja-JP" sz="1400"/>
          </a:p>
        </p:txBody>
      </p:sp>
      <p:sp>
        <p:nvSpPr>
          <p:cNvPr id="37892" name="Rectangle 2">
            <a:extLst>
              <a:ext uri="{FF2B5EF4-FFF2-40B4-BE49-F238E27FC236}">
                <a16:creationId xmlns:a16="http://schemas.microsoft.com/office/drawing/2014/main" id="{8B09ADF3-1F6C-4A9B-9D07-456BA06CB156}"/>
              </a:ext>
            </a:extLst>
          </p:cNvPr>
          <p:cNvSpPr>
            <a:spLocks noGrp="1" noChangeArrowheads="1"/>
          </p:cNvSpPr>
          <p:nvPr>
            <p:ph type="title" idx="4294967295"/>
          </p:nvPr>
        </p:nvSpPr>
        <p:spPr>
          <a:xfrm>
            <a:off x="704529" y="400101"/>
            <a:ext cx="8552977" cy="622300"/>
          </a:xfrm>
        </p:spPr>
        <p:txBody>
          <a:bodyPr/>
          <a:lstStyle/>
          <a:p>
            <a:pPr eaLnBrk="1" hangingPunct="1">
              <a:defRPr/>
            </a:pPr>
            <a:r>
              <a:rPr lang="ja-JP" altLang="en-US" sz="4000" dirty="0">
                <a:latin typeface="+mn-ea"/>
              </a:rPr>
              <a:t>人口データ年齢別集計人口　　　　</a:t>
            </a:r>
            <a:endParaRPr lang="ja-JP" altLang="ja-JP" sz="4000" dirty="0">
              <a:latin typeface="+mn-ea"/>
              <a:ea typeface="+mn-ea"/>
            </a:endParaRPr>
          </a:p>
        </p:txBody>
      </p:sp>
      <p:sp>
        <p:nvSpPr>
          <p:cNvPr id="37893" name="Rectangle 3">
            <a:extLst>
              <a:ext uri="{FF2B5EF4-FFF2-40B4-BE49-F238E27FC236}">
                <a16:creationId xmlns:a16="http://schemas.microsoft.com/office/drawing/2014/main" id="{3D68D328-C3D8-4D7E-B919-4C6AAC4170B3}"/>
              </a:ext>
            </a:extLst>
          </p:cNvPr>
          <p:cNvSpPr>
            <a:spLocks noGrp="1" noChangeArrowheads="1"/>
          </p:cNvSpPr>
          <p:nvPr>
            <p:ph type="body" idx="4294967295"/>
          </p:nvPr>
        </p:nvSpPr>
        <p:spPr>
          <a:xfrm>
            <a:off x="316706" y="1160539"/>
            <a:ext cx="9272587" cy="4098925"/>
          </a:xfrm>
        </p:spPr>
        <p:txBody>
          <a:bodyPr/>
          <a:lstStyle/>
          <a:p>
            <a:pPr marL="0" indent="0">
              <a:buNone/>
              <a:defRPr/>
            </a:pPr>
            <a:r>
              <a:rPr lang="ja-JP" altLang="en-US" dirty="0">
                <a:latin typeface="+mn-ea"/>
              </a:rPr>
              <a:t>・年齢</a:t>
            </a:r>
            <a:r>
              <a:rPr lang="en-US" altLang="ja-JP" dirty="0">
                <a:latin typeface="+mn-ea"/>
              </a:rPr>
              <a:t>3</a:t>
            </a:r>
            <a:r>
              <a:rPr lang="ja-JP" altLang="en-US" dirty="0">
                <a:latin typeface="+mn-ea"/>
              </a:rPr>
              <a:t>区分：年少人口</a:t>
            </a:r>
            <a:r>
              <a:rPr lang="en-US" altLang="ja-JP" dirty="0">
                <a:latin typeface="+mn-ea"/>
              </a:rPr>
              <a:t>(0</a:t>
            </a:r>
            <a:r>
              <a:rPr lang="ja-JP" altLang="en-US" dirty="0">
                <a:latin typeface="+mn-ea"/>
              </a:rPr>
              <a:t>～</a:t>
            </a:r>
            <a:r>
              <a:rPr lang="en-US" altLang="ja-JP" dirty="0">
                <a:latin typeface="+mn-ea"/>
              </a:rPr>
              <a:t>14</a:t>
            </a:r>
            <a:r>
              <a:rPr lang="ja-JP" altLang="en-US" dirty="0">
                <a:latin typeface="+mn-ea"/>
              </a:rPr>
              <a:t>歳）、生産年齢人口（</a:t>
            </a:r>
            <a:r>
              <a:rPr lang="en-US" altLang="ja-JP" dirty="0">
                <a:latin typeface="+mn-ea"/>
              </a:rPr>
              <a:t>15</a:t>
            </a:r>
            <a:r>
              <a:rPr lang="ja-JP" altLang="en-US" dirty="0">
                <a:latin typeface="+mn-ea"/>
              </a:rPr>
              <a:t>～</a:t>
            </a:r>
            <a:r>
              <a:rPr lang="en-US" altLang="ja-JP" dirty="0">
                <a:latin typeface="+mn-ea"/>
              </a:rPr>
              <a:t>64</a:t>
            </a:r>
            <a:r>
              <a:rPr lang="ja-JP" altLang="en-US" dirty="0">
                <a:latin typeface="+mn-ea"/>
              </a:rPr>
              <a:t>歳）、高齢人口</a:t>
            </a:r>
            <a:r>
              <a:rPr lang="en-US" altLang="ja-JP" dirty="0">
                <a:latin typeface="+mn-ea"/>
              </a:rPr>
              <a:t>(65</a:t>
            </a:r>
            <a:r>
              <a:rPr lang="ja-JP" altLang="en-US" dirty="0">
                <a:latin typeface="+mn-ea"/>
              </a:rPr>
              <a:t>歳以上）</a:t>
            </a:r>
            <a:endParaRPr lang="en-US" altLang="ja-JP" dirty="0">
              <a:latin typeface="+mn-ea"/>
            </a:endParaRPr>
          </a:p>
          <a:p>
            <a:pPr marL="0" indent="0">
              <a:buNone/>
              <a:defRPr/>
            </a:pPr>
            <a:r>
              <a:rPr lang="ja-JP" altLang="en-US" dirty="0">
                <a:latin typeface="+mn-ea"/>
              </a:rPr>
              <a:t>・前期生産年齢人口</a:t>
            </a:r>
            <a:r>
              <a:rPr lang="en-US" altLang="ja-JP" dirty="0">
                <a:latin typeface="+mn-ea"/>
              </a:rPr>
              <a:t>(15</a:t>
            </a:r>
            <a:r>
              <a:rPr lang="ja-JP" altLang="en-US" dirty="0">
                <a:latin typeface="+mn-ea"/>
              </a:rPr>
              <a:t>～</a:t>
            </a:r>
            <a:r>
              <a:rPr lang="en-US" altLang="ja-JP" dirty="0">
                <a:latin typeface="+mn-ea"/>
              </a:rPr>
              <a:t>44</a:t>
            </a:r>
            <a:r>
              <a:rPr lang="ja-JP" altLang="en-US" dirty="0">
                <a:latin typeface="+mn-ea"/>
              </a:rPr>
              <a:t>歳</a:t>
            </a:r>
            <a:r>
              <a:rPr lang="en-US" altLang="ja-JP" dirty="0">
                <a:latin typeface="+mn-ea"/>
              </a:rPr>
              <a:t>)</a:t>
            </a:r>
            <a:r>
              <a:rPr lang="ja-JP" altLang="en-US" dirty="0" err="1">
                <a:latin typeface="+mn-ea"/>
              </a:rPr>
              <a:t>、</a:t>
            </a:r>
            <a:r>
              <a:rPr lang="ja-JP" altLang="en-US" dirty="0">
                <a:latin typeface="+mn-ea"/>
              </a:rPr>
              <a:t>後期生産年齢人口　</a:t>
            </a:r>
            <a:r>
              <a:rPr lang="en-US" altLang="ja-JP" dirty="0">
                <a:latin typeface="+mn-ea"/>
              </a:rPr>
              <a:t>(45</a:t>
            </a:r>
            <a:r>
              <a:rPr lang="ja-JP" altLang="en-US" dirty="0">
                <a:latin typeface="+mn-ea"/>
              </a:rPr>
              <a:t>～</a:t>
            </a:r>
            <a:r>
              <a:rPr lang="en-US" altLang="ja-JP" dirty="0">
                <a:latin typeface="+mn-ea"/>
              </a:rPr>
              <a:t>64</a:t>
            </a:r>
            <a:r>
              <a:rPr lang="ja-JP" altLang="en-US" dirty="0">
                <a:latin typeface="+mn-ea"/>
              </a:rPr>
              <a:t>歳</a:t>
            </a:r>
            <a:r>
              <a:rPr lang="en-US" altLang="ja-JP" dirty="0">
                <a:latin typeface="+mn-ea"/>
              </a:rPr>
              <a:t>)(</a:t>
            </a:r>
            <a:r>
              <a:rPr lang="ja-JP" altLang="en-US" dirty="0">
                <a:latin typeface="+mn-ea"/>
              </a:rPr>
              <a:t>厚生労働省）</a:t>
            </a:r>
          </a:p>
          <a:p>
            <a:pPr marL="0" indent="0">
              <a:buNone/>
              <a:defRPr/>
            </a:pPr>
            <a:r>
              <a:rPr lang="ja-JP" altLang="en-US" dirty="0">
                <a:latin typeface="+mn-ea"/>
              </a:rPr>
              <a:t>・</a:t>
            </a:r>
            <a:r>
              <a:rPr lang="en-US" altLang="ja-JP" dirty="0">
                <a:latin typeface="+mn-ea"/>
              </a:rPr>
              <a:t>75</a:t>
            </a:r>
            <a:r>
              <a:rPr lang="ja-JP" altLang="en-US" dirty="0">
                <a:latin typeface="+mn-ea"/>
              </a:rPr>
              <a:t>歳以上人口：後期高齢者人口</a:t>
            </a:r>
            <a:r>
              <a:rPr lang="en-US" altLang="ja-JP" dirty="0">
                <a:latin typeface="+mn-ea"/>
              </a:rPr>
              <a:t>(</a:t>
            </a:r>
            <a:r>
              <a:rPr lang="ja-JP" altLang="en-US" dirty="0">
                <a:latin typeface="+mn-ea"/>
              </a:rPr>
              <a:t>「国勢調査」等</a:t>
            </a:r>
            <a:r>
              <a:rPr lang="en-US" altLang="ja-JP" dirty="0">
                <a:latin typeface="+mn-ea"/>
              </a:rPr>
              <a:t>)</a:t>
            </a:r>
          </a:p>
          <a:p>
            <a:pPr marL="0" indent="0">
              <a:buNone/>
              <a:defRPr/>
            </a:pPr>
            <a:r>
              <a:rPr lang="ja-JP" altLang="en-US" dirty="0">
                <a:latin typeface="+mn-ea"/>
              </a:rPr>
              <a:t>・</a:t>
            </a:r>
            <a:r>
              <a:rPr lang="en-US" altLang="ja-JP" dirty="0">
                <a:latin typeface="+mn-ea"/>
              </a:rPr>
              <a:t>85</a:t>
            </a:r>
            <a:r>
              <a:rPr lang="ja-JP" altLang="en-US" dirty="0">
                <a:latin typeface="+mn-ea"/>
              </a:rPr>
              <a:t>歳以上人口：超後期高齢者</a:t>
            </a:r>
            <a:r>
              <a:rPr lang="en-US" altLang="ja-JP" dirty="0">
                <a:latin typeface="+mn-ea"/>
              </a:rPr>
              <a:t>(</a:t>
            </a:r>
            <a:r>
              <a:rPr lang="ja-JP" altLang="en-US" dirty="0">
                <a:latin typeface="+mn-ea"/>
              </a:rPr>
              <a:t>医療、介護が必要な年齢層、「国勢調査」等</a:t>
            </a:r>
            <a:r>
              <a:rPr lang="en-US" altLang="ja-JP" dirty="0">
                <a:latin typeface="+mn-ea"/>
              </a:rPr>
              <a:t>)</a:t>
            </a:r>
          </a:p>
          <a:p>
            <a:pPr marL="0" indent="0">
              <a:buNone/>
              <a:defRPr/>
            </a:pPr>
            <a:r>
              <a:rPr lang="ja-JP" altLang="en-US" dirty="0">
                <a:latin typeface="+mn-ea"/>
              </a:rPr>
              <a:t>・</a:t>
            </a:r>
            <a:r>
              <a:rPr lang="en-US" altLang="ja-JP" dirty="0">
                <a:latin typeface="+mn-ea"/>
              </a:rPr>
              <a:t>20</a:t>
            </a:r>
            <a:r>
              <a:rPr lang="ja-JP" altLang="en-US" dirty="0">
                <a:latin typeface="+mn-ea"/>
              </a:rPr>
              <a:t>～</a:t>
            </a:r>
            <a:r>
              <a:rPr lang="en-US" altLang="ja-JP" dirty="0">
                <a:latin typeface="+mn-ea"/>
              </a:rPr>
              <a:t>69</a:t>
            </a:r>
            <a:r>
              <a:rPr lang="ja-JP" altLang="en-US" dirty="0">
                <a:latin typeface="+mn-ea"/>
              </a:rPr>
              <a:t>歳人口：拡大生産年齢人口</a:t>
            </a:r>
            <a:r>
              <a:rPr lang="en-US" altLang="ja-JP" dirty="0">
                <a:latin typeface="+mn-ea"/>
              </a:rPr>
              <a:t>(</a:t>
            </a:r>
            <a:r>
              <a:rPr lang="ja-JP" altLang="en-US" dirty="0">
                <a:latin typeface="+mn-ea"/>
              </a:rPr>
              <a:t>経済活動を支えるコア年齢層、「労働力調査」等</a:t>
            </a:r>
            <a:r>
              <a:rPr lang="en-US" altLang="ja-JP" dirty="0">
                <a:latin typeface="+mn-ea"/>
              </a:rPr>
              <a:t>)</a:t>
            </a:r>
          </a:p>
          <a:p>
            <a:pPr marL="0" indent="0">
              <a:buNone/>
              <a:defRPr/>
            </a:pPr>
            <a:r>
              <a:rPr lang="ja-JP" altLang="en-US" dirty="0">
                <a:latin typeface="+mn-ea"/>
              </a:rPr>
              <a:t>・</a:t>
            </a:r>
            <a:r>
              <a:rPr lang="en-US" altLang="ja-JP" dirty="0">
                <a:latin typeface="+mn-ea"/>
              </a:rPr>
              <a:t>100</a:t>
            </a:r>
            <a:r>
              <a:rPr lang="ja-JP" altLang="en-US" dirty="0">
                <a:latin typeface="+mn-ea"/>
              </a:rPr>
              <a:t>歳以上人口：百寿者人口（「国勢調査」等）</a:t>
            </a:r>
          </a:p>
          <a:p>
            <a:pPr marL="0" indent="0">
              <a:buNone/>
              <a:defRPr/>
            </a:pPr>
            <a:endParaRPr lang="ja-JP" altLang="ja-JP" dirty="0">
              <a:latin typeface="+mn-e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4813D80-7561-4A7B-B559-4C17FCD680A7}"/>
              </a:ext>
            </a:extLst>
          </p:cNvPr>
          <p:cNvSpPr>
            <a:spLocks noGrp="1" noChangeArrowheads="1"/>
          </p:cNvSpPr>
          <p:nvPr>
            <p:ph type="title"/>
          </p:nvPr>
        </p:nvSpPr>
        <p:spPr>
          <a:xfrm>
            <a:off x="1415504" y="-206310"/>
            <a:ext cx="7193573" cy="1349620"/>
          </a:xfrm>
        </p:spPr>
        <p:txBody>
          <a:bodyPr vert="horz" wrap="square" lIns="84992" tIns="42497" rIns="84992" bIns="42497" numCol="1" anchor="b" anchorCtr="0" compatLnSpc="1">
            <a:prstTxWarp prst="textNoShape">
              <a:avLst/>
            </a:prstTxWarp>
          </a:bodyPr>
          <a:lstStyle/>
          <a:p>
            <a:pPr eaLnBrk="1" hangingPunct="1">
              <a:defRPr/>
            </a:pPr>
            <a:r>
              <a:rPr lang="ja-JP" altLang="en-US" sz="4000" dirty="0">
                <a:solidFill>
                  <a:srgbClr val="002060"/>
                </a:solidFill>
                <a:latin typeface="+mn-ea"/>
                <a:ea typeface="+mn-ea"/>
              </a:rPr>
              <a:t>集計地域区分例</a:t>
            </a:r>
            <a:endParaRPr lang="ja-JP" altLang="ja-JP" sz="4000" dirty="0">
              <a:solidFill>
                <a:srgbClr val="002060"/>
              </a:solidFill>
              <a:latin typeface="+mn-ea"/>
              <a:ea typeface="+mn-ea"/>
            </a:endParaRPr>
          </a:p>
        </p:txBody>
      </p:sp>
      <p:sp>
        <p:nvSpPr>
          <p:cNvPr id="8195" name="Rectangle 3">
            <a:extLst>
              <a:ext uri="{FF2B5EF4-FFF2-40B4-BE49-F238E27FC236}">
                <a16:creationId xmlns:a16="http://schemas.microsoft.com/office/drawing/2014/main" id="{69604172-D2CE-4BB6-9A20-BD9AB94D4942}"/>
              </a:ext>
            </a:extLst>
          </p:cNvPr>
          <p:cNvSpPr>
            <a:spLocks noGrp="1" noChangeArrowheads="1"/>
          </p:cNvSpPr>
          <p:nvPr>
            <p:ph type="body" idx="1"/>
          </p:nvPr>
        </p:nvSpPr>
        <p:spPr>
          <a:xfrm>
            <a:off x="499582" y="1124745"/>
            <a:ext cx="9025418" cy="3798277"/>
          </a:xfrm>
        </p:spPr>
        <p:txBody>
          <a:bodyPr vert="horz" wrap="square" lIns="84992" tIns="42497" rIns="84992" bIns="42497" numCol="1" anchor="t" anchorCtr="0" compatLnSpc="1">
            <a:prstTxWarp prst="textNoShape">
              <a:avLst/>
            </a:prstTxWarp>
          </a:bodyPr>
          <a:lstStyle/>
          <a:p>
            <a:pPr marL="750296" indent="-750296" eaLnBrk="1" hangingPunct="1">
              <a:buNone/>
              <a:defRPr/>
            </a:pPr>
            <a:r>
              <a:rPr lang="ja-JP" altLang="en-US" dirty="0">
                <a:latin typeface="+mn-ea"/>
              </a:rPr>
              <a:t>「国勢調査」集計地域区分</a:t>
            </a:r>
          </a:p>
          <a:p>
            <a:pPr marL="750296" indent="-750296" eaLnBrk="1" hangingPunct="1">
              <a:buNone/>
              <a:defRPr/>
            </a:pPr>
            <a:r>
              <a:rPr lang="ja-JP" altLang="en-US" sz="2800" dirty="0">
                <a:latin typeface="+mn-ea"/>
              </a:rPr>
              <a:t>人口</a:t>
            </a:r>
            <a:r>
              <a:rPr lang="en-US" altLang="ja-JP" sz="2800" dirty="0">
                <a:latin typeface="+mn-ea"/>
              </a:rPr>
              <a:t>50</a:t>
            </a:r>
            <a:r>
              <a:rPr lang="ja-JP" altLang="en-US" sz="2800" dirty="0">
                <a:latin typeface="+mn-ea"/>
              </a:rPr>
              <a:t>万人以上、</a:t>
            </a:r>
            <a:r>
              <a:rPr lang="en-US" altLang="ja-JP" sz="2800" dirty="0">
                <a:latin typeface="+mn-ea"/>
              </a:rPr>
              <a:t>20</a:t>
            </a:r>
            <a:r>
              <a:rPr lang="ja-JP" altLang="en-US" sz="2800" dirty="0">
                <a:latin typeface="+mn-ea"/>
              </a:rPr>
              <a:t>万人以上、</a:t>
            </a:r>
            <a:r>
              <a:rPr lang="en-US" altLang="ja-JP" sz="2800" dirty="0">
                <a:latin typeface="+mn-ea"/>
              </a:rPr>
              <a:t>10</a:t>
            </a:r>
            <a:r>
              <a:rPr lang="ja-JP" altLang="en-US" sz="2800" dirty="0">
                <a:latin typeface="+mn-ea"/>
              </a:rPr>
              <a:t>万人以上、その他</a:t>
            </a:r>
          </a:p>
          <a:p>
            <a:pPr marL="750296" indent="-750296" eaLnBrk="1" hangingPunct="1">
              <a:buNone/>
              <a:defRPr/>
            </a:pPr>
            <a:r>
              <a:rPr lang="en-US" altLang="ja-JP" sz="2585" u="sng" dirty="0" err="1">
                <a:latin typeface="+mn-ea"/>
                <a:hlinkClick r:id="rId3"/>
              </a:rPr>
              <a:t>統計局ホームページ</a:t>
            </a:r>
            <a:r>
              <a:rPr lang="en-US" altLang="ja-JP" sz="2585" u="sng" dirty="0">
                <a:latin typeface="+mn-ea"/>
                <a:hlinkClick r:id="rId3"/>
              </a:rPr>
              <a:t>/</a:t>
            </a:r>
            <a:r>
              <a:rPr lang="en-US" altLang="ja-JP" sz="2585" u="sng" dirty="0" err="1">
                <a:latin typeface="+mn-ea"/>
                <a:hlinkClick r:id="rId3"/>
              </a:rPr>
              <a:t>統計表で用いられる地域区分の解説</a:t>
            </a:r>
            <a:r>
              <a:rPr lang="en-US" altLang="ja-JP" sz="2585" u="sng" dirty="0">
                <a:latin typeface="+mn-ea"/>
                <a:hlinkClick r:id="rId3"/>
              </a:rPr>
              <a:t> (stat.go.jp)</a:t>
            </a:r>
            <a:endParaRPr lang="ja-JP" altLang="ja-JP" sz="2585" dirty="0">
              <a:latin typeface="+mn-ea"/>
            </a:endParaRPr>
          </a:p>
          <a:p>
            <a:pPr marL="750296" indent="-750296" eaLnBrk="1" hangingPunct="1">
              <a:buNone/>
              <a:defRPr/>
            </a:pPr>
            <a:r>
              <a:rPr lang="ja-JP" altLang="en-US" dirty="0">
                <a:latin typeface="+mn-ea"/>
              </a:rPr>
              <a:t>「家計調査」集計都市区分</a:t>
            </a:r>
          </a:p>
          <a:p>
            <a:pPr marL="750296" indent="-750296" eaLnBrk="1" hangingPunct="1">
              <a:buNone/>
              <a:defRPr/>
            </a:pPr>
            <a:r>
              <a:rPr lang="ja-JP" altLang="en-US" sz="2800" dirty="0">
                <a:latin typeface="+mn-ea"/>
              </a:rPr>
              <a:t>　大都市</a:t>
            </a:r>
            <a:r>
              <a:rPr lang="en-US" altLang="ja-JP" sz="2800" dirty="0">
                <a:latin typeface="+mn-ea"/>
              </a:rPr>
              <a:t>……</a:t>
            </a:r>
            <a:r>
              <a:rPr lang="ja-JP" altLang="en-US" sz="2800" dirty="0">
                <a:latin typeface="+mn-ea"/>
              </a:rPr>
              <a:t>政令指定都市 </a:t>
            </a:r>
          </a:p>
          <a:p>
            <a:pPr marL="750296" indent="-750296" eaLnBrk="1" hangingPunct="1">
              <a:buNone/>
              <a:defRPr/>
            </a:pPr>
            <a:r>
              <a:rPr lang="ja-JP" altLang="en-US" sz="2800" dirty="0">
                <a:latin typeface="+mn-ea"/>
              </a:rPr>
              <a:t>　中都市</a:t>
            </a:r>
            <a:r>
              <a:rPr lang="en-US" altLang="ja-JP" sz="2800" dirty="0">
                <a:latin typeface="+mn-ea"/>
              </a:rPr>
              <a:t>……</a:t>
            </a:r>
            <a:r>
              <a:rPr lang="ja-JP" altLang="en-US" sz="2800" dirty="0">
                <a:latin typeface="+mn-ea"/>
              </a:rPr>
              <a:t>大都市を除く人口</a:t>
            </a:r>
            <a:r>
              <a:rPr lang="en-US" altLang="ja-JP" sz="2800" dirty="0">
                <a:latin typeface="+mn-ea"/>
              </a:rPr>
              <a:t>15</a:t>
            </a:r>
            <a:r>
              <a:rPr lang="ja-JP" altLang="en-US" sz="2800" dirty="0">
                <a:latin typeface="+mn-ea"/>
              </a:rPr>
              <a:t>万以上の市</a:t>
            </a:r>
          </a:p>
          <a:p>
            <a:pPr marL="750296" indent="-750296" eaLnBrk="1" hangingPunct="1">
              <a:buNone/>
              <a:defRPr/>
            </a:pPr>
            <a:r>
              <a:rPr lang="ja-JP" altLang="en-US" sz="2800" dirty="0">
                <a:latin typeface="+mn-ea"/>
              </a:rPr>
              <a:t>　小都市・町村</a:t>
            </a:r>
            <a:r>
              <a:rPr lang="en-US" altLang="ja-JP" sz="2800" dirty="0">
                <a:latin typeface="+mn-ea"/>
              </a:rPr>
              <a:t>…</a:t>
            </a:r>
            <a:r>
              <a:rPr lang="ja-JP" altLang="en-US" sz="2800" dirty="0">
                <a:latin typeface="+mn-ea"/>
              </a:rPr>
              <a:t>小都市Ａ（人口</a:t>
            </a:r>
            <a:r>
              <a:rPr lang="en-US" altLang="ja-JP" sz="2800" dirty="0">
                <a:latin typeface="+mn-ea"/>
              </a:rPr>
              <a:t>5</a:t>
            </a:r>
            <a:r>
              <a:rPr lang="ja-JP" altLang="en-US" sz="2800" dirty="0">
                <a:latin typeface="+mn-ea"/>
              </a:rPr>
              <a:t>万以上</a:t>
            </a:r>
            <a:r>
              <a:rPr lang="en-US" altLang="ja-JP" sz="2800" dirty="0">
                <a:latin typeface="+mn-ea"/>
              </a:rPr>
              <a:t>15</a:t>
            </a:r>
            <a:r>
              <a:rPr lang="ja-JP" altLang="en-US" sz="2800" dirty="0">
                <a:latin typeface="+mn-ea"/>
              </a:rPr>
              <a:t>万未満の市）</a:t>
            </a:r>
          </a:p>
          <a:p>
            <a:pPr marL="750296" indent="-750296" eaLnBrk="1" hangingPunct="1">
              <a:buNone/>
              <a:defRPr/>
            </a:pPr>
            <a:r>
              <a:rPr lang="ja-JP" altLang="en-US" sz="2800" dirty="0">
                <a:latin typeface="+mn-ea"/>
              </a:rPr>
              <a:t>　小都市Ｂ（人口</a:t>
            </a:r>
            <a:r>
              <a:rPr lang="en-US" altLang="ja-JP" sz="2800" dirty="0">
                <a:latin typeface="+mn-ea"/>
              </a:rPr>
              <a:t>5</a:t>
            </a:r>
            <a:r>
              <a:rPr lang="ja-JP" altLang="en-US" sz="2800" dirty="0">
                <a:latin typeface="+mn-ea"/>
              </a:rPr>
              <a:t>万未満の市）・町村</a:t>
            </a:r>
          </a:p>
          <a:p>
            <a:pPr marL="750296" indent="-750296" eaLnBrk="1" hangingPunct="1">
              <a:buNone/>
              <a:defRPr/>
            </a:pPr>
            <a:r>
              <a:rPr lang="en-US" altLang="ja-JP" sz="2585" u="sng" dirty="0" err="1">
                <a:latin typeface="+mn-ea"/>
                <a:hlinkClick r:id="rId4"/>
              </a:rPr>
              <a:t>統計局ホームページ</a:t>
            </a:r>
            <a:r>
              <a:rPr lang="en-US" altLang="ja-JP" sz="2585" u="sng" dirty="0">
                <a:latin typeface="+mn-ea"/>
                <a:hlinkClick r:id="rId4"/>
              </a:rPr>
              <a:t>/家計調査の結果表の変更について（平成20年1月分より） (stat.go.jp)</a:t>
            </a:r>
            <a:endParaRPr lang="ja-JP" altLang="ja-JP" sz="2585" dirty="0">
              <a:latin typeface="+mn-ea"/>
            </a:endParaRPr>
          </a:p>
          <a:p>
            <a:pPr marL="750296" indent="-750296" eaLnBrk="1" hangingPunct="1">
              <a:buNone/>
              <a:defRPr/>
            </a:pPr>
            <a:endParaRPr lang="en-US" altLang="ja-JP" sz="3692" dirty="0">
              <a:latin typeface="+mn-ea"/>
            </a:endParaRPr>
          </a:p>
          <a:p>
            <a:pPr marL="750296" indent="-750296" eaLnBrk="1" hangingPunct="1">
              <a:buNone/>
              <a:defRPr/>
            </a:pPr>
            <a:r>
              <a:rPr lang="ja-JP" altLang="en-US" sz="3692" dirty="0">
                <a:latin typeface="+mn-ea"/>
              </a:rPr>
              <a:t>　</a:t>
            </a:r>
            <a:endParaRPr lang="en-US" altLang="ja-JP" sz="3692" dirty="0">
              <a:latin typeface="+mn-ea"/>
            </a:endParaRPr>
          </a:p>
          <a:p>
            <a:pPr marL="750296" indent="-750296" eaLnBrk="1" hangingPunct="1">
              <a:buNone/>
              <a:defRPr/>
            </a:pPr>
            <a:r>
              <a:rPr lang="ja-JP" altLang="en-US" sz="3692" dirty="0">
                <a:latin typeface="+mn-ea"/>
              </a:rPr>
              <a:t>　</a:t>
            </a:r>
            <a:endParaRPr lang="ja-JP" altLang="ja-JP" dirty="0">
              <a:latin typeface="+mn-ea"/>
            </a:endParaRPr>
          </a:p>
        </p:txBody>
      </p:sp>
      <p:sp>
        <p:nvSpPr>
          <p:cNvPr id="32772" name="スライド番号プレースホルダー 1">
            <a:extLst>
              <a:ext uri="{FF2B5EF4-FFF2-40B4-BE49-F238E27FC236}">
                <a16:creationId xmlns:a16="http://schemas.microsoft.com/office/drawing/2014/main" id="{E7D85D32-BB6D-4696-9E5F-9C1B5E2250E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2954">
                <a:solidFill>
                  <a:schemeClr val="tx1"/>
                </a:solidFill>
                <a:latin typeface="Tahoma" panose="020B0604030504040204" pitchFamily="34" charset="0"/>
                <a:ea typeface="ＭＳ Ｐゴシック" panose="020B0600070205080204" pitchFamily="50" charset="-128"/>
              </a:defRPr>
            </a:lvl1pPr>
            <a:lvl2pPr marL="685817" indent="-263776">
              <a:spcBef>
                <a:spcPct val="20000"/>
              </a:spcBef>
              <a:buClr>
                <a:schemeClr val="hlink"/>
              </a:buClr>
              <a:buSzPct val="55000"/>
              <a:buFont typeface="Wingdings" panose="05000000000000000000" pitchFamily="2" charset="2"/>
              <a:buChar char="n"/>
              <a:defRPr kumimoji="1" sz="2585">
                <a:solidFill>
                  <a:schemeClr val="tx1"/>
                </a:solidFill>
                <a:latin typeface="Tahoma" panose="020B0604030504040204" pitchFamily="34" charset="0"/>
                <a:ea typeface="ＭＳ Ｐゴシック" panose="020B0600070205080204" pitchFamily="50" charset="-128"/>
              </a:defRPr>
            </a:lvl2pPr>
            <a:lvl3pPr marL="1055103" indent="-211021">
              <a:spcBef>
                <a:spcPct val="20000"/>
              </a:spcBef>
              <a:buClr>
                <a:schemeClr val="folHlink"/>
              </a:buClr>
              <a:buSzPct val="50000"/>
              <a:buFont typeface="Wingdings" panose="05000000000000000000" pitchFamily="2" charset="2"/>
              <a:buChar char="n"/>
              <a:defRPr kumimoji="1" sz="2215">
                <a:solidFill>
                  <a:schemeClr val="tx1"/>
                </a:solidFill>
                <a:latin typeface="Tahoma" panose="020B0604030504040204" pitchFamily="34" charset="0"/>
                <a:ea typeface="ＭＳ Ｐゴシック" panose="020B0600070205080204" pitchFamily="50" charset="-128"/>
              </a:defRPr>
            </a:lvl3pPr>
            <a:lvl4pPr marL="1477145" indent="-211021">
              <a:spcBef>
                <a:spcPct val="20000"/>
              </a:spcBef>
              <a:buClr>
                <a:schemeClr val="accent2"/>
              </a:buClr>
              <a:buSzPct val="55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4pPr>
            <a:lvl5pPr marL="1899186" indent="-211021">
              <a:spcBef>
                <a:spcPct val="20000"/>
              </a:spcBef>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5pPr>
            <a:lvl6pPr marL="2321227"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6pPr>
            <a:lvl7pPr marL="2743269"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7pPr>
            <a:lvl8pPr marL="3165310"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8pPr>
            <a:lvl9pPr marL="3587351"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fld id="{B2FEDFE5-2BF9-4E3E-AC4D-267DCBEB33E1}" type="slidenum">
              <a:rPr kumimoji="0" lang="ja-JP" altLang="en-US" sz="1292"/>
              <a:pPr>
                <a:spcBef>
                  <a:spcPct val="0"/>
                </a:spcBef>
                <a:buClrTx/>
                <a:buSzTx/>
                <a:buFontTx/>
                <a:buNone/>
              </a:pPr>
              <a:t>21</a:t>
            </a:fld>
            <a:endParaRPr kumimoji="0" lang="en-US" altLang="ja-JP" sz="1292"/>
          </a:p>
        </p:txBody>
      </p:sp>
    </p:spTree>
    <p:extLst>
      <p:ext uri="{BB962C8B-B14F-4D97-AF65-F5344CB8AC3E}">
        <p14:creationId xmlns:p14="http://schemas.microsoft.com/office/powerpoint/2010/main" val="3304185951"/>
      </p:ext>
    </p:extLst>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4813D80-7561-4A7B-B559-4C17FCD680A7}"/>
              </a:ext>
            </a:extLst>
          </p:cNvPr>
          <p:cNvSpPr>
            <a:spLocks noGrp="1" noChangeArrowheads="1"/>
          </p:cNvSpPr>
          <p:nvPr>
            <p:ph type="title"/>
          </p:nvPr>
        </p:nvSpPr>
        <p:spPr>
          <a:xfrm>
            <a:off x="1492453" y="496921"/>
            <a:ext cx="7193573" cy="1349620"/>
          </a:xfrm>
        </p:spPr>
        <p:txBody>
          <a:bodyPr vert="horz" wrap="square" lIns="84992" tIns="42497" rIns="84992" bIns="42497" numCol="1" anchor="b" anchorCtr="0" compatLnSpc="1">
            <a:prstTxWarp prst="textNoShape">
              <a:avLst/>
            </a:prstTxWarp>
          </a:bodyPr>
          <a:lstStyle/>
          <a:p>
            <a:pPr eaLnBrk="1" hangingPunct="1">
              <a:defRPr/>
            </a:pPr>
            <a:r>
              <a:rPr lang="ja-JP" altLang="en-US" sz="4000" dirty="0">
                <a:solidFill>
                  <a:srgbClr val="002060"/>
                </a:solidFill>
                <a:latin typeface="+mn-ea"/>
                <a:ea typeface="+mn-ea"/>
              </a:rPr>
              <a:t>集計地域区分例</a:t>
            </a:r>
            <a:br>
              <a:rPr lang="en-US" altLang="ja-JP" sz="4000" dirty="0">
                <a:solidFill>
                  <a:srgbClr val="002060"/>
                </a:solidFill>
                <a:latin typeface="+mn-ea"/>
                <a:ea typeface="+mn-ea"/>
              </a:rPr>
            </a:br>
            <a:r>
              <a:rPr lang="ja-JP" altLang="en-US" sz="3600" dirty="0">
                <a:solidFill>
                  <a:srgbClr val="002060"/>
                </a:solidFill>
                <a:latin typeface="+mn-ea"/>
                <a:ea typeface="+mn-ea"/>
              </a:rPr>
              <a:t>類似地域の比較</a:t>
            </a:r>
            <a:endParaRPr lang="ja-JP" altLang="ja-JP" sz="3600" dirty="0">
              <a:solidFill>
                <a:srgbClr val="002060"/>
              </a:solidFill>
              <a:latin typeface="+mn-ea"/>
              <a:ea typeface="+mn-ea"/>
            </a:endParaRPr>
          </a:p>
        </p:txBody>
      </p:sp>
      <p:sp>
        <p:nvSpPr>
          <p:cNvPr id="8195" name="Rectangle 3">
            <a:extLst>
              <a:ext uri="{FF2B5EF4-FFF2-40B4-BE49-F238E27FC236}">
                <a16:creationId xmlns:a16="http://schemas.microsoft.com/office/drawing/2014/main" id="{69604172-D2CE-4BB6-9A20-BD9AB94D4942}"/>
              </a:ext>
            </a:extLst>
          </p:cNvPr>
          <p:cNvSpPr>
            <a:spLocks noGrp="1" noChangeArrowheads="1"/>
          </p:cNvSpPr>
          <p:nvPr>
            <p:ph type="body" idx="1"/>
          </p:nvPr>
        </p:nvSpPr>
        <p:spPr>
          <a:xfrm>
            <a:off x="272479" y="2156047"/>
            <a:ext cx="9633520" cy="3798277"/>
          </a:xfrm>
        </p:spPr>
        <p:txBody>
          <a:bodyPr vert="horz" wrap="square" lIns="84992" tIns="42497" rIns="84992" bIns="42497" numCol="1" anchor="t" anchorCtr="0" compatLnSpc="1">
            <a:prstTxWarp prst="textNoShape">
              <a:avLst/>
            </a:prstTxWarp>
          </a:bodyPr>
          <a:lstStyle/>
          <a:p>
            <a:pPr marL="750296" indent="-750296" eaLnBrk="1" hangingPunct="1">
              <a:buNone/>
              <a:defRPr/>
            </a:pPr>
            <a:r>
              <a:rPr lang="ja-JP" altLang="en-US" dirty="0">
                <a:latin typeface="+mn-ea"/>
              </a:rPr>
              <a:t>類似地域の視点：</a:t>
            </a:r>
            <a:r>
              <a:rPr lang="ja-JP" altLang="ja-JP" dirty="0"/>
              <a:t>自治体規模（人口規模）と立地条件（大都市への直線距離、距離時間）などが類似</a:t>
            </a:r>
            <a:endParaRPr lang="en-US" altLang="ja-JP" dirty="0"/>
          </a:p>
          <a:p>
            <a:pPr marL="750296" indent="-750296" eaLnBrk="1" hangingPunct="1">
              <a:buNone/>
              <a:defRPr/>
            </a:pPr>
            <a:r>
              <a:rPr lang="ja-JP" altLang="en-US" dirty="0">
                <a:latin typeface="+mn-ea"/>
              </a:rPr>
              <a:t>基準例</a:t>
            </a:r>
          </a:p>
          <a:p>
            <a:pPr marL="750296" indent="-750296" eaLnBrk="1" hangingPunct="1">
              <a:buNone/>
              <a:defRPr/>
            </a:pPr>
            <a:r>
              <a:rPr lang="ja-JP" altLang="en-US" dirty="0">
                <a:latin typeface="+mn-ea"/>
              </a:rPr>
              <a:t>・人口規模（</a:t>
            </a:r>
            <a:r>
              <a:rPr lang="en-US" altLang="ja-JP" dirty="0">
                <a:latin typeface="+mn-ea"/>
              </a:rPr>
              <a:t>5</a:t>
            </a:r>
            <a:r>
              <a:rPr lang="ja-JP" altLang="en-US" dirty="0">
                <a:latin typeface="+mn-ea"/>
              </a:rPr>
              <a:t>万人、</a:t>
            </a:r>
            <a:r>
              <a:rPr lang="en-US" altLang="ja-JP" dirty="0">
                <a:latin typeface="+mn-ea"/>
              </a:rPr>
              <a:t>10</a:t>
            </a:r>
            <a:r>
              <a:rPr lang="ja-JP" altLang="en-US" dirty="0">
                <a:latin typeface="+mn-ea"/>
              </a:rPr>
              <a:t>万人、</a:t>
            </a:r>
            <a:r>
              <a:rPr lang="en-US" altLang="ja-JP" dirty="0">
                <a:latin typeface="+mn-ea"/>
              </a:rPr>
              <a:t>20</a:t>
            </a:r>
            <a:r>
              <a:rPr lang="ja-JP" altLang="en-US" dirty="0">
                <a:latin typeface="+mn-ea"/>
              </a:rPr>
              <a:t>万人、</a:t>
            </a:r>
            <a:r>
              <a:rPr lang="en-US" altLang="ja-JP" dirty="0">
                <a:latin typeface="+mn-ea"/>
              </a:rPr>
              <a:t>50</a:t>
            </a:r>
            <a:r>
              <a:rPr lang="ja-JP" altLang="en-US" dirty="0">
                <a:latin typeface="+mn-ea"/>
              </a:rPr>
              <a:t>万人、</a:t>
            </a:r>
            <a:r>
              <a:rPr lang="en-US" altLang="ja-JP" dirty="0">
                <a:latin typeface="+mn-ea"/>
              </a:rPr>
              <a:t>100</a:t>
            </a:r>
            <a:r>
              <a:rPr lang="ja-JP" altLang="en-US" dirty="0">
                <a:latin typeface="+mn-ea"/>
              </a:rPr>
              <a:t>万人）</a:t>
            </a:r>
          </a:p>
          <a:p>
            <a:pPr marL="750296" indent="-750296" eaLnBrk="1" hangingPunct="1">
              <a:buNone/>
              <a:defRPr/>
            </a:pPr>
            <a:r>
              <a:rPr lang="ja-JP" altLang="en-US" dirty="0">
                <a:latin typeface="+mn-ea"/>
              </a:rPr>
              <a:t>・都心部（中心部）までの距離（直線距離</a:t>
            </a:r>
            <a:r>
              <a:rPr lang="en-US" altLang="ja-JP" dirty="0">
                <a:latin typeface="+mn-ea"/>
              </a:rPr>
              <a:t>50㎞</a:t>
            </a:r>
            <a:r>
              <a:rPr lang="ja-JP" altLang="en-US" dirty="0">
                <a:latin typeface="+mn-ea"/>
              </a:rPr>
              <a:t>圏）</a:t>
            </a:r>
          </a:p>
          <a:p>
            <a:pPr marL="750296" indent="-750296" eaLnBrk="1" hangingPunct="1">
              <a:buNone/>
              <a:defRPr/>
            </a:pPr>
            <a:r>
              <a:rPr lang="ja-JP" altLang="en-US" dirty="0">
                <a:latin typeface="+mn-ea"/>
              </a:rPr>
              <a:t>・電車での到達時間（</a:t>
            </a:r>
            <a:r>
              <a:rPr lang="en-US" altLang="ja-JP" dirty="0">
                <a:latin typeface="+mn-ea"/>
              </a:rPr>
              <a:t>40</a:t>
            </a:r>
            <a:r>
              <a:rPr lang="ja-JP" altLang="en-US" dirty="0">
                <a:latin typeface="+mn-ea"/>
              </a:rPr>
              <a:t>～</a:t>
            </a:r>
            <a:r>
              <a:rPr lang="en-US" altLang="ja-JP" dirty="0">
                <a:latin typeface="+mn-ea"/>
              </a:rPr>
              <a:t>50</a:t>
            </a:r>
            <a:r>
              <a:rPr lang="ja-JP" altLang="en-US" dirty="0">
                <a:latin typeface="+mn-ea"/>
              </a:rPr>
              <a:t>分）通勤通学が可能都市</a:t>
            </a:r>
          </a:p>
          <a:p>
            <a:pPr marL="750296" indent="-750296" eaLnBrk="1" hangingPunct="1">
              <a:buNone/>
              <a:defRPr/>
            </a:pPr>
            <a:r>
              <a:rPr lang="ja-JP" altLang="en-US" dirty="0">
                <a:latin typeface="+mn-ea"/>
              </a:rPr>
              <a:t>・産業構造（第</a:t>
            </a:r>
            <a:r>
              <a:rPr lang="en-US" altLang="ja-JP" dirty="0">
                <a:latin typeface="+mn-ea"/>
              </a:rPr>
              <a:t>1</a:t>
            </a:r>
            <a:r>
              <a:rPr lang="ja-JP" altLang="en-US" dirty="0">
                <a:latin typeface="+mn-ea"/>
              </a:rPr>
              <a:t>次、第</a:t>
            </a:r>
            <a:r>
              <a:rPr lang="en-US" altLang="ja-JP" dirty="0">
                <a:latin typeface="+mn-ea"/>
              </a:rPr>
              <a:t>2</a:t>
            </a:r>
            <a:r>
              <a:rPr lang="ja-JP" altLang="en-US" dirty="0">
                <a:latin typeface="+mn-ea"/>
              </a:rPr>
              <a:t>次、第</a:t>
            </a:r>
            <a:r>
              <a:rPr lang="en-US" altLang="ja-JP" dirty="0">
                <a:latin typeface="+mn-ea"/>
              </a:rPr>
              <a:t>3</a:t>
            </a:r>
            <a:r>
              <a:rPr lang="ja-JP" altLang="en-US" dirty="0">
                <a:latin typeface="+mn-ea"/>
              </a:rPr>
              <a:t>次産業就業率）</a:t>
            </a:r>
          </a:p>
          <a:p>
            <a:pPr marL="750296" indent="-750296" eaLnBrk="1" hangingPunct="1">
              <a:buNone/>
              <a:defRPr/>
            </a:pPr>
            <a:endParaRPr lang="ja-JP" altLang="en-US" dirty="0">
              <a:latin typeface="+mn-ea"/>
            </a:endParaRPr>
          </a:p>
          <a:p>
            <a:pPr marL="750296" indent="-750296" eaLnBrk="1" hangingPunct="1">
              <a:buNone/>
              <a:defRPr/>
            </a:pPr>
            <a:endParaRPr lang="en-US" altLang="ja-JP" dirty="0">
              <a:latin typeface="+mn-ea"/>
            </a:endParaRPr>
          </a:p>
          <a:p>
            <a:pPr marL="750296" indent="-750296" eaLnBrk="1" hangingPunct="1">
              <a:buNone/>
              <a:defRPr/>
            </a:pPr>
            <a:endParaRPr lang="en-US" altLang="ja-JP" dirty="0">
              <a:latin typeface="+mn-ea"/>
            </a:endParaRPr>
          </a:p>
          <a:p>
            <a:pPr marL="750296" indent="-750296" eaLnBrk="1" hangingPunct="1">
              <a:buNone/>
              <a:defRPr/>
            </a:pPr>
            <a:endParaRPr lang="en-US" altLang="ja-JP" sz="3692" dirty="0">
              <a:latin typeface="+mn-ea"/>
            </a:endParaRPr>
          </a:p>
          <a:p>
            <a:pPr marL="750296" indent="-750296" eaLnBrk="1" hangingPunct="1">
              <a:buNone/>
              <a:defRPr/>
            </a:pPr>
            <a:r>
              <a:rPr lang="ja-JP" altLang="en-US" sz="3692" dirty="0">
                <a:latin typeface="+mn-ea"/>
              </a:rPr>
              <a:t>　</a:t>
            </a:r>
            <a:endParaRPr lang="en-US" altLang="ja-JP" sz="3692" dirty="0">
              <a:latin typeface="+mn-ea"/>
            </a:endParaRPr>
          </a:p>
          <a:p>
            <a:pPr marL="750296" indent="-750296" eaLnBrk="1" hangingPunct="1">
              <a:buNone/>
              <a:defRPr/>
            </a:pPr>
            <a:r>
              <a:rPr lang="ja-JP" altLang="en-US" sz="3692" dirty="0">
                <a:latin typeface="+mn-ea"/>
              </a:rPr>
              <a:t>　</a:t>
            </a:r>
            <a:endParaRPr lang="ja-JP" altLang="ja-JP" dirty="0">
              <a:latin typeface="+mn-ea"/>
            </a:endParaRPr>
          </a:p>
        </p:txBody>
      </p:sp>
      <p:sp>
        <p:nvSpPr>
          <p:cNvPr id="32772" name="スライド番号プレースホルダー 1">
            <a:extLst>
              <a:ext uri="{FF2B5EF4-FFF2-40B4-BE49-F238E27FC236}">
                <a16:creationId xmlns:a16="http://schemas.microsoft.com/office/drawing/2014/main" id="{E7D85D32-BB6D-4696-9E5F-9C1B5E2250E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2954">
                <a:solidFill>
                  <a:schemeClr val="tx1"/>
                </a:solidFill>
                <a:latin typeface="Tahoma" panose="020B0604030504040204" pitchFamily="34" charset="0"/>
                <a:ea typeface="ＭＳ Ｐゴシック" panose="020B0600070205080204" pitchFamily="50" charset="-128"/>
              </a:defRPr>
            </a:lvl1pPr>
            <a:lvl2pPr marL="685817" indent="-263776">
              <a:spcBef>
                <a:spcPct val="20000"/>
              </a:spcBef>
              <a:buClr>
                <a:schemeClr val="hlink"/>
              </a:buClr>
              <a:buSzPct val="55000"/>
              <a:buFont typeface="Wingdings" panose="05000000000000000000" pitchFamily="2" charset="2"/>
              <a:buChar char="n"/>
              <a:defRPr kumimoji="1" sz="2585">
                <a:solidFill>
                  <a:schemeClr val="tx1"/>
                </a:solidFill>
                <a:latin typeface="Tahoma" panose="020B0604030504040204" pitchFamily="34" charset="0"/>
                <a:ea typeface="ＭＳ Ｐゴシック" panose="020B0600070205080204" pitchFamily="50" charset="-128"/>
              </a:defRPr>
            </a:lvl2pPr>
            <a:lvl3pPr marL="1055103" indent="-211021">
              <a:spcBef>
                <a:spcPct val="20000"/>
              </a:spcBef>
              <a:buClr>
                <a:schemeClr val="folHlink"/>
              </a:buClr>
              <a:buSzPct val="50000"/>
              <a:buFont typeface="Wingdings" panose="05000000000000000000" pitchFamily="2" charset="2"/>
              <a:buChar char="n"/>
              <a:defRPr kumimoji="1" sz="2215">
                <a:solidFill>
                  <a:schemeClr val="tx1"/>
                </a:solidFill>
                <a:latin typeface="Tahoma" panose="020B0604030504040204" pitchFamily="34" charset="0"/>
                <a:ea typeface="ＭＳ Ｐゴシック" panose="020B0600070205080204" pitchFamily="50" charset="-128"/>
              </a:defRPr>
            </a:lvl3pPr>
            <a:lvl4pPr marL="1477145" indent="-211021">
              <a:spcBef>
                <a:spcPct val="20000"/>
              </a:spcBef>
              <a:buClr>
                <a:schemeClr val="accent2"/>
              </a:buClr>
              <a:buSzPct val="55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4pPr>
            <a:lvl5pPr marL="1899186" indent="-211021">
              <a:spcBef>
                <a:spcPct val="20000"/>
              </a:spcBef>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5pPr>
            <a:lvl6pPr marL="2321227"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6pPr>
            <a:lvl7pPr marL="2743269"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7pPr>
            <a:lvl8pPr marL="3165310"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8pPr>
            <a:lvl9pPr marL="3587351"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fld id="{B2FEDFE5-2BF9-4E3E-AC4D-267DCBEB33E1}" type="slidenum">
              <a:rPr kumimoji="0" lang="ja-JP" altLang="en-US" sz="1292"/>
              <a:pPr>
                <a:spcBef>
                  <a:spcPct val="0"/>
                </a:spcBef>
                <a:buClrTx/>
                <a:buSzTx/>
                <a:buFontTx/>
                <a:buNone/>
              </a:pPr>
              <a:t>22</a:t>
            </a:fld>
            <a:endParaRPr kumimoji="0" lang="en-US" altLang="ja-JP" sz="1292"/>
          </a:p>
        </p:txBody>
      </p:sp>
    </p:spTree>
    <p:extLst>
      <p:ext uri="{BB962C8B-B14F-4D97-AF65-F5344CB8AC3E}">
        <p14:creationId xmlns:p14="http://schemas.microsoft.com/office/powerpoint/2010/main" val="2228819191"/>
      </p:ext>
    </p:extLst>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番号プレースホルダ 5">
            <a:extLst>
              <a:ext uri="{FF2B5EF4-FFF2-40B4-BE49-F238E27FC236}">
                <a16:creationId xmlns:a16="http://schemas.microsoft.com/office/drawing/2014/main" id="{C610CBAA-BCD5-40BF-A5BB-F35D3FB44A7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2954">
                <a:solidFill>
                  <a:schemeClr val="tx1"/>
                </a:solidFill>
                <a:latin typeface="Tahoma" panose="020B0604030504040204" pitchFamily="34" charset="0"/>
                <a:ea typeface="ＭＳ Ｐゴシック" panose="020B0600070205080204" pitchFamily="50" charset="-128"/>
              </a:defRPr>
            </a:lvl1pPr>
            <a:lvl2pPr marL="685817" indent="-263776">
              <a:spcBef>
                <a:spcPct val="20000"/>
              </a:spcBef>
              <a:buClr>
                <a:schemeClr val="hlink"/>
              </a:buClr>
              <a:buSzPct val="55000"/>
              <a:buFont typeface="Wingdings" panose="05000000000000000000" pitchFamily="2" charset="2"/>
              <a:buChar char="n"/>
              <a:defRPr kumimoji="1" sz="2585">
                <a:solidFill>
                  <a:schemeClr val="tx1"/>
                </a:solidFill>
                <a:latin typeface="Tahoma" panose="020B0604030504040204" pitchFamily="34" charset="0"/>
                <a:ea typeface="ＭＳ Ｐゴシック" panose="020B0600070205080204" pitchFamily="50" charset="-128"/>
              </a:defRPr>
            </a:lvl2pPr>
            <a:lvl3pPr marL="1055103" indent="-211021">
              <a:spcBef>
                <a:spcPct val="20000"/>
              </a:spcBef>
              <a:buClr>
                <a:schemeClr val="folHlink"/>
              </a:buClr>
              <a:buSzPct val="50000"/>
              <a:buFont typeface="Wingdings" panose="05000000000000000000" pitchFamily="2" charset="2"/>
              <a:buChar char="n"/>
              <a:defRPr kumimoji="1" sz="2215">
                <a:solidFill>
                  <a:schemeClr val="tx1"/>
                </a:solidFill>
                <a:latin typeface="Tahoma" panose="020B0604030504040204" pitchFamily="34" charset="0"/>
                <a:ea typeface="ＭＳ Ｐゴシック" panose="020B0600070205080204" pitchFamily="50" charset="-128"/>
              </a:defRPr>
            </a:lvl3pPr>
            <a:lvl4pPr marL="1477145" indent="-211021">
              <a:spcBef>
                <a:spcPct val="20000"/>
              </a:spcBef>
              <a:buClr>
                <a:schemeClr val="accent2"/>
              </a:buClr>
              <a:buSzPct val="55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4pPr>
            <a:lvl5pPr marL="1899186" indent="-211021">
              <a:spcBef>
                <a:spcPct val="20000"/>
              </a:spcBef>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5pPr>
            <a:lvl6pPr marL="2321227"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6pPr>
            <a:lvl7pPr marL="2743269"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7pPr>
            <a:lvl8pPr marL="3165310"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8pPr>
            <a:lvl9pPr marL="3587351"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fld id="{DC355A42-2613-4060-817A-2CB19BA9CA3F}" type="slidenum">
              <a:rPr kumimoji="0" lang="ja-JP" altLang="en-US" sz="1292"/>
              <a:pPr>
                <a:spcBef>
                  <a:spcPct val="0"/>
                </a:spcBef>
                <a:buClrTx/>
                <a:buSzTx/>
                <a:buFontTx/>
                <a:buNone/>
              </a:pPr>
              <a:t>23</a:t>
            </a:fld>
            <a:endParaRPr kumimoji="0" lang="en-US" altLang="ja-JP" sz="1292"/>
          </a:p>
        </p:txBody>
      </p:sp>
      <p:sp>
        <p:nvSpPr>
          <p:cNvPr id="54275" name="Rectangle 2">
            <a:extLst>
              <a:ext uri="{FF2B5EF4-FFF2-40B4-BE49-F238E27FC236}">
                <a16:creationId xmlns:a16="http://schemas.microsoft.com/office/drawing/2014/main" id="{FE51A93C-B745-407C-8C0C-8623B2F77442}"/>
              </a:ext>
            </a:extLst>
          </p:cNvPr>
          <p:cNvSpPr>
            <a:spLocks noGrp="1" noChangeArrowheads="1"/>
          </p:cNvSpPr>
          <p:nvPr>
            <p:ph type="title"/>
          </p:nvPr>
        </p:nvSpPr>
        <p:spPr>
          <a:xfrm>
            <a:off x="1424608" y="782637"/>
            <a:ext cx="7587726" cy="703385"/>
          </a:xfrm>
        </p:spPr>
        <p:txBody>
          <a:bodyPr/>
          <a:lstStyle/>
          <a:p>
            <a:pPr eaLnBrk="1" hangingPunct="1"/>
            <a:r>
              <a:rPr lang="ja-JP" altLang="en-US" sz="4000" dirty="0">
                <a:latin typeface="+mn-ea"/>
                <a:ea typeface="+mn-ea"/>
              </a:rPr>
              <a:t>統計データのチェック方法</a:t>
            </a:r>
            <a:br>
              <a:rPr lang="en-US" altLang="ja-JP" sz="4000" dirty="0">
                <a:latin typeface="+mn-ea"/>
                <a:ea typeface="+mn-ea"/>
              </a:rPr>
            </a:br>
            <a:r>
              <a:rPr lang="ja-JP" altLang="en-US" sz="3600" dirty="0">
                <a:latin typeface="+mn-ea"/>
                <a:ea typeface="+mn-ea"/>
              </a:rPr>
              <a:t>検算・照合・時系列チェック</a:t>
            </a:r>
          </a:p>
        </p:txBody>
      </p:sp>
      <p:sp>
        <p:nvSpPr>
          <p:cNvPr id="54276" name="Rectangle 3">
            <a:extLst>
              <a:ext uri="{FF2B5EF4-FFF2-40B4-BE49-F238E27FC236}">
                <a16:creationId xmlns:a16="http://schemas.microsoft.com/office/drawing/2014/main" id="{356AA885-9D6B-438C-BC4A-671D2F4EEB0F}"/>
              </a:ext>
            </a:extLst>
          </p:cNvPr>
          <p:cNvSpPr>
            <a:spLocks noGrp="1" noChangeArrowheads="1"/>
          </p:cNvSpPr>
          <p:nvPr>
            <p:ph type="body" idx="1"/>
          </p:nvPr>
        </p:nvSpPr>
        <p:spPr>
          <a:xfrm>
            <a:off x="381000" y="1516673"/>
            <a:ext cx="9144000" cy="3824654"/>
          </a:xfrm>
        </p:spPr>
        <p:txBody>
          <a:bodyPr/>
          <a:lstStyle/>
          <a:p>
            <a:pPr eaLnBrk="1" hangingPunct="1">
              <a:buFont typeface="Wingdings" panose="05000000000000000000" pitchFamily="2" charset="2"/>
              <a:buNone/>
            </a:pPr>
            <a:r>
              <a:rPr lang="ja-JP" altLang="en-US" dirty="0">
                <a:latin typeface="ＭＳ Ｐゴシック" panose="020B0600070205080204" pitchFamily="50" charset="-128"/>
              </a:rPr>
              <a:t>・表内検算：表内の数値に矛盾はないか </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a:t>
            </a:r>
            <a:r>
              <a:rPr lang="ja-JP" altLang="en-US" sz="2800" dirty="0">
                <a:latin typeface="ＭＳ Ｐゴシック" panose="020B0600070205080204" pitchFamily="50" charset="-128"/>
              </a:rPr>
              <a:t>内訳の合計と総数が一致するか、行ずれ列ずれがないか</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sz="2800" dirty="0">
                <a:latin typeface="ＭＳ Ｐゴシック" panose="020B0600070205080204" pitchFamily="50" charset="-128"/>
              </a:rPr>
              <a:t>　</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端数処理データは、調整項目（最大ウエイト）で調整  </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・表間照合：複数統計表間の数値に矛盾はないか </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同じ概念データで</a:t>
            </a:r>
            <a:r>
              <a:rPr lang="en-US" altLang="ja-JP" sz="2800" dirty="0">
                <a:latin typeface="ＭＳ Ｐゴシック" panose="020B0600070205080204" pitchFamily="50" charset="-128"/>
              </a:rPr>
              <a:t>A</a:t>
            </a:r>
            <a:r>
              <a:rPr lang="ja-JP" altLang="en-US" sz="2800" dirty="0">
                <a:latin typeface="ＭＳ Ｐゴシック" panose="020B0600070205080204" pitchFamily="50" charset="-128"/>
              </a:rPr>
              <a:t>表値と</a:t>
            </a:r>
            <a:r>
              <a:rPr lang="en-US" altLang="ja-JP" sz="2800" dirty="0">
                <a:latin typeface="ＭＳ Ｐゴシック" panose="020B0600070205080204" pitchFamily="50" charset="-128"/>
              </a:rPr>
              <a:t>B</a:t>
            </a:r>
            <a:r>
              <a:rPr lang="ja-JP" altLang="en-US" sz="2800" dirty="0">
                <a:latin typeface="ＭＳ Ｐゴシック" panose="020B0600070205080204" pitchFamily="50" charset="-128"/>
              </a:rPr>
              <a:t>表値が一致を確認</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・時系列チェック：時系列的に特異な動きはないか </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a:t>
            </a:r>
            <a:r>
              <a:rPr lang="ja-JP" altLang="en-US" sz="2800" dirty="0">
                <a:latin typeface="ＭＳ Ｐゴシック" panose="020B0600070205080204" pitchFamily="50" charset="-128"/>
              </a:rPr>
              <a:t>月次データで前月までの動きや前年同月との比較で特異な傾向がないか 　</a:t>
            </a:r>
            <a:r>
              <a:rPr lang="en-US" altLang="ja-JP" sz="2800" dirty="0">
                <a:latin typeface="ＭＳ Ｐゴシック" panose="020B0600070205080204" pitchFamily="50" charset="-128"/>
              </a:rPr>
              <a:t>※2</a:t>
            </a:r>
            <a:r>
              <a:rPr lang="ja-JP" altLang="en-US" sz="2800" dirty="0">
                <a:latin typeface="ＭＳ Ｐゴシック" panose="020B0600070205080204" pitchFamily="50" charset="-128"/>
              </a:rPr>
              <a:t>倍以上、</a:t>
            </a:r>
            <a:r>
              <a:rPr lang="en-US" altLang="ja-JP" sz="2800" dirty="0">
                <a:latin typeface="ＭＳ Ｐゴシック" panose="020B0600070205080204" pitchFamily="50" charset="-128"/>
              </a:rPr>
              <a:t>1/2</a:t>
            </a:r>
            <a:r>
              <a:rPr lang="ja-JP" altLang="en-US" sz="2800" dirty="0">
                <a:latin typeface="ＭＳ Ｐゴシック" panose="020B0600070205080204" pitchFamily="50" charset="-128"/>
              </a:rPr>
              <a:t>以下のデータ</a:t>
            </a:r>
          </a:p>
          <a:p>
            <a:pPr eaLnBrk="1" hangingPunct="1">
              <a:buFont typeface="Wingdings" panose="05000000000000000000" pitchFamily="2" charset="2"/>
              <a:buNone/>
            </a:pPr>
            <a:r>
              <a:rPr lang="ja-JP" altLang="en-US" sz="3323" dirty="0">
                <a:latin typeface="ＭＳ Ｐゴシック" panose="020B0600070205080204" pitchFamily="50" charset="-128"/>
              </a:rPr>
              <a:t>　</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分類、概念変更に注意（変更有の場合、補正組替処理）</a:t>
            </a:r>
          </a:p>
        </p:txBody>
      </p:sp>
    </p:spTree>
    <p:extLst>
      <p:ext uri="{BB962C8B-B14F-4D97-AF65-F5344CB8AC3E}">
        <p14:creationId xmlns:p14="http://schemas.microsoft.com/office/powerpoint/2010/main" val="3624693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980545C6-B785-4618-8905-C77B48FF057D}"/>
              </a:ext>
            </a:extLst>
          </p:cNvPr>
          <p:cNvSpPr>
            <a:spLocks noGrp="1" noChangeArrowheads="1"/>
          </p:cNvSpPr>
          <p:nvPr>
            <p:ph type="title"/>
          </p:nvPr>
        </p:nvSpPr>
        <p:spPr/>
        <p:txBody>
          <a:bodyPr/>
          <a:lstStyle/>
          <a:p>
            <a:pPr eaLnBrk="1" hangingPunct="1">
              <a:defRPr/>
            </a:pPr>
            <a:r>
              <a:rPr lang="ja-JP" altLang="en-US" sz="4000" dirty="0">
                <a:solidFill>
                  <a:schemeClr val="tx1"/>
                </a:solidFill>
                <a:latin typeface="+mn-ea"/>
                <a:ea typeface="+mn-ea"/>
              </a:rPr>
              <a:t>データ整理の手順</a:t>
            </a:r>
            <a:endParaRPr lang="ja-JP" altLang="ja-JP" sz="4000" dirty="0">
              <a:solidFill>
                <a:schemeClr val="tx1"/>
              </a:solidFill>
              <a:latin typeface="+mn-ea"/>
              <a:ea typeface="+mn-ea"/>
            </a:endParaRPr>
          </a:p>
        </p:txBody>
      </p:sp>
      <p:sp>
        <p:nvSpPr>
          <p:cNvPr id="90115" name="Rectangle 3">
            <a:extLst>
              <a:ext uri="{FF2B5EF4-FFF2-40B4-BE49-F238E27FC236}">
                <a16:creationId xmlns:a16="http://schemas.microsoft.com/office/drawing/2014/main" id="{0E6C00A7-687F-4247-AC29-1A9EB62E3975}"/>
              </a:ext>
            </a:extLst>
          </p:cNvPr>
          <p:cNvSpPr>
            <a:spLocks noGrp="1" noChangeArrowheads="1"/>
          </p:cNvSpPr>
          <p:nvPr>
            <p:ph type="body" idx="1"/>
          </p:nvPr>
        </p:nvSpPr>
        <p:spPr>
          <a:xfrm>
            <a:off x="200025" y="1916113"/>
            <a:ext cx="9705975" cy="4216400"/>
          </a:xfrm>
        </p:spPr>
        <p:txBody>
          <a:bodyPr/>
          <a:lstStyle/>
          <a:p>
            <a:pPr eaLnBrk="1" hangingPunct="1">
              <a:buFont typeface="Wingdings" panose="05000000000000000000" pitchFamily="2" charset="2"/>
              <a:buNone/>
              <a:defRPr/>
            </a:pPr>
            <a:r>
              <a:rPr lang="ja-JP" altLang="en-US" sz="3600" dirty="0">
                <a:latin typeface="+mn-ea"/>
              </a:rPr>
              <a:t>・データ確認：調査票の種類と数量の確認</a:t>
            </a:r>
            <a:endParaRPr lang="en-US" altLang="ja-JP" sz="3600" dirty="0">
              <a:latin typeface="+mn-ea"/>
            </a:endParaRPr>
          </a:p>
          <a:p>
            <a:pPr eaLnBrk="1" hangingPunct="1">
              <a:buFont typeface="Wingdings" panose="05000000000000000000" pitchFamily="2" charset="2"/>
              <a:buNone/>
              <a:defRPr/>
            </a:pPr>
            <a:r>
              <a:rPr lang="ja-JP" altLang="en-US" sz="3600" dirty="0">
                <a:latin typeface="+mn-ea"/>
              </a:rPr>
              <a:t>・コーディング：統計表作成に必要な分類符号の付与</a:t>
            </a:r>
            <a:endParaRPr lang="en-US" altLang="ja-JP" sz="3600" dirty="0">
              <a:latin typeface="+mn-ea"/>
            </a:endParaRPr>
          </a:p>
          <a:p>
            <a:pPr eaLnBrk="1" hangingPunct="1">
              <a:buFont typeface="Wingdings" panose="05000000000000000000" pitchFamily="2" charset="2"/>
              <a:buNone/>
              <a:defRPr/>
            </a:pPr>
            <a:r>
              <a:rPr lang="ja-JP" altLang="en-US" sz="3600" dirty="0">
                <a:latin typeface="+mn-ea"/>
              </a:rPr>
              <a:t>・データクリーニング：入力データの正確性確保</a:t>
            </a:r>
            <a:endParaRPr lang="en-US" altLang="ja-JP" sz="3600" dirty="0">
              <a:latin typeface="+mn-ea"/>
            </a:endParaRPr>
          </a:p>
          <a:p>
            <a:pPr eaLnBrk="1" hangingPunct="1">
              <a:buFont typeface="Wingdings" panose="05000000000000000000" pitchFamily="2" charset="2"/>
              <a:buNone/>
              <a:defRPr/>
            </a:pPr>
            <a:r>
              <a:rPr lang="ja-JP" altLang="en-US" sz="3600" dirty="0">
                <a:latin typeface="+mn-ea"/>
              </a:rPr>
              <a:t>　論理チェック、外れ値処理、欠測値補完</a:t>
            </a:r>
            <a:endParaRPr lang="en-US" altLang="ja-JP" sz="3600" dirty="0">
              <a:latin typeface="+mn-ea"/>
            </a:endParaRPr>
          </a:p>
          <a:p>
            <a:pPr eaLnBrk="1" hangingPunct="1">
              <a:buFont typeface="Wingdings" panose="05000000000000000000" pitchFamily="2" charset="2"/>
              <a:buNone/>
              <a:defRPr/>
            </a:pPr>
            <a:r>
              <a:rPr lang="ja-JP" altLang="en-US" sz="3600" dirty="0">
                <a:latin typeface="+mn-ea"/>
              </a:rPr>
              <a:t>・集計：審査、統計表秘匿処理</a:t>
            </a:r>
            <a:endParaRPr lang="en-US" altLang="ja-JP" sz="3600" dirty="0">
              <a:latin typeface="+mn-ea"/>
            </a:endParaRPr>
          </a:p>
          <a:p>
            <a:pPr eaLnBrk="1" hangingPunct="1">
              <a:buFont typeface="Wingdings" panose="05000000000000000000" pitchFamily="2" charset="2"/>
              <a:buNone/>
              <a:defRPr/>
            </a:pPr>
            <a:r>
              <a:rPr lang="ja-JP" altLang="en-US" sz="3600" dirty="0">
                <a:latin typeface="+mn-ea"/>
              </a:rPr>
              <a:t>・公表：報告書（概要版、詳細版）、</a:t>
            </a:r>
            <a:r>
              <a:rPr lang="en-US" altLang="ja-JP" sz="3600" dirty="0">
                <a:latin typeface="+mn-ea"/>
              </a:rPr>
              <a:t>Web</a:t>
            </a:r>
            <a:r>
              <a:rPr lang="ja-JP" altLang="en-US" sz="3600" dirty="0">
                <a:latin typeface="+mn-ea"/>
              </a:rPr>
              <a:t>ページ</a:t>
            </a:r>
            <a:endParaRPr lang="en-US" altLang="ja-JP" sz="3600" dirty="0">
              <a:latin typeface="+mn-ea"/>
            </a:endParaRPr>
          </a:p>
          <a:p>
            <a:pPr eaLnBrk="1" hangingPunct="1">
              <a:buFont typeface="Wingdings" panose="05000000000000000000" pitchFamily="2" charset="2"/>
              <a:buNone/>
              <a:defRPr/>
            </a:pPr>
            <a:endParaRPr lang="ja-JP" altLang="ja-JP" dirty="0">
              <a:latin typeface="+mn-ea"/>
            </a:endParaRPr>
          </a:p>
        </p:txBody>
      </p:sp>
      <p:sp>
        <p:nvSpPr>
          <p:cNvPr id="15364" name="スライド番号プレースホルダー 1">
            <a:extLst>
              <a:ext uri="{FF2B5EF4-FFF2-40B4-BE49-F238E27FC236}">
                <a16:creationId xmlns:a16="http://schemas.microsoft.com/office/drawing/2014/main" id="{7A0D49DE-A86E-42AF-8E2E-A284FF861651}"/>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fld id="{338C2C96-46A2-41EA-9CEA-E4035303FDA7}" type="slidenum">
              <a:rPr kumimoji="0" lang="ja-JP" altLang="en-US" sz="1400" smtClean="0"/>
              <a:pPr>
                <a:spcBef>
                  <a:spcPct val="0"/>
                </a:spcBef>
                <a:buClrTx/>
                <a:buSzTx/>
                <a:buFontTx/>
                <a:buNone/>
              </a:pPr>
              <a:t>24</a:t>
            </a:fld>
            <a:endParaRPr kumimoji="0" lang="en-US" altLang="ja-JP" sz="1400"/>
          </a:p>
        </p:txBody>
      </p:sp>
    </p:spTree>
    <p:extLst>
      <p:ext uri="{BB962C8B-B14F-4D97-AF65-F5344CB8AC3E}">
        <p14:creationId xmlns:p14="http://schemas.microsoft.com/office/powerpoint/2010/main" val="34754476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980545C6-B785-4618-8905-C77B48FF057D}"/>
              </a:ext>
            </a:extLst>
          </p:cNvPr>
          <p:cNvSpPr>
            <a:spLocks noGrp="1" noChangeArrowheads="1"/>
          </p:cNvSpPr>
          <p:nvPr>
            <p:ph type="title"/>
          </p:nvPr>
        </p:nvSpPr>
        <p:spPr/>
        <p:txBody>
          <a:bodyPr/>
          <a:lstStyle/>
          <a:p>
            <a:pPr eaLnBrk="1" hangingPunct="1">
              <a:defRPr/>
            </a:pPr>
            <a:r>
              <a:rPr lang="ja-JP" altLang="en-US" sz="4000" dirty="0">
                <a:solidFill>
                  <a:schemeClr val="tx1"/>
                </a:solidFill>
                <a:latin typeface="+mn-ea"/>
                <a:ea typeface="+mn-ea"/>
              </a:rPr>
              <a:t>データチェック例</a:t>
            </a:r>
            <a:br>
              <a:rPr lang="en-US" altLang="ja-JP" sz="4000" dirty="0">
                <a:solidFill>
                  <a:schemeClr val="tx1"/>
                </a:solidFill>
                <a:latin typeface="+mn-ea"/>
                <a:ea typeface="+mn-ea"/>
              </a:rPr>
            </a:br>
            <a:r>
              <a:rPr lang="ja-JP" altLang="en-US" sz="3600" dirty="0">
                <a:solidFill>
                  <a:schemeClr val="tx1"/>
                </a:solidFill>
                <a:latin typeface="+mn-ea"/>
                <a:ea typeface="+mn-ea"/>
              </a:rPr>
              <a:t>外れ値と欠測値補完</a:t>
            </a:r>
            <a:endParaRPr lang="ja-JP" altLang="ja-JP" sz="3600" dirty="0">
              <a:solidFill>
                <a:schemeClr val="tx1"/>
              </a:solidFill>
              <a:latin typeface="+mn-ea"/>
              <a:ea typeface="+mn-ea"/>
            </a:endParaRPr>
          </a:p>
        </p:txBody>
      </p:sp>
      <p:sp>
        <p:nvSpPr>
          <p:cNvPr id="90115" name="Rectangle 3">
            <a:extLst>
              <a:ext uri="{FF2B5EF4-FFF2-40B4-BE49-F238E27FC236}">
                <a16:creationId xmlns:a16="http://schemas.microsoft.com/office/drawing/2014/main" id="{0E6C00A7-687F-4247-AC29-1A9EB62E3975}"/>
              </a:ext>
            </a:extLst>
          </p:cNvPr>
          <p:cNvSpPr>
            <a:spLocks noGrp="1" noChangeArrowheads="1"/>
          </p:cNvSpPr>
          <p:nvPr>
            <p:ph type="body" idx="1"/>
          </p:nvPr>
        </p:nvSpPr>
        <p:spPr>
          <a:xfrm>
            <a:off x="200025" y="1916113"/>
            <a:ext cx="9705975" cy="4216400"/>
          </a:xfrm>
        </p:spPr>
        <p:txBody>
          <a:bodyPr/>
          <a:lstStyle/>
          <a:p>
            <a:pPr eaLnBrk="1" hangingPunct="1">
              <a:buFont typeface="Wingdings" panose="05000000000000000000" pitchFamily="2" charset="2"/>
              <a:buNone/>
              <a:defRPr/>
            </a:pPr>
            <a:r>
              <a:rPr lang="ja-JP" altLang="en-US" dirty="0">
                <a:latin typeface="+mn-ea"/>
              </a:rPr>
              <a:t>外れ値：他の観測値から大きく外れた観測値</a:t>
            </a:r>
            <a:endParaRPr lang="en-US" altLang="ja-JP" dirty="0">
              <a:latin typeface="+mn-ea"/>
            </a:endParaRPr>
          </a:p>
          <a:p>
            <a:pPr eaLnBrk="1" hangingPunct="1">
              <a:buFont typeface="Wingdings" panose="05000000000000000000" pitchFamily="2" charset="2"/>
              <a:buNone/>
              <a:defRPr/>
            </a:pPr>
            <a:r>
              <a:rPr lang="ja-JP" altLang="en-US" dirty="0">
                <a:latin typeface="+mn-ea"/>
              </a:rPr>
              <a:t>　</a:t>
            </a:r>
            <a:r>
              <a:rPr lang="en-US" altLang="ja-JP" sz="2800" dirty="0">
                <a:latin typeface="+mn-ea"/>
              </a:rPr>
              <a:t>※47</a:t>
            </a:r>
            <a:r>
              <a:rPr lang="ja-JP" altLang="en-US" sz="2800" dirty="0">
                <a:latin typeface="+mn-ea"/>
              </a:rPr>
              <a:t>都道府県データ：東京都が該当する場合が多い</a:t>
            </a:r>
          </a:p>
          <a:p>
            <a:pPr eaLnBrk="1" hangingPunct="1">
              <a:buFont typeface="Wingdings" panose="05000000000000000000" pitchFamily="2" charset="2"/>
              <a:buNone/>
              <a:defRPr/>
            </a:pPr>
            <a:r>
              <a:rPr lang="ja-JP" altLang="en-US" dirty="0">
                <a:latin typeface="+mn-ea"/>
              </a:rPr>
              <a:t>・数値の転記、単位の誤り</a:t>
            </a:r>
          </a:p>
          <a:p>
            <a:pPr eaLnBrk="1" hangingPunct="1">
              <a:buFont typeface="Wingdings" panose="05000000000000000000" pitchFamily="2" charset="2"/>
              <a:buNone/>
              <a:defRPr/>
            </a:pPr>
            <a:r>
              <a:rPr lang="ja-JP" altLang="en-US" dirty="0">
                <a:latin typeface="+mn-ea"/>
              </a:rPr>
              <a:t>・測定機器の故障・操作の誤り、計器の読み間違い</a:t>
            </a:r>
          </a:p>
          <a:p>
            <a:pPr eaLnBrk="1" hangingPunct="1">
              <a:buFont typeface="Wingdings" panose="05000000000000000000" pitchFamily="2" charset="2"/>
              <a:buNone/>
              <a:defRPr/>
            </a:pPr>
            <a:r>
              <a:rPr lang="ja-JP" altLang="en-US" dirty="0">
                <a:latin typeface="+mn-ea"/>
              </a:rPr>
              <a:t>・想定集団とは異なる観測値の混入</a:t>
            </a:r>
          </a:p>
          <a:p>
            <a:pPr eaLnBrk="1" hangingPunct="1">
              <a:buFont typeface="Wingdings" panose="05000000000000000000" pitchFamily="2" charset="2"/>
              <a:buNone/>
              <a:defRPr/>
            </a:pPr>
            <a:r>
              <a:rPr lang="ja-JP" altLang="en-US" dirty="0">
                <a:latin typeface="+mn-ea"/>
              </a:rPr>
              <a:t>欠測値補完</a:t>
            </a:r>
            <a:endParaRPr lang="en-US" altLang="ja-JP" dirty="0">
              <a:latin typeface="+mn-ea"/>
            </a:endParaRPr>
          </a:p>
          <a:p>
            <a:pPr eaLnBrk="1" hangingPunct="1">
              <a:buFont typeface="Wingdings" panose="05000000000000000000" pitchFamily="2" charset="2"/>
              <a:buNone/>
              <a:defRPr/>
            </a:pPr>
            <a:r>
              <a:rPr lang="ja-JP" altLang="en-US" dirty="0">
                <a:latin typeface="+mn-ea"/>
              </a:rPr>
              <a:t>・正しいデータに修正（消費支出、売上額、従業員数等）</a:t>
            </a:r>
            <a:endParaRPr lang="en-US" altLang="ja-JP" dirty="0">
              <a:latin typeface="+mn-ea"/>
            </a:endParaRPr>
          </a:p>
          <a:p>
            <a:pPr eaLnBrk="1" hangingPunct="1">
              <a:buFont typeface="Wingdings" panose="05000000000000000000" pitchFamily="2" charset="2"/>
              <a:buNone/>
              <a:defRPr/>
            </a:pPr>
            <a:r>
              <a:rPr lang="ja-JP" altLang="en-US" dirty="0">
                <a:latin typeface="+mn-ea"/>
              </a:rPr>
              <a:t>　 　方法：調査客体に確認、機械による自動修正</a:t>
            </a:r>
          </a:p>
          <a:p>
            <a:pPr eaLnBrk="1" hangingPunct="1">
              <a:buFont typeface="Wingdings" panose="05000000000000000000" pitchFamily="2" charset="2"/>
              <a:buNone/>
              <a:defRPr/>
            </a:pPr>
            <a:endParaRPr lang="ja-JP" altLang="ja-JP" dirty="0">
              <a:latin typeface="+mn-ea"/>
            </a:endParaRPr>
          </a:p>
        </p:txBody>
      </p:sp>
      <p:sp>
        <p:nvSpPr>
          <p:cNvPr id="15364" name="スライド番号プレースホルダー 1">
            <a:extLst>
              <a:ext uri="{FF2B5EF4-FFF2-40B4-BE49-F238E27FC236}">
                <a16:creationId xmlns:a16="http://schemas.microsoft.com/office/drawing/2014/main" id="{7A0D49DE-A86E-42AF-8E2E-A284FF861651}"/>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fld id="{338C2C96-46A2-41EA-9CEA-E4035303FDA7}" type="slidenum">
              <a:rPr kumimoji="0" lang="ja-JP" altLang="en-US" sz="1400" smtClean="0"/>
              <a:pPr>
                <a:spcBef>
                  <a:spcPct val="0"/>
                </a:spcBef>
                <a:buClrTx/>
                <a:buSzTx/>
                <a:buFontTx/>
                <a:buNone/>
              </a:pPr>
              <a:t>25</a:t>
            </a:fld>
            <a:endParaRPr kumimoji="0" lang="en-US" altLang="ja-JP" sz="1400"/>
          </a:p>
        </p:txBody>
      </p:sp>
    </p:spTree>
    <p:extLst>
      <p:ext uri="{BB962C8B-B14F-4D97-AF65-F5344CB8AC3E}">
        <p14:creationId xmlns:p14="http://schemas.microsoft.com/office/powerpoint/2010/main" val="889882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BAEA4E55-E3AE-4366-9798-257C95FD8236}"/>
              </a:ext>
            </a:extLst>
          </p:cNvPr>
          <p:cNvSpPr>
            <a:spLocks noGrp="1" noChangeArrowheads="1"/>
          </p:cNvSpPr>
          <p:nvPr>
            <p:ph type="title"/>
          </p:nvPr>
        </p:nvSpPr>
        <p:spPr>
          <a:xfrm>
            <a:off x="1617093" y="1024633"/>
            <a:ext cx="6314549" cy="749190"/>
          </a:xfrm>
        </p:spPr>
        <p:txBody>
          <a:bodyPr vert="horz" wrap="square" lIns="84992" tIns="42497" rIns="84992" bIns="42497" numCol="1" anchor="b" anchorCtr="0" compatLnSpc="1">
            <a:prstTxWarp prst="textNoShape">
              <a:avLst/>
            </a:prstTxWarp>
          </a:bodyPr>
          <a:lstStyle/>
          <a:p>
            <a:pPr eaLnBrk="1" hangingPunct="1">
              <a:defRPr/>
            </a:pPr>
            <a:br>
              <a:rPr lang="en-US" altLang="ja-JP" sz="3692" dirty="0">
                <a:latin typeface="ＭＳ Ｐゴシック" panose="020B0600070205080204" pitchFamily="50" charset="-128"/>
              </a:rPr>
            </a:br>
            <a:r>
              <a:rPr lang="ja-JP" altLang="en-US" sz="3692" dirty="0">
                <a:latin typeface="ＭＳ Ｐゴシック" panose="020B0600070205080204" pitchFamily="50" charset="-128"/>
              </a:rPr>
              <a:t>統計データの留意点</a:t>
            </a:r>
            <a:r>
              <a:rPr lang="en-US" altLang="ja-JP" sz="3692" dirty="0">
                <a:latin typeface="ＭＳ Ｐゴシック" panose="020B0600070205080204" pitchFamily="50" charset="-128"/>
              </a:rPr>
              <a:t>1</a:t>
            </a:r>
            <a:r>
              <a:rPr lang="ja-JP" altLang="en-US" sz="3692" dirty="0">
                <a:latin typeface="ＭＳ Ｐゴシック" panose="020B0600070205080204" pitchFamily="50" charset="-128"/>
              </a:rPr>
              <a:t>　誤用例</a:t>
            </a:r>
            <a:br>
              <a:rPr lang="en-US" altLang="ja-JP" sz="3692" dirty="0">
                <a:latin typeface="ＭＳ Ｐゴシック" panose="020B0600070205080204" pitchFamily="50" charset="-128"/>
              </a:rPr>
            </a:br>
            <a:r>
              <a:rPr lang="ja-JP" altLang="en-US" sz="3200" dirty="0">
                <a:latin typeface="ＭＳ Ｐゴシック" panose="020B0600070205080204" pitchFamily="50" charset="-128"/>
              </a:rPr>
              <a:t>目的とは異なる方法で使用</a:t>
            </a:r>
            <a:endParaRPr lang="ja-JP" altLang="ja-JP" sz="3200" dirty="0">
              <a:latin typeface="ＭＳ Ｐゴシック" panose="020B0600070205080204" pitchFamily="50" charset="-128"/>
            </a:endParaRPr>
          </a:p>
        </p:txBody>
      </p:sp>
      <p:sp>
        <p:nvSpPr>
          <p:cNvPr id="121859" name="Rectangle 3">
            <a:extLst>
              <a:ext uri="{FF2B5EF4-FFF2-40B4-BE49-F238E27FC236}">
                <a16:creationId xmlns:a16="http://schemas.microsoft.com/office/drawing/2014/main" id="{9B199622-0432-4F91-A953-EA2AFB037FEF}"/>
              </a:ext>
            </a:extLst>
          </p:cNvPr>
          <p:cNvSpPr>
            <a:spLocks noGrp="1" noChangeArrowheads="1"/>
          </p:cNvSpPr>
          <p:nvPr>
            <p:ph type="body" idx="1"/>
          </p:nvPr>
        </p:nvSpPr>
        <p:spPr>
          <a:xfrm>
            <a:off x="272480" y="1773823"/>
            <a:ext cx="9361040" cy="3798277"/>
          </a:xfrm>
        </p:spPr>
        <p:txBody>
          <a:bodyPr vert="horz" wrap="square" lIns="84992" tIns="42497" rIns="84992" bIns="42497" numCol="1" anchor="t" anchorCtr="0" compatLnSpc="1">
            <a:prstTxWarp prst="textNoShape">
              <a:avLst/>
            </a:prstTxWarp>
          </a:bodyPr>
          <a:lstStyle/>
          <a:p>
            <a:pPr marL="750296" indent="-750296" eaLnBrk="1" hangingPunct="1">
              <a:buNone/>
            </a:pPr>
            <a:r>
              <a:rPr lang="ja-JP" altLang="en-US" dirty="0">
                <a:latin typeface="ＭＳ Ｐゴシック" panose="020B0600070205080204" pitchFamily="50" charset="-128"/>
              </a:rPr>
              <a:t>・虚偽のデータをつくる</a:t>
            </a:r>
            <a:r>
              <a:rPr lang="ja-JP" altLang="en-US" sz="2585" dirty="0">
                <a:latin typeface="ＭＳ Ｐゴシック" panose="020B0600070205080204" pitchFamily="50" charset="-128"/>
              </a:rPr>
              <a:t>→</a:t>
            </a:r>
            <a:r>
              <a:rPr lang="ja-JP" altLang="en-US" sz="2800" dirty="0">
                <a:latin typeface="ＭＳ Ｐゴシック" panose="020B0600070205080204" pitchFamily="50" charset="-128"/>
              </a:rPr>
              <a:t>集計・推計方法の明示</a:t>
            </a:r>
            <a:endParaRPr lang="en-US" altLang="ja-JP" sz="2800" dirty="0">
              <a:latin typeface="ＭＳ Ｐゴシック" panose="020B0600070205080204" pitchFamily="50" charset="-128"/>
            </a:endParaRPr>
          </a:p>
          <a:p>
            <a:pPr marL="750296" indent="-750296" eaLnBrk="1" hangingPunct="1">
              <a:buNone/>
            </a:pPr>
            <a:r>
              <a:rPr lang="ja-JP" altLang="en-US" dirty="0">
                <a:latin typeface="ＭＳ Ｐゴシック" panose="020B0600070205080204" pitchFamily="50" charset="-128"/>
              </a:rPr>
              <a:t>　</a:t>
            </a:r>
            <a:r>
              <a:rPr lang="ja-JP" altLang="en-US" sz="2800" dirty="0">
                <a:latin typeface="ＭＳ Ｐゴシック" panose="020B0600070205080204" pitchFamily="50" charset="-128"/>
              </a:rPr>
              <a:t>数字を改ざん、ねつ造する</a:t>
            </a:r>
            <a:endParaRPr lang="en-US" altLang="ja-JP" sz="2800" dirty="0">
              <a:latin typeface="ＭＳ Ｐゴシック" panose="020B0600070205080204" pitchFamily="50" charset="-128"/>
            </a:endParaRPr>
          </a:p>
          <a:p>
            <a:pPr marL="750296" indent="-750296" eaLnBrk="1" hangingPunct="1">
              <a:buNone/>
            </a:pPr>
            <a:r>
              <a:rPr lang="ja-JP" altLang="en-US" sz="2800" dirty="0">
                <a:latin typeface="ＭＳ Ｐゴシック" panose="020B0600070205080204" pitchFamily="50" charset="-128"/>
              </a:rPr>
              <a:t>　意図的に過大推計</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重複回答</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、過小推計（</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推計漏れ）　</a:t>
            </a:r>
            <a:endParaRPr lang="en-US" altLang="ja-JP" sz="2800" dirty="0">
              <a:latin typeface="ＭＳ Ｐゴシック" panose="020B0600070205080204" pitchFamily="50" charset="-128"/>
            </a:endParaRPr>
          </a:p>
          <a:p>
            <a:pPr marL="750296" indent="-750296" eaLnBrk="1" hangingPunct="1">
              <a:buNone/>
            </a:pPr>
            <a:r>
              <a:rPr lang="ja-JP" altLang="en-US" sz="2800" dirty="0">
                <a:latin typeface="ＭＳ Ｐゴシック" panose="020B0600070205080204" pitchFamily="50" charset="-128"/>
              </a:rPr>
              <a:t>　推計方法の誤り、問題データ</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誤差大</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を使用</a:t>
            </a:r>
            <a:endParaRPr lang="en-US" altLang="ja-JP" sz="2800" dirty="0">
              <a:latin typeface="ＭＳ Ｐゴシック" panose="020B0600070205080204" pitchFamily="50" charset="-128"/>
            </a:endParaRPr>
          </a:p>
          <a:p>
            <a:pPr marL="750296" indent="-750296" eaLnBrk="1" hangingPunct="1">
              <a:buNone/>
            </a:pPr>
            <a:r>
              <a:rPr lang="ja-JP" altLang="en-US" sz="2800" dirty="0">
                <a:latin typeface="ＭＳ Ｐゴシック" panose="020B0600070205080204" pitchFamily="50" charset="-128"/>
              </a:rPr>
              <a:t>　推計手順の過度な省略・簡素化（</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未審査データ）</a:t>
            </a:r>
            <a:endParaRPr lang="en-US" altLang="ja-JP" sz="2800" dirty="0">
              <a:latin typeface="ＭＳ Ｐゴシック" panose="020B0600070205080204" pitchFamily="50" charset="-128"/>
            </a:endParaRPr>
          </a:p>
          <a:p>
            <a:pPr marL="750296" indent="-750296" eaLnBrk="1" hangingPunct="1">
              <a:buNone/>
            </a:pPr>
            <a:r>
              <a:rPr lang="ja-JP" altLang="en-US" dirty="0">
                <a:latin typeface="ＭＳ Ｐゴシック" panose="020B0600070205080204" pitchFamily="50" charset="-128"/>
              </a:rPr>
              <a:t>・データを誤って使う</a:t>
            </a:r>
            <a:r>
              <a:rPr lang="ja-JP" altLang="en-US" sz="2800" dirty="0">
                <a:latin typeface="ＭＳ Ｐゴシック" panose="020B0600070205080204" pitchFamily="50" charset="-128"/>
              </a:rPr>
              <a:t>→推計・集計資料の明示</a:t>
            </a:r>
            <a:endParaRPr lang="en-US" altLang="ja-JP" sz="2800" dirty="0">
              <a:latin typeface="ＭＳ Ｐゴシック" panose="020B0600070205080204" pitchFamily="50" charset="-128"/>
            </a:endParaRPr>
          </a:p>
          <a:p>
            <a:pPr marL="750296" indent="-750296" eaLnBrk="1" hangingPunct="1">
              <a:buNone/>
            </a:pPr>
            <a:r>
              <a:rPr lang="ja-JP" altLang="en-US" dirty="0">
                <a:latin typeface="ＭＳ Ｐゴシック" panose="020B0600070205080204" pitchFamily="50" charset="-128"/>
              </a:rPr>
              <a:t>　</a:t>
            </a:r>
            <a:r>
              <a:rPr lang="ja-JP" altLang="en-US" sz="2800" dirty="0">
                <a:latin typeface="ＭＳ Ｐゴシック" panose="020B0600070205080204" pitchFamily="50" charset="-128"/>
              </a:rPr>
              <a:t>妥当性・信頼性を欠く方法（</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過小標本）で記録・調査</a:t>
            </a:r>
            <a:endParaRPr lang="en-US" altLang="ja-JP" sz="2800" dirty="0">
              <a:latin typeface="ＭＳ Ｐゴシック" panose="020B0600070205080204" pitchFamily="50" charset="-128"/>
            </a:endParaRPr>
          </a:p>
          <a:p>
            <a:pPr marL="750296" indent="-750296" eaLnBrk="1" hangingPunct="1">
              <a:buNone/>
            </a:pPr>
            <a:r>
              <a:rPr lang="ja-JP" altLang="en-US" sz="2800" dirty="0">
                <a:latin typeface="ＭＳ Ｐゴシック" panose="020B0600070205080204" pitchFamily="50" charset="-128"/>
              </a:rPr>
              <a:t>　適切でない方法で加工・比較・分析（</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異なる統計基準）</a:t>
            </a:r>
            <a:endParaRPr lang="en-US" altLang="ja-JP" sz="2800" dirty="0">
              <a:latin typeface="ＭＳ Ｐゴシック" panose="020B0600070205080204" pitchFamily="50" charset="-128"/>
            </a:endParaRPr>
          </a:p>
          <a:p>
            <a:pPr marL="750296" indent="-750296" eaLnBrk="1" hangingPunct="1">
              <a:buNone/>
            </a:pPr>
            <a:r>
              <a:rPr lang="ja-JP" altLang="en-US" sz="2800" dirty="0">
                <a:latin typeface="ＭＳ Ｐゴシック" panose="020B0600070205080204" pitchFamily="50" charset="-128"/>
              </a:rPr>
              <a:t>　根拠のない理由</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関係者の指示</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で問題データを使用</a:t>
            </a:r>
            <a:endParaRPr lang="ja-JP" altLang="ja-JP" sz="2800"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5C3E185D-096C-4FD0-AFEC-66C25A3F01B1}"/>
              </a:ext>
            </a:extLst>
          </p:cNvPr>
          <p:cNvSpPr>
            <a:spLocks noGrp="1"/>
          </p:cNvSpPr>
          <p:nvPr>
            <p:ph type="sldNum" sz="quarter" idx="12"/>
          </p:nvPr>
        </p:nvSpPr>
        <p:spPr/>
        <p:txBody>
          <a:bodyPr/>
          <a:lstStyle/>
          <a:p>
            <a:pPr>
              <a:defRPr/>
            </a:pPr>
            <a:fld id="{F91948B3-57C7-4719-B1C1-D429D2D8F317}" type="slidenum">
              <a:rPr lang="ja-JP" altLang="en-US" smtClean="0"/>
              <a:pPr>
                <a:defRPr/>
              </a:pPr>
              <a:t>26</a:t>
            </a:fld>
            <a:endParaRPr lang="en-US" altLang="ja-JP" dirty="0"/>
          </a:p>
        </p:txBody>
      </p:sp>
    </p:spTree>
    <p:extLst>
      <p:ext uri="{BB962C8B-B14F-4D97-AF65-F5344CB8AC3E}">
        <p14:creationId xmlns:p14="http://schemas.microsoft.com/office/powerpoint/2010/main" val="7184387"/>
      </p:ext>
    </p:extLst>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BAEA4E55-E3AE-4366-9798-257C95FD8236}"/>
              </a:ext>
            </a:extLst>
          </p:cNvPr>
          <p:cNvSpPr>
            <a:spLocks noGrp="1" noChangeArrowheads="1"/>
          </p:cNvSpPr>
          <p:nvPr>
            <p:ph type="title"/>
          </p:nvPr>
        </p:nvSpPr>
        <p:spPr>
          <a:xfrm>
            <a:off x="1774159" y="1041386"/>
            <a:ext cx="6314549" cy="749190"/>
          </a:xfrm>
        </p:spPr>
        <p:txBody>
          <a:bodyPr vert="horz" wrap="square" lIns="84992" tIns="42497" rIns="84992" bIns="42497" numCol="1" anchor="b" anchorCtr="0" compatLnSpc="1">
            <a:prstTxWarp prst="textNoShape">
              <a:avLst/>
            </a:prstTxWarp>
          </a:bodyPr>
          <a:lstStyle/>
          <a:p>
            <a:pPr eaLnBrk="1" hangingPunct="1">
              <a:defRPr/>
            </a:pPr>
            <a:br>
              <a:rPr lang="en-US" altLang="ja-JP" sz="3692" dirty="0">
                <a:latin typeface="ＭＳ Ｐゴシック" panose="020B0600070205080204" pitchFamily="50" charset="-128"/>
              </a:rPr>
            </a:br>
            <a:r>
              <a:rPr lang="ja-JP" altLang="en-US" sz="3692" dirty="0">
                <a:latin typeface="ＭＳ Ｐゴシック" panose="020B0600070205080204" pitchFamily="50" charset="-128"/>
              </a:rPr>
              <a:t>統計データの留意点</a:t>
            </a:r>
            <a:r>
              <a:rPr lang="en-US" altLang="ja-JP" sz="3692" dirty="0">
                <a:latin typeface="ＭＳ Ｐゴシック" panose="020B0600070205080204" pitchFamily="50" charset="-128"/>
              </a:rPr>
              <a:t>2</a:t>
            </a:r>
            <a:r>
              <a:rPr lang="ja-JP" altLang="en-US" sz="3692" dirty="0">
                <a:latin typeface="ＭＳ Ｐゴシック" panose="020B0600070205080204" pitchFamily="50" charset="-128"/>
              </a:rPr>
              <a:t>　濫用例</a:t>
            </a:r>
            <a:br>
              <a:rPr lang="en-US" altLang="ja-JP" sz="3692" dirty="0">
                <a:latin typeface="ＭＳ Ｐゴシック" panose="020B0600070205080204" pitchFamily="50" charset="-128"/>
              </a:rPr>
            </a:br>
            <a:r>
              <a:rPr lang="ja-JP" altLang="en-US" sz="3200" dirty="0">
                <a:latin typeface="ＭＳ Ｐゴシック" panose="020B0600070205080204" pitchFamily="50" charset="-128"/>
              </a:rPr>
              <a:t>通常の範囲を超えて使用</a:t>
            </a:r>
            <a:endParaRPr lang="ja-JP" altLang="ja-JP" sz="3200" dirty="0">
              <a:latin typeface="ＭＳ Ｐゴシック" panose="020B0600070205080204" pitchFamily="50" charset="-128"/>
            </a:endParaRPr>
          </a:p>
        </p:txBody>
      </p:sp>
      <p:sp>
        <p:nvSpPr>
          <p:cNvPr id="121859" name="Rectangle 3">
            <a:extLst>
              <a:ext uri="{FF2B5EF4-FFF2-40B4-BE49-F238E27FC236}">
                <a16:creationId xmlns:a16="http://schemas.microsoft.com/office/drawing/2014/main" id="{9B199622-0432-4F91-A953-EA2AFB037FEF}"/>
              </a:ext>
            </a:extLst>
          </p:cNvPr>
          <p:cNvSpPr>
            <a:spLocks noGrp="1" noChangeArrowheads="1"/>
          </p:cNvSpPr>
          <p:nvPr>
            <p:ph type="body" idx="1"/>
          </p:nvPr>
        </p:nvSpPr>
        <p:spPr>
          <a:xfrm>
            <a:off x="200472" y="2228851"/>
            <a:ext cx="9433048" cy="3798277"/>
          </a:xfrm>
        </p:spPr>
        <p:txBody>
          <a:bodyPr vert="horz" wrap="square" lIns="84992" tIns="42497" rIns="84992" bIns="42497" numCol="1" anchor="t" anchorCtr="0" compatLnSpc="1">
            <a:prstTxWarp prst="textNoShape">
              <a:avLst/>
            </a:prstTxWarp>
          </a:bodyPr>
          <a:lstStyle/>
          <a:p>
            <a:pPr marL="750296" indent="-750296" eaLnBrk="1" hangingPunct="1">
              <a:buNone/>
            </a:pPr>
            <a:r>
              <a:rPr lang="ja-JP" altLang="en-US" dirty="0">
                <a:latin typeface="ＭＳ Ｐゴシック" panose="020B0600070205080204" pitchFamily="50" charset="-128"/>
              </a:rPr>
              <a:t>・統計を都合よく使う</a:t>
            </a:r>
            <a:r>
              <a:rPr lang="ja-JP" altLang="en-US" sz="2800" dirty="0">
                <a:latin typeface="ＭＳ Ｐゴシック" panose="020B0600070205080204" pitchFamily="50" charset="-128"/>
              </a:rPr>
              <a:t>→プラス面、マイナス面両方で説明</a:t>
            </a:r>
            <a:endParaRPr lang="en-US" altLang="ja-JP" sz="2800" dirty="0">
              <a:latin typeface="ＭＳ Ｐゴシック" panose="020B0600070205080204" pitchFamily="50" charset="-128"/>
            </a:endParaRPr>
          </a:p>
          <a:p>
            <a:pPr marL="750296" indent="-750296" eaLnBrk="1" hangingPunct="1">
              <a:buNone/>
            </a:pPr>
            <a:r>
              <a:rPr lang="ja-JP" altLang="en-US" dirty="0">
                <a:latin typeface="ＭＳ Ｐゴシック" panose="020B0600070205080204" pitchFamily="50" charset="-128"/>
              </a:rPr>
              <a:t>　</a:t>
            </a:r>
            <a:r>
              <a:rPr lang="ja-JP" altLang="en-US" sz="2800" dirty="0">
                <a:latin typeface="ＭＳ Ｐゴシック" panose="020B0600070205080204" pitchFamily="50" charset="-128"/>
              </a:rPr>
              <a:t>都合のよいデータを選んで使う</a:t>
            </a:r>
            <a:endParaRPr lang="en-US" altLang="ja-JP" sz="2800" dirty="0">
              <a:latin typeface="ＭＳ Ｐゴシック" panose="020B0600070205080204" pitchFamily="50" charset="-128"/>
            </a:endParaRPr>
          </a:p>
          <a:p>
            <a:pPr marL="750296" indent="-750296" eaLnBrk="1" hangingPunct="1">
              <a:buNone/>
            </a:pPr>
            <a:r>
              <a:rPr lang="ja-JP" altLang="en-US" sz="2800" dirty="0">
                <a:latin typeface="ＭＳ Ｐゴシック" panose="020B0600070205080204" pitchFamily="50" charset="-128"/>
              </a:rPr>
              <a:t>　都合の悪いデータを選ばない</a:t>
            </a:r>
            <a:endParaRPr lang="en-US" altLang="ja-JP" sz="2800" dirty="0">
              <a:latin typeface="ＭＳ Ｐゴシック" panose="020B0600070205080204" pitchFamily="50" charset="-128"/>
            </a:endParaRPr>
          </a:p>
          <a:p>
            <a:pPr marL="750296" indent="-750296" eaLnBrk="1" hangingPunct="1">
              <a:buNone/>
            </a:pPr>
            <a:r>
              <a:rPr lang="ja-JP" altLang="en-US" sz="2800" dirty="0">
                <a:latin typeface="ＭＳ Ｐゴシック" panose="020B0600070205080204" pitchFamily="50" charset="-128"/>
              </a:rPr>
              <a:t>　意図的に補助情報を省略する</a:t>
            </a:r>
            <a:endParaRPr lang="en-US" altLang="ja-JP" sz="2800" dirty="0">
              <a:latin typeface="ＭＳ Ｐゴシック" panose="020B0600070205080204" pitchFamily="50" charset="-128"/>
            </a:endParaRPr>
          </a:p>
          <a:p>
            <a:pPr marL="750296" indent="-750296" eaLnBrk="1" hangingPunct="1">
              <a:buNone/>
            </a:pPr>
            <a:r>
              <a:rPr lang="ja-JP" altLang="en-US" dirty="0">
                <a:latin typeface="ＭＳ Ｐゴシック" panose="020B0600070205080204" pitchFamily="50" charset="-128"/>
              </a:rPr>
              <a:t>・数字が独り歩きする</a:t>
            </a:r>
            <a:r>
              <a:rPr lang="ja-JP" altLang="en-US" sz="2585" dirty="0">
                <a:latin typeface="ＭＳ Ｐゴシック" panose="020B0600070205080204" pitchFamily="50" charset="-128"/>
              </a:rPr>
              <a:t>→</a:t>
            </a:r>
            <a:r>
              <a:rPr lang="ja-JP" altLang="en-US" sz="2800" dirty="0">
                <a:latin typeface="ＭＳ Ｐゴシック" panose="020B0600070205080204" pitchFamily="50" charset="-128"/>
              </a:rPr>
              <a:t>時系列断層確認、接続係数で接続</a:t>
            </a:r>
            <a:endParaRPr lang="en-US" altLang="ja-JP" sz="2800" dirty="0">
              <a:latin typeface="ＭＳ Ｐゴシック" panose="020B0600070205080204" pitchFamily="50" charset="-128"/>
            </a:endParaRPr>
          </a:p>
          <a:p>
            <a:pPr marL="750296" indent="-750296" eaLnBrk="1" hangingPunct="1">
              <a:buNone/>
            </a:pPr>
            <a:r>
              <a:rPr lang="ja-JP" altLang="en-US" dirty="0">
                <a:latin typeface="ＭＳ Ｐゴシック" panose="020B0600070205080204" pitchFamily="50" charset="-128"/>
              </a:rPr>
              <a:t>　</a:t>
            </a:r>
            <a:r>
              <a:rPr lang="ja-JP" altLang="en-US" sz="2800" dirty="0">
                <a:latin typeface="ＭＳ Ｐゴシック" panose="020B0600070205080204" pitchFamily="50" charset="-128"/>
              </a:rPr>
              <a:t>利用上の補助情報が意図的でなく不足・欠落している</a:t>
            </a:r>
            <a:endParaRPr lang="en-US" altLang="ja-JP" sz="2800" dirty="0">
              <a:latin typeface="ＭＳ Ｐゴシック" panose="020B0600070205080204" pitchFamily="50" charset="-128"/>
            </a:endParaRPr>
          </a:p>
          <a:p>
            <a:pPr marL="750296" indent="-750296" eaLnBrk="1" hangingPunct="1">
              <a:buNone/>
            </a:pPr>
            <a:r>
              <a:rPr lang="ja-JP" altLang="en-US" sz="2800" dirty="0">
                <a:latin typeface="ＭＳ Ｐゴシック" panose="020B0600070205080204" pitchFamily="50" charset="-128"/>
              </a:rPr>
              <a:t>　</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利用上の注意：分類区分、集計方法等で明示</a:t>
            </a:r>
            <a:endParaRPr lang="ja-JP" altLang="ja-JP" sz="2800"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5C3E185D-096C-4FD0-AFEC-66C25A3F01B1}"/>
              </a:ext>
            </a:extLst>
          </p:cNvPr>
          <p:cNvSpPr>
            <a:spLocks noGrp="1"/>
          </p:cNvSpPr>
          <p:nvPr>
            <p:ph type="sldNum" sz="quarter" idx="12"/>
          </p:nvPr>
        </p:nvSpPr>
        <p:spPr/>
        <p:txBody>
          <a:bodyPr/>
          <a:lstStyle/>
          <a:p>
            <a:pPr>
              <a:defRPr/>
            </a:pPr>
            <a:fld id="{F91948B3-57C7-4719-B1C1-D429D2D8F317}" type="slidenum">
              <a:rPr lang="ja-JP" altLang="en-US" smtClean="0"/>
              <a:pPr>
                <a:defRPr/>
              </a:pPr>
              <a:t>27</a:t>
            </a:fld>
            <a:endParaRPr lang="en-US" altLang="ja-JP"/>
          </a:p>
        </p:txBody>
      </p:sp>
    </p:spTree>
    <p:extLst>
      <p:ext uri="{BB962C8B-B14F-4D97-AF65-F5344CB8AC3E}">
        <p14:creationId xmlns:p14="http://schemas.microsoft.com/office/powerpoint/2010/main" val="3078283147"/>
      </p:ext>
    </p:extLst>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BAEA4E55-E3AE-4366-9798-257C95FD8236}"/>
              </a:ext>
            </a:extLst>
          </p:cNvPr>
          <p:cNvSpPr>
            <a:spLocks noGrp="1" noChangeArrowheads="1"/>
          </p:cNvSpPr>
          <p:nvPr>
            <p:ph type="title"/>
          </p:nvPr>
        </p:nvSpPr>
        <p:spPr>
          <a:xfrm>
            <a:off x="1496616" y="673162"/>
            <a:ext cx="6840761" cy="811623"/>
          </a:xfrm>
        </p:spPr>
        <p:txBody>
          <a:bodyPr vert="horz" wrap="square" lIns="92075" tIns="46038" rIns="92075" bIns="46038" numCol="1" anchor="b" anchorCtr="0" compatLnSpc="1">
            <a:prstTxWarp prst="textNoShape">
              <a:avLst/>
            </a:prstTxWarp>
          </a:bodyPr>
          <a:lstStyle/>
          <a:p>
            <a:pPr eaLnBrk="1" hangingPunct="1">
              <a:defRPr/>
            </a:pPr>
            <a:br>
              <a:rPr lang="en-US" altLang="ja-JP" sz="4000" dirty="0">
                <a:latin typeface="ＭＳ Ｐゴシック" panose="020B0600070205080204" pitchFamily="50" charset="-128"/>
              </a:rPr>
            </a:br>
            <a:r>
              <a:rPr lang="ja-JP" altLang="en-US" sz="4000" dirty="0">
                <a:latin typeface="ＭＳ Ｐゴシック" panose="020B0600070205080204" pitchFamily="50" charset="-128"/>
              </a:rPr>
              <a:t>統計データの活用に向けて</a:t>
            </a:r>
            <a:endParaRPr lang="ja-JP" altLang="ja-JP" sz="4000" dirty="0">
              <a:latin typeface="ＭＳ Ｐゴシック" panose="020B0600070205080204" pitchFamily="50" charset="-128"/>
            </a:endParaRPr>
          </a:p>
        </p:txBody>
      </p:sp>
      <p:sp>
        <p:nvSpPr>
          <p:cNvPr id="121859" name="Rectangle 3">
            <a:extLst>
              <a:ext uri="{FF2B5EF4-FFF2-40B4-BE49-F238E27FC236}">
                <a16:creationId xmlns:a16="http://schemas.microsoft.com/office/drawing/2014/main" id="{9B199622-0432-4F91-A953-EA2AFB037FEF}"/>
              </a:ext>
            </a:extLst>
          </p:cNvPr>
          <p:cNvSpPr>
            <a:spLocks noGrp="1" noChangeArrowheads="1"/>
          </p:cNvSpPr>
          <p:nvPr>
            <p:ph type="body" idx="1"/>
          </p:nvPr>
        </p:nvSpPr>
        <p:spPr>
          <a:xfrm>
            <a:off x="992560" y="2050504"/>
            <a:ext cx="8127504" cy="4114800"/>
          </a:xfrm>
        </p:spPr>
        <p:txBody>
          <a:bodyPr vert="horz" wrap="square" lIns="92075" tIns="46038" rIns="92075" bIns="46038" numCol="1" anchor="t" anchorCtr="0" compatLnSpc="1">
            <a:prstTxWarp prst="textNoShape">
              <a:avLst/>
            </a:prstTxWarp>
          </a:bodyPr>
          <a:lstStyle/>
          <a:p>
            <a:pPr marL="812800" indent="-812800" eaLnBrk="1" hangingPunct="1">
              <a:buNone/>
            </a:pPr>
            <a:r>
              <a:rPr lang="ja-JP" altLang="en-US" sz="3600" dirty="0">
                <a:latin typeface="ＭＳ Ｐゴシック" panose="020B0600070205080204" pitchFamily="50" charset="-128"/>
              </a:rPr>
              <a:t>統計的問題解決に必要な能力</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　・読み：データ収集</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　・書き：データ加工</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　・ 分析：データ分析・活用</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データ活用に必要なこと</a:t>
            </a:r>
            <a:endParaRPr lang="en-US" altLang="ja-JP" sz="3600" dirty="0">
              <a:latin typeface="ＭＳ Ｐゴシック" panose="020B0600070205080204" pitchFamily="50" charset="-128"/>
            </a:endParaRPr>
          </a:p>
          <a:p>
            <a:pPr marL="812800" indent="-812800" eaLnBrk="1" hangingPunct="1">
              <a:buNone/>
            </a:pPr>
            <a:r>
              <a:rPr lang="ja-JP" altLang="en-US" dirty="0">
                <a:latin typeface="ＭＳ Ｐゴシック" panose="020B0600070205080204" pitchFamily="50" charset="-128"/>
              </a:rPr>
              <a:t>　・解決アプローチ方法を見極めるセンス</a:t>
            </a:r>
            <a:endParaRPr lang="en-US" altLang="ja-JP" dirty="0">
              <a:latin typeface="ＭＳ Ｐゴシック" panose="020B0600070205080204" pitchFamily="50" charset="-128"/>
            </a:endParaRPr>
          </a:p>
          <a:p>
            <a:pPr marL="812800" indent="-812800" eaLnBrk="1" hangingPunct="1">
              <a:buNone/>
            </a:pPr>
            <a:r>
              <a:rPr lang="ja-JP" altLang="en-US" dirty="0">
                <a:latin typeface="ＭＳ Ｐゴシック" panose="020B0600070205080204" pitchFamily="50" charset="-128"/>
              </a:rPr>
              <a:t>　・現場と関わり意思決定につながる行動力</a:t>
            </a:r>
            <a:endParaRPr lang="ja-JP" altLang="ja-JP" dirty="0">
              <a:latin typeface="ＭＳ Ｐゴシック" panose="020B0600070205080204" pitchFamily="50" charset="-128"/>
            </a:endParaRPr>
          </a:p>
        </p:txBody>
      </p:sp>
      <p:sp>
        <p:nvSpPr>
          <p:cNvPr id="3" name="スライド番号プレースホルダー 2">
            <a:extLst>
              <a:ext uri="{FF2B5EF4-FFF2-40B4-BE49-F238E27FC236}">
                <a16:creationId xmlns:a16="http://schemas.microsoft.com/office/drawing/2014/main" id="{486856C9-70B2-388C-2F44-518D2EFCCADC}"/>
              </a:ext>
            </a:extLst>
          </p:cNvPr>
          <p:cNvSpPr>
            <a:spLocks noGrp="1"/>
          </p:cNvSpPr>
          <p:nvPr>
            <p:ph type="sldNum" sz="quarter" idx="12"/>
          </p:nvPr>
        </p:nvSpPr>
        <p:spPr/>
        <p:txBody>
          <a:bodyPr/>
          <a:lstStyle/>
          <a:p>
            <a:pPr>
              <a:defRPr/>
            </a:pPr>
            <a:fld id="{6F2008A6-72A8-4D36-9122-EF11DB488EBC}" type="slidenum">
              <a:rPr lang="ja-JP" altLang="en-US" smtClean="0"/>
              <a:pPr>
                <a:defRPr/>
              </a:pPr>
              <a:t>28</a:t>
            </a:fld>
            <a:endParaRPr lang="en-US" altLang="ja-JP"/>
          </a:p>
        </p:txBody>
      </p:sp>
    </p:spTree>
    <p:extLst>
      <p:ext uri="{BB962C8B-B14F-4D97-AF65-F5344CB8AC3E}">
        <p14:creationId xmlns:p14="http://schemas.microsoft.com/office/powerpoint/2010/main" val="3099448715"/>
      </p:ext>
    </p:extLst>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BAEA4E55-E3AE-4366-9798-257C95FD8236}"/>
              </a:ext>
            </a:extLst>
          </p:cNvPr>
          <p:cNvSpPr>
            <a:spLocks noGrp="1" noChangeArrowheads="1"/>
          </p:cNvSpPr>
          <p:nvPr>
            <p:ph type="title"/>
          </p:nvPr>
        </p:nvSpPr>
        <p:spPr>
          <a:xfrm>
            <a:off x="1509254" y="842417"/>
            <a:ext cx="7901446" cy="811623"/>
          </a:xfrm>
        </p:spPr>
        <p:txBody>
          <a:bodyPr vert="horz" wrap="square" lIns="92075" tIns="46038" rIns="92075" bIns="46038" numCol="1" anchor="b" anchorCtr="0" compatLnSpc="1">
            <a:prstTxWarp prst="textNoShape">
              <a:avLst/>
            </a:prstTxWarp>
          </a:bodyPr>
          <a:lstStyle/>
          <a:p>
            <a:pPr eaLnBrk="1" hangingPunct="1">
              <a:defRPr/>
            </a:pPr>
            <a:br>
              <a:rPr lang="en-US" altLang="ja-JP" sz="4000" dirty="0">
                <a:latin typeface="ＭＳ Ｐゴシック" panose="020B0600070205080204" pitchFamily="50" charset="-128"/>
              </a:rPr>
            </a:br>
            <a:r>
              <a:rPr lang="en-US" altLang="ja-JP" sz="4000" dirty="0">
                <a:latin typeface="+mn-ea"/>
              </a:rPr>
              <a:t>Ⅳ </a:t>
            </a:r>
            <a:r>
              <a:rPr lang="ja-JP" altLang="en-US" sz="4000" dirty="0">
                <a:latin typeface="+mn-ea"/>
              </a:rPr>
              <a:t>統計データの収集・整理の方法</a:t>
            </a:r>
            <a:br>
              <a:rPr lang="en-US" altLang="ja-JP" sz="2800" dirty="0">
                <a:latin typeface="+mn-ea"/>
              </a:rPr>
            </a:br>
            <a:r>
              <a:rPr lang="ja-JP" altLang="en-US" sz="4000" dirty="0">
                <a:latin typeface="ＭＳ Ｐゴシック" panose="020B0600070205080204" pitchFamily="50" charset="-128"/>
              </a:rPr>
              <a:t>８ 標本調査</a:t>
            </a:r>
            <a:r>
              <a:rPr lang="ja-JP" altLang="en-US" sz="3600" dirty="0">
                <a:latin typeface="ＭＳ Ｐゴシック" panose="020B0600070205080204" pitchFamily="50" charset="-128"/>
              </a:rPr>
              <a:t>（データの集め方）</a:t>
            </a:r>
            <a:endParaRPr lang="ja-JP" altLang="ja-JP" sz="3600" dirty="0">
              <a:latin typeface="ＭＳ Ｐゴシック" panose="020B0600070205080204" pitchFamily="50" charset="-128"/>
            </a:endParaRPr>
          </a:p>
        </p:txBody>
      </p:sp>
      <p:sp>
        <p:nvSpPr>
          <p:cNvPr id="121859" name="Rectangle 3">
            <a:extLst>
              <a:ext uri="{FF2B5EF4-FFF2-40B4-BE49-F238E27FC236}">
                <a16:creationId xmlns:a16="http://schemas.microsoft.com/office/drawing/2014/main" id="{9B199622-0432-4F91-A953-EA2AFB037FEF}"/>
              </a:ext>
            </a:extLst>
          </p:cNvPr>
          <p:cNvSpPr>
            <a:spLocks noGrp="1" noChangeArrowheads="1"/>
          </p:cNvSpPr>
          <p:nvPr>
            <p:ph type="body" idx="1"/>
          </p:nvPr>
        </p:nvSpPr>
        <p:spPr>
          <a:xfrm>
            <a:off x="1064568" y="2128838"/>
            <a:ext cx="8568952" cy="4114800"/>
          </a:xfrm>
        </p:spPr>
        <p:txBody>
          <a:bodyPr vert="horz" wrap="square" lIns="92075" tIns="46038" rIns="92075" bIns="46038" numCol="1" anchor="t" anchorCtr="0" compatLnSpc="1">
            <a:prstTxWarp prst="textNoShape">
              <a:avLst/>
            </a:prstTxWarp>
          </a:bodyPr>
          <a:lstStyle/>
          <a:p>
            <a:pPr marL="812800" indent="-812800" eaLnBrk="1" hangingPunct="1">
              <a:buNone/>
            </a:pPr>
            <a:r>
              <a:rPr lang="ja-JP" altLang="en-US" sz="3600" dirty="0">
                <a:latin typeface="ＭＳ Ｐゴシック" panose="020B0600070205080204" pitchFamily="50" charset="-128"/>
              </a:rPr>
              <a:t>１ 確率とは</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２ 理論的確率（数学的確率）</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３ 経験的確率</a:t>
            </a:r>
            <a:r>
              <a:rPr lang="en-US" altLang="ja-JP" sz="3600" dirty="0">
                <a:latin typeface="ＭＳ Ｐゴシック" panose="020B0600070205080204" pitchFamily="50" charset="-128"/>
              </a:rPr>
              <a:t>(</a:t>
            </a:r>
            <a:r>
              <a:rPr lang="ja-JP" altLang="en-US" sz="3600" dirty="0">
                <a:latin typeface="ＭＳ Ｐゴシック" panose="020B0600070205080204" pitchFamily="50" charset="-128"/>
              </a:rPr>
              <a:t>統計的確率）</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４ 標本調査（データの集め方）</a:t>
            </a:r>
            <a:endParaRPr lang="en-US" altLang="ja-JP" sz="3600" dirty="0">
              <a:latin typeface="ＭＳ Ｐゴシック" panose="020B0600070205080204" pitchFamily="50" charset="-128"/>
            </a:endParaRPr>
          </a:p>
        </p:txBody>
      </p:sp>
      <p:sp>
        <p:nvSpPr>
          <p:cNvPr id="3" name="スライド番号プレースホルダー 2">
            <a:extLst>
              <a:ext uri="{FF2B5EF4-FFF2-40B4-BE49-F238E27FC236}">
                <a16:creationId xmlns:a16="http://schemas.microsoft.com/office/drawing/2014/main" id="{976B2031-4B25-CB83-2E79-57875A3C6AD2}"/>
              </a:ext>
            </a:extLst>
          </p:cNvPr>
          <p:cNvSpPr>
            <a:spLocks noGrp="1"/>
          </p:cNvSpPr>
          <p:nvPr>
            <p:ph type="sldNum" sz="quarter" idx="12"/>
          </p:nvPr>
        </p:nvSpPr>
        <p:spPr/>
        <p:txBody>
          <a:bodyPr/>
          <a:lstStyle/>
          <a:p>
            <a:pPr>
              <a:defRPr/>
            </a:pPr>
            <a:fld id="{6F2008A6-72A8-4D36-9122-EF11DB488EBC}" type="slidenum">
              <a:rPr lang="ja-JP" altLang="en-US" smtClean="0"/>
              <a:pPr>
                <a:defRPr/>
              </a:pPr>
              <a:t>3</a:t>
            </a:fld>
            <a:endParaRPr lang="en-US" altLang="ja-JP"/>
          </a:p>
        </p:txBody>
      </p:sp>
    </p:spTree>
    <p:extLst>
      <p:ext uri="{BB962C8B-B14F-4D97-AF65-F5344CB8AC3E}">
        <p14:creationId xmlns:p14="http://schemas.microsoft.com/office/powerpoint/2010/main" val="349783614"/>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2C4F26B9-731D-461D-857A-457E99207A87}"/>
              </a:ext>
            </a:extLst>
          </p:cNvPr>
          <p:cNvSpPr>
            <a:spLocks noGrp="1" noChangeArrowheads="1"/>
          </p:cNvSpPr>
          <p:nvPr>
            <p:ph type="title"/>
          </p:nvPr>
        </p:nvSpPr>
        <p:spPr/>
        <p:txBody>
          <a:bodyPr/>
          <a:lstStyle/>
          <a:p>
            <a:pPr eaLnBrk="1" hangingPunct="1">
              <a:defRPr/>
            </a:pPr>
            <a:r>
              <a:rPr lang="ja-JP" altLang="en-US" sz="4000" dirty="0">
                <a:latin typeface="+mn-ea"/>
                <a:ea typeface="+mn-ea"/>
              </a:rPr>
              <a:t>確率とは</a:t>
            </a:r>
            <a:endParaRPr lang="ja-JP" altLang="ja-JP" sz="4000" dirty="0">
              <a:latin typeface="+mn-ea"/>
              <a:ea typeface="+mn-ea"/>
            </a:endParaRPr>
          </a:p>
        </p:txBody>
      </p:sp>
      <p:sp>
        <p:nvSpPr>
          <p:cNvPr id="12292" name="Rectangle 3">
            <a:extLst>
              <a:ext uri="{FF2B5EF4-FFF2-40B4-BE49-F238E27FC236}">
                <a16:creationId xmlns:a16="http://schemas.microsoft.com/office/drawing/2014/main" id="{04F99F19-0390-4509-A516-10370702716D}"/>
              </a:ext>
            </a:extLst>
          </p:cNvPr>
          <p:cNvSpPr>
            <a:spLocks noGrp="1" noChangeArrowheads="1"/>
          </p:cNvSpPr>
          <p:nvPr>
            <p:ph type="body" idx="1"/>
          </p:nvPr>
        </p:nvSpPr>
        <p:spPr>
          <a:xfrm>
            <a:off x="24090" y="1994895"/>
            <a:ext cx="9721080" cy="4143375"/>
          </a:xfrm>
        </p:spPr>
        <p:txBody>
          <a:bodyPr/>
          <a:lstStyle/>
          <a:p>
            <a:pPr eaLnBrk="1" hangingPunct="1">
              <a:lnSpc>
                <a:spcPct val="90000"/>
              </a:lnSpc>
              <a:buFont typeface="Wingdings" panose="05000000000000000000" pitchFamily="2" charset="2"/>
              <a:buNone/>
              <a:defRPr/>
            </a:pPr>
            <a:r>
              <a:rPr lang="ja-JP" altLang="en-US" sz="3600" dirty="0">
                <a:latin typeface="+mn-ea"/>
              </a:rPr>
              <a:t>確率：</a:t>
            </a:r>
            <a:r>
              <a:rPr lang="ja-JP" altLang="en-US" dirty="0">
                <a:latin typeface="+mn-ea"/>
              </a:rPr>
              <a:t>不確実な起こりやすさを</a:t>
            </a:r>
            <a:r>
              <a:rPr lang="en-US" altLang="ja-JP" dirty="0">
                <a:latin typeface="+mn-ea"/>
              </a:rPr>
              <a:t>0</a:t>
            </a:r>
            <a:r>
              <a:rPr lang="ja-JP" altLang="en-US" dirty="0">
                <a:latin typeface="+mn-ea"/>
              </a:rPr>
              <a:t>～１の数字で表したもの</a:t>
            </a:r>
            <a:endParaRPr lang="en-US" altLang="ja-JP" dirty="0">
              <a:latin typeface="+mn-ea"/>
            </a:endParaRPr>
          </a:p>
          <a:p>
            <a:pPr eaLnBrk="1" hangingPunct="1">
              <a:lnSpc>
                <a:spcPct val="90000"/>
              </a:lnSpc>
              <a:buFont typeface="Wingdings" panose="05000000000000000000" pitchFamily="2" charset="2"/>
              <a:buNone/>
              <a:defRPr/>
            </a:pPr>
            <a:r>
              <a:rPr lang="ja-JP" altLang="en-US" sz="3600" dirty="0">
                <a:latin typeface="+mn-ea"/>
              </a:rPr>
              <a:t>・コイン：裏、表の２通り</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　　表の出る確率　</a:t>
            </a:r>
            <a:r>
              <a:rPr lang="en-US" altLang="ja-JP" sz="3600" dirty="0">
                <a:latin typeface="+mn-ea"/>
              </a:rPr>
              <a:t>1/2</a:t>
            </a:r>
          </a:p>
          <a:p>
            <a:pPr eaLnBrk="1" hangingPunct="1">
              <a:lnSpc>
                <a:spcPct val="90000"/>
              </a:lnSpc>
              <a:buFont typeface="Wingdings" panose="05000000000000000000" pitchFamily="2" charset="2"/>
              <a:buNone/>
              <a:defRPr/>
            </a:pPr>
            <a:r>
              <a:rPr lang="ja-JP" altLang="en-US" sz="3600" dirty="0">
                <a:latin typeface="+mn-ea"/>
              </a:rPr>
              <a:t>　　裏の出る確率　</a:t>
            </a:r>
            <a:r>
              <a:rPr lang="en-US" altLang="ja-JP" sz="3600" dirty="0">
                <a:latin typeface="+mn-ea"/>
              </a:rPr>
              <a:t>1/2</a:t>
            </a:r>
          </a:p>
          <a:p>
            <a:pPr eaLnBrk="1" hangingPunct="1">
              <a:lnSpc>
                <a:spcPct val="90000"/>
              </a:lnSpc>
              <a:buFont typeface="Wingdings" panose="05000000000000000000" pitchFamily="2" charset="2"/>
              <a:buNone/>
              <a:defRPr/>
            </a:pPr>
            <a:r>
              <a:rPr lang="ja-JP" altLang="en-US" sz="3600" dirty="0">
                <a:latin typeface="+mn-ea"/>
              </a:rPr>
              <a:t>・サイコロの目：</a:t>
            </a:r>
            <a:r>
              <a:rPr lang="en-US" altLang="ja-JP" sz="3600" dirty="0">
                <a:latin typeface="+mn-ea"/>
              </a:rPr>
              <a:t>1,2,3,4,5,6</a:t>
            </a:r>
            <a:r>
              <a:rPr lang="ja-JP" altLang="en-US" sz="3600" dirty="0">
                <a:latin typeface="+mn-ea"/>
              </a:rPr>
              <a:t>の６通り</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　　</a:t>
            </a:r>
            <a:r>
              <a:rPr lang="en-US" altLang="ja-JP" sz="3600" dirty="0">
                <a:latin typeface="+mn-ea"/>
              </a:rPr>
              <a:t>1</a:t>
            </a:r>
            <a:r>
              <a:rPr lang="ja-JP" altLang="en-US" sz="3600" dirty="0">
                <a:latin typeface="+mn-ea"/>
              </a:rPr>
              <a:t>の目の出る確率　　</a:t>
            </a:r>
            <a:r>
              <a:rPr lang="en-US" altLang="ja-JP" sz="3600" dirty="0">
                <a:latin typeface="+mn-ea"/>
              </a:rPr>
              <a:t>1/6</a:t>
            </a:r>
          </a:p>
          <a:p>
            <a:pPr eaLnBrk="1" hangingPunct="1">
              <a:lnSpc>
                <a:spcPct val="90000"/>
              </a:lnSpc>
              <a:buFont typeface="Wingdings" panose="05000000000000000000" pitchFamily="2" charset="2"/>
              <a:buNone/>
              <a:defRPr/>
            </a:pPr>
            <a:r>
              <a:rPr lang="ja-JP" altLang="en-US" sz="3600" dirty="0">
                <a:latin typeface="+mn-ea"/>
              </a:rPr>
              <a:t>　　１又は</a:t>
            </a:r>
            <a:r>
              <a:rPr lang="en-US" altLang="ja-JP" sz="3600" dirty="0">
                <a:latin typeface="+mn-ea"/>
              </a:rPr>
              <a:t>2</a:t>
            </a:r>
            <a:r>
              <a:rPr lang="ja-JP" altLang="en-US" sz="3600" dirty="0">
                <a:latin typeface="+mn-ea"/>
              </a:rPr>
              <a:t>の出る確率　</a:t>
            </a:r>
            <a:r>
              <a:rPr lang="en-US" altLang="ja-JP" sz="3600" dirty="0">
                <a:latin typeface="+mn-ea"/>
              </a:rPr>
              <a:t>2/6</a:t>
            </a:r>
            <a:endParaRPr lang="ja-JP" altLang="ja-JP" sz="3600" dirty="0">
              <a:latin typeface="+mn-ea"/>
            </a:endParaRPr>
          </a:p>
        </p:txBody>
      </p:sp>
      <p:sp>
        <p:nvSpPr>
          <p:cNvPr id="2" name="スライド番号プレースホルダー 1">
            <a:extLst>
              <a:ext uri="{FF2B5EF4-FFF2-40B4-BE49-F238E27FC236}">
                <a16:creationId xmlns:a16="http://schemas.microsoft.com/office/drawing/2014/main" id="{01837434-7F00-F2B1-A0A3-FDE549314BC6}"/>
              </a:ext>
            </a:extLst>
          </p:cNvPr>
          <p:cNvSpPr>
            <a:spLocks noGrp="1"/>
          </p:cNvSpPr>
          <p:nvPr>
            <p:ph type="sldNum" sz="quarter" idx="12"/>
          </p:nvPr>
        </p:nvSpPr>
        <p:spPr/>
        <p:txBody>
          <a:bodyPr/>
          <a:lstStyle/>
          <a:p>
            <a:pPr>
              <a:defRPr/>
            </a:pPr>
            <a:fld id="{D51CDF6C-AC34-43BF-BD3F-4750FE7427DC}" type="slidenum">
              <a:rPr lang="ja-JP" altLang="en-US" smtClean="0"/>
              <a:pPr>
                <a:defRPr/>
              </a:pPr>
              <a:t>4</a:t>
            </a:fld>
            <a:endParaRPr lang="en-US" altLang="ja-JP"/>
          </a:p>
        </p:txBody>
      </p:sp>
    </p:spTree>
    <p:extLst>
      <p:ext uri="{BB962C8B-B14F-4D97-AF65-F5344CB8AC3E}">
        <p14:creationId xmlns:p14="http://schemas.microsoft.com/office/powerpoint/2010/main" val="1038382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2C4F26B9-731D-461D-857A-457E99207A87}"/>
              </a:ext>
            </a:extLst>
          </p:cNvPr>
          <p:cNvSpPr>
            <a:spLocks noGrp="1" noChangeArrowheads="1"/>
          </p:cNvSpPr>
          <p:nvPr>
            <p:ph type="title"/>
          </p:nvPr>
        </p:nvSpPr>
        <p:spPr/>
        <p:txBody>
          <a:bodyPr/>
          <a:lstStyle/>
          <a:p>
            <a:pPr eaLnBrk="1" hangingPunct="1">
              <a:defRPr/>
            </a:pPr>
            <a:r>
              <a:rPr lang="ja-JP" altLang="en-US" sz="4000" dirty="0">
                <a:latin typeface="+mn-ea"/>
                <a:ea typeface="+mn-ea"/>
              </a:rPr>
              <a:t>理論的確率（</a:t>
            </a:r>
            <a:r>
              <a:rPr lang="ja-JP" altLang="en-US" sz="3600" dirty="0">
                <a:latin typeface="+mn-ea"/>
                <a:ea typeface="+mn-ea"/>
              </a:rPr>
              <a:t>数学的確率）</a:t>
            </a:r>
            <a:endParaRPr lang="ja-JP" altLang="ja-JP" sz="3600" dirty="0">
              <a:latin typeface="+mn-ea"/>
              <a:ea typeface="+mn-ea"/>
            </a:endParaRPr>
          </a:p>
        </p:txBody>
      </p:sp>
      <p:sp>
        <p:nvSpPr>
          <p:cNvPr id="12292" name="Rectangle 3">
            <a:extLst>
              <a:ext uri="{FF2B5EF4-FFF2-40B4-BE49-F238E27FC236}">
                <a16:creationId xmlns:a16="http://schemas.microsoft.com/office/drawing/2014/main" id="{04F99F19-0390-4509-A516-10370702716D}"/>
              </a:ext>
            </a:extLst>
          </p:cNvPr>
          <p:cNvSpPr>
            <a:spLocks noGrp="1" noChangeArrowheads="1"/>
          </p:cNvSpPr>
          <p:nvPr>
            <p:ph type="body" idx="1"/>
          </p:nvPr>
        </p:nvSpPr>
        <p:spPr>
          <a:xfrm>
            <a:off x="200472" y="1989139"/>
            <a:ext cx="9489628" cy="4143375"/>
          </a:xfrm>
        </p:spPr>
        <p:txBody>
          <a:bodyPr/>
          <a:lstStyle/>
          <a:p>
            <a:pPr eaLnBrk="1" hangingPunct="1">
              <a:lnSpc>
                <a:spcPct val="90000"/>
              </a:lnSpc>
              <a:buFont typeface="Wingdings" panose="05000000000000000000" pitchFamily="2" charset="2"/>
              <a:buNone/>
              <a:defRPr/>
            </a:pPr>
            <a:r>
              <a:rPr lang="ja-JP" altLang="en-US" sz="3600" dirty="0">
                <a:latin typeface="+mn-ea"/>
              </a:rPr>
              <a:t>同様に確からしい事象の起こる場合の数によって数学的に出る理論的確率</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・起こりうるすべての場合の数を数える</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・ある事柄が起こりうる場合の数を数える</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・ある事柄の場合の数を起こりうるすべての場合の数で割る</a:t>
            </a:r>
            <a:endParaRPr lang="en-US" altLang="ja-JP" sz="3600" dirty="0">
              <a:latin typeface="+mn-ea"/>
            </a:endParaRPr>
          </a:p>
          <a:p>
            <a:pPr eaLnBrk="1" hangingPunct="1">
              <a:lnSpc>
                <a:spcPct val="90000"/>
              </a:lnSpc>
              <a:buFont typeface="Wingdings" panose="05000000000000000000" pitchFamily="2" charset="2"/>
              <a:buNone/>
              <a:defRPr/>
            </a:pPr>
            <a:r>
              <a:rPr lang="ja-JP" altLang="en-US" dirty="0">
                <a:latin typeface="+mn-ea"/>
              </a:rPr>
              <a:t>当たりの確率＝（当たりの場合数）</a:t>
            </a:r>
            <a:r>
              <a:rPr lang="en-US" altLang="ja-JP" dirty="0">
                <a:latin typeface="+mn-ea"/>
              </a:rPr>
              <a:t>/</a:t>
            </a:r>
            <a:r>
              <a:rPr lang="ja-JP" altLang="en-US" dirty="0">
                <a:latin typeface="+mn-ea"/>
              </a:rPr>
              <a:t>（すべての場合数）</a:t>
            </a:r>
            <a:endParaRPr lang="ja-JP" altLang="ja-JP" dirty="0">
              <a:latin typeface="+mn-ea"/>
            </a:endParaRPr>
          </a:p>
        </p:txBody>
      </p:sp>
      <p:sp>
        <p:nvSpPr>
          <p:cNvPr id="2" name="スライド番号プレースホルダー 1">
            <a:extLst>
              <a:ext uri="{FF2B5EF4-FFF2-40B4-BE49-F238E27FC236}">
                <a16:creationId xmlns:a16="http://schemas.microsoft.com/office/drawing/2014/main" id="{01837434-7F00-F2B1-A0A3-FDE549314BC6}"/>
              </a:ext>
            </a:extLst>
          </p:cNvPr>
          <p:cNvSpPr>
            <a:spLocks noGrp="1"/>
          </p:cNvSpPr>
          <p:nvPr>
            <p:ph type="sldNum" sz="quarter" idx="12"/>
          </p:nvPr>
        </p:nvSpPr>
        <p:spPr/>
        <p:txBody>
          <a:bodyPr/>
          <a:lstStyle/>
          <a:p>
            <a:pPr>
              <a:defRPr/>
            </a:pPr>
            <a:fld id="{D51CDF6C-AC34-43BF-BD3F-4750FE7427DC}" type="slidenum">
              <a:rPr lang="ja-JP" altLang="en-US" smtClean="0"/>
              <a:pPr>
                <a:defRPr/>
              </a:pPr>
              <a:t>5</a:t>
            </a:fld>
            <a:endParaRPr lang="en-US" altLang="ja-JP"/>
          </a:p>
        </p:txBody>
      </p:sp>
    </p:spTree>
    <p:extLst>
      <p:ext uri="{BB962C8B-B14F-4D97-AF65-F5344CB8AC3E}">
        <p14:creationId xmlns:p14="http://schemas.microsoft.com/office/powerpoint/2010/main" val="1243294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2C4F26B9-731D-461D-857A-457E99207A87}"/>
              </a:ext>
            </a:extLst>
          </p:cNvPr>
          <p:cNvSpPr>
            <a:spLocks noGrp="1" noChangeArrowheads="1"/>
          </p:cNvSpPr>
          <p:nvPr>
            <p:ph type="title"/>
          </p:nvPr>
        </p:nvSpPr>
        <p:spPr/>
        <p:txBody>
          <a:bodyPr/>
          <a:lstStyle/>
          <a:p>
            <a:pPr eaLnBrk="1" hangingPunct="1">
              <a:defRPr/>
            </a:pPr>
            <a:r>
              <a:rPr lang="ja-JP" altLang="en-US" sz="4000" dirty="0">
                <a:latin typeface="+mn-ea"/>
                <a:ea typeface="+mn-ea"/>
              </a:rPr>
              <a:t>経験的確率（</a:t>
            </a:r>
            <a:r>
              <a:rPr lang="ja-JP" altLang="en-US" sz="3600" dirty="0">
                <a:latin typeface="+mn-ea"/>
                <a:ea typeface="+mn-ea"/>
              </a:rPr>
              <a:t>統計的確率）</a:t>
            </a:r>
            <a:endParaRPr lang="ja-JP" altLang="ja-JP" sz="3600" dirty="0">
              <a:latin typeface="+mn-ea"/>
              <a:ea typeface="+mn-ea"/>
            </a:endParaRPr>
          </a:p>
        </p:txBody>
      </p:sp>
      <p:sp>
        <p:nvSpPr>
          <p:cNvPr id="12292" name="Rectangle 3">
            <a:extLst>
              <a:ext uri="{FF2B5EF4-FFF2-40B4-BE49-F238E27FC236}">
                <a16:creationId xmlns:a16="http://schemas.microsoft.com/office/drawing/2014/main" id="{04F99F19-0390-4509-A516-10370702716D}"/>
              </a:ext>
            </a:extLst>
          </p:cNvPr>
          <p:cNvSpPr>
            <a:spLocks noGrp="1" noChangeArrowheads="1"/>
          </p:cNvSpPr>
          <p:nvPr>
            <p:ph type="body" idx="1"/>
          </p:nvPr>
        </p:nvSpPr>
        <p:spPr>
          <a:xfrm>
            <a:off x="215900" y="1844824"/>
            <a:ext cx="9474200" cy="4143375"/>
          </a:xfrm>
        </p:spPr>
        <p:txBody>
          <a:bodyPr/>
          <a:lstStyle/>
          <a:p>
            <a:pPr eaLnBrk="1" hangingPunct="1">
              <a:lnSpc>
                <a:spcPct val="90000"/>
              </a:lnSpc>
              <a:buFont typeface="Wingdings" panose="05000000000000000000" pitchFamily="2" charset="2"/>
              <a:buNone/>
              <a:defRPr/>
            </a:pPr>
            <a:r>
              <a:rPr lang="ja-JP" altLang="en-US" dirty="0">
                <a:latin typeface="+mn-ea"/>
              </a:rPr>
              <a:t>実際の場面で実験や試行を多数繰り返した場合に、起こった結果の度数に基づいて推定される確率</a:t>
            </a:r>
            <a:endParaRPr lang="en-US" altLang="ja-JP" dirty="0">
              <a:latin typeface="+mn-ea"/>
            </a:endParaRPr>
          </a:p>
          <a:p>
            <a:pPr eaLnBrk="1" hangingPunct="1">
              <a:lnSpc>
                <a:spcPct val="90000"/>
              </a:lnSpc>
              <a:buFont typeface="Wingdings" panose="05000000000000000000" pitchFamily="2" charset="2"/>
              <a:buNone/>
              <a:defRPr/>
            </a:pPr>
            <a:r>
              <a:rPr lang="ja-JP" altLang="en-US" sz="3600" dirty="0">
                <a:latin typeface="+mn-ea"/>
              </a:rPr>
              <a:t>・度数：</a:t>
            </a:r>
            <a:r>
              <a:rPr lang="ja-JP" altLang="en-US" sz="2800" dirty="0">
                <a:latin typeface="+mn-ea"/>
              </a:rPr>
              <a:t>各階級に含まれるデータ数</a:t>
            </a:r>
            <a:endParaRPr lang="en-US" altLang="ja-JP" sz="2800" dirty="0">
              <a:latin typeface="+mn-ea"/>
            </a:endParaRPr>
          </a:p>
          <a:p>
            <a:pPr eaLnBrk="1" hangingPunct="1">
              <a:lnSpc>
                <a:spcPct val="90000"/>
              </a:lnSpc>
              <a:buFont typeface="Wingdings" panose="05000000000000000000" pitchFamily="2" charset="2"/>
              <a:buNone/>
              <a:defRPr/>
            </a:pPr>
            <a:r>
              <a:rPr lang="ja-JP" altLang="en-US" sz="3600" dirty="0">
                <a:latin typeface="+mn-ea"/>
              </a:rPr>
              <a:t>・相対度数：</a:t>
            </a:r>
            <a:r>
              <a:rPr lang="ja-JP" altLang="en-US" sz="2800" b="0" i="0" dirty="0">
                <a:solidFill>
                  <a:srgbClr val="111111"/>
                </a:solidFill>
                <a:effectLst/>
                <a:highlight>
                  <a:srgbClr val="FFFFFF"/>
                </a:highlight>
                <a:latin typeface="-apple-system"/>
              </a:rPr>
              <a:t>各階級の度数が全体に占める割合</a:t>
            </a:r>
            <a:endParaRPr lang="en-US" altLang="ja-JP" sz="2800" dirty="0">
              <a:latin typeface="+mn-ea"/>
            </a:endParaRPr>
          </a:p>
          <a:p>
            <a:pPr eaLnBrk="1" hangingPunct="1">
              <a:lnSpc>
                <a:spcPct val="90000"/>
              </a:lnSpc>
              <a:buFont typeface="Wingdings" panose="05000000000000000000" pitchFamily="2" charset="2"/>
              <a:buNone/>
              <a:defRPr/>
            </a:pPr>
            <a:r>
              <a:rPr lang="ja-JP" altLang="en-US" sz="3600" dirty="0">
                <a:latin typeface="+mn-ea"/>
              </a:rPr>
              <a:t>・累積相対度数：</a:t>
            </a:r>
            <a:r>
              <a:rPr lang="ja-JP" altLang="en-US" sz="2800" dirty="0">
                <a:latin typeface="+mn-ea"/>
              </a:rPr>
              <a:t>特定の階級</a:t>
            </a:r>
            <a:endParaRPr lang="en-US" altLang="ja-JP" sz="2800" dirty="0">
              <a:latin typeface="+mn-ea"/>
            </a:endParaRPr>
          </a:p>
          <a:p>
            <a:pPr eaLnBrk="1" hangingPunct="1">
              <a:lnSpc>
                <a:spcPct val="90000"/>
              </a:lnSpc>
              <a:buFont typeface="Wingdings" panose="05000000000000000000" pitchFamily="2" charset="2"/>
              <a:buNone/>
              <a:defRPr/>
            </a:pPr>
            <a:r>
              <a:rPr lang="ja-JP" altLang="en-US" sz="2800" dirty="0">
                <a:latin typeface="+mn-ea"/>
              </a:rPr>
              <a:t>　　　　　　　　までにあるデータ数</a:t>
            </a:r>
            <a:endParaRPr lang="ja-JP" altLang="ja-JP" sz="2800" dirty="0">
              <a:latin typeface="+mn-ea"/>
            </a:endParaRPr>
          </a:p>
        </p:txBody>
      </p:sp>
      <p:sp>
        <p:nvSpPr>
          <p:cNvPr id="2" name="スライド番号プレースホルダー 1">
            <a:extLst>
              <a:ext uri="{FF2B5EF4-FFF2-40B4-BE49-F238E27FC236}">
                <a16:creationId xmlns:a16="http://schemas.microsoft.com/office/drawing/2014/main" id="{01837434-7F00-F2B1-A0A3-FDE549314BC6}"/>
              </a:ext>
            </a:extLst>
          </p:cNvPr>
          <p:cNvSpPr>
            <a:spLocks noGrp="1"/>
          </p:cNvSpPr>
          <p:nvPr>
            <p:ph type="sldNum" sz="quarter" idx="12"/>
          </p:nvPr>
        </p:nvSpPr>
        <p:spPr/>
        <p:txBody>
          <a:bodyPr/>
          <a:lstStyle/>
          <a:p>
            <a:pPr>
              <a:defRPr/>
            </a:pPr>
            <a:fld id="{D51CDF6C-AC34-43BF-BD3F-4750FE7427DC}" type="slidenum">
              <a:rPr lang="ja-JP" altLang="en-US" smtClean="0"/>
              <a:pPr>
                <a:defRPr/>
              </a:pPr>
              <a:t>6</a:t>
            </a:fld>
            <a:endParaRPr lang="en-US" altLang="ja-JP"/>
          </a:p>
        </p:txBody>
      </p:sp>
      <p:pic>
        <p:nvPicPr>
          <p:cNvPr id="3" name="図 2">
            <a:extLst>
              <a:ext uri="{FF2B5EF4-FFF2-40B4-BE49-F238E27FC236}">
                <a16:creationId xmlns:a16="http://schemas.microsoft.com/office/drawing/2014/main" id="{0A9CC97D-9447-9F0B-1FCC-4060B125DF1C}"/>
              </a:ext>
            </a:extLst>
          </p:cNvPr>
          <p:cNvPicPr>
            <a:picLocks noChangeAspect="1"/>
          </p:cNvPicPr>
          <p:nvPr/>
        </p:nvPicPr>
        <p:blipFill>
          <a:blip r:embed="rId3"/>
          <a:stretch>
            <a:fillRect/>
          </a:stretch>
        </p:blipFill>
        <p:spPr>
          <a:xfrm>
            <a:off x="5464367" y="3937489"/>
            <a:ext cx="4225733" cy="2520280"/>
          </a:xfrm>
          <a:prstGeom prst="rect">
            <a:avLst/>
          </a:prstGeom>
        </p:spPr>
      </p:pic>
    </p:spTree>
    <p:extLst>
      <p:ext uri="{BB962C8B-B14F-4D97-AF65-F5344CB8AC3E}">
        <p14:creationId xmlns:p14="http://schemas.microsoft.com/office/powerpoint/2010/main" val="1672631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980545C6-B785-4618-8905-C77B48FF057D}"/>
              </a:ext>
            </a:extLst>
          </p:cNvPr>
          <p:cNvSpPr>
            <a:spLocks noGrp="1" noChangeArrowheads="1"/>
          </p:cNvSpPr>
          <p:nvPr>
            <p:ph type="title"/>
          </p:nvPr>
        </p:nvSpPr>
        <p:spPr>
          <a:xfrm>
            <a:off x="1280592" y="309562"/>
            <a:ext cx="8445500" cy="1143000"/>
          </a:xfrm>
        </p:spPr>
        <p:txBody>
          <a:bodyPr/>
          <a:lstStyle/>
          <a:p>
            <a:pPr eaLnBrk="1" hangingPunct="1">
              <a:defRPr/>
            </a:pPr>
            <a:r>
              <a:rPr lang="ja-JP" altLang="en-US" sz="4000" dirty="0">
                <a:solidFill>
                  <a:schemeClr val="tx1"/>
                </a:solidFill>
                <a:latin typeface="+mn-ea"/>
                <a:ea typeface="+mn-ea"/>
              </a:rPr>
              <a:t>各種調査の種類と目的</a:t>
            </a:r>
            <a:endParaRPr lang="ja-JP" altLang="ja-JP" sz="4000" dirty="0">
              <a:solidFill>
                <a:schemeClr val="tx1"/>
              </a:solidFill>
              <a:latin typeface="+mn-ea"/>
              <a:ea typeface="+mn-ea"/>
            </a:endParaRPr>
          </a:p>
        </p:txBody>
      </p:sp>
      <p:sp>
        <p:nvSpPr>
          <p:cNvPr id="90115" name="Rectangle 3">
            <a:extLst>
              <a:ext uri="{FF2B5EF4-FFF2-40B4-BE49-F238E27FC236}">
                <a16:creationId xmlns:a16="http://schemas.microsoft.com/office/drawing/2014/main" id="{0E6C00A7-687F-4247-AC29-1A9EB62E3975}"/>
              </a:ext>
            </a:extLst>
          </p:cNvPr>
          <p:cNvSpPr>
            <a:spLocks noGrp="1" noChangeArrowheads="1"/>
          </p:cNvSpPr>
          <p:nvPr>
            <p:ph type="body" idx="1"/>
          </p:nvPr>
        </p:nvSpPr>
        <p:spPr>
          <a:xfrm>
            <a:off x="100012" y="1760538"/>
            <a:ext cx="9705975" cy="4216400"/>
          </a:xfrm>
        </p:spPr>
        <p:txBody>
          <a:bodyPr/>
          <a:lstStyle/>
          <a:p>
            <a:pPr eaLnBrk="1" hangingPunct="1">
              <a:buFont typeface="Wingdings" panose="05000000000000000000" pitchFamily="2" charset="2"/>
              <a:buNone/>
              <a:defRPr/>
            </a:pPr>
            <a:r>
              <a:rPr lang="ja-JP" altLang="en-US" dirty="0">
                <a:latin typeface="+mn-ea"/>
              </a:rPr>
              <a:t>・統計調査：公的機関が実情を把握する調査</a:t>
            </a:r>
            <a:endParaRPr lang="en-US" altLang="ja-JP" dirty="0">
              <a:latin typeface="+mn-ea"/>
            </a:endParaRPr>
          </a:p>
          <a:p>
            <a:pPr eaLnBrk="1" hangingPunct="1">
              <a:buFont typeface="Wingdings" panose="05000000000000000000" pitchFamily="2" charset="2"/>
              <a:buNone/>
              <a:defRPr/>
            </a:pPr>
            <a:r>
              <a:rPr lang="ja-JP" altLang="en-US" dirty="0">
                <a:latin typeface="+mn-ea"/>
              </a:rPr>
              <a:t>　　</a:t>
            </a:r>
            <a:r>
              <a:rPr lang="ja-JP" altLang="en-US" sz="2800" dirty="0">
                <a:latin typeface="+mn-ea"/>
              </a:rPr>
              <a:t>公的統計調査（国、地方公共団体、公的機関が実施）</a:t>
            </a:r>
            <a:endParaRPr lang="en-US" altLang="ja-JP" sz="2800" dirty="0">
              <a:latin typeface="+mn-ea"/>
            </a:endParaRPr>
          </a:p>
          <a:p>
            <a:pPr eaLnBrk="1" hangingPunct="1">
              <a:buFont typeface="Wingdings" panose="05000000000000000000" pitchFamily="2" charset="2"/>
              <a:buNone/>
              <a:defRPr/>
            </a:pPr>
            <a:r>
              <a:rPr lang="ja-JP" altLang="en-US" dirty="0">
                <a:latin typeface="+mn-ea"/>
              </a:rPr>
              <a:t>・社会調査：人々の意識や行動をとらえる調査</a:t>
            </a:r>
            <a:endParaRPr lang="en-US" altLang="ja-JP" dirty="0">
              <a:latin typeface="+mn-ea"/>
            </a:endParaRPr>
          </a:p>
          <a:p>
            <a:pPr eaLnBrk="1" hangingPunct="1">
              <a:buFont typeface="Wingdings" panose="05000000000000000000" pitchFamily="2" charset="2"/>
              <a:buNone/>
              <a:defRPr/>
            </a:pPr>
            <a:r>
              <a:rPr lang="ja-JP" altLang="en-US" dirty="0">
                <a:latin typeface="+mn-ea"/>
              </a:rPr>
              <a:t>　　</a:t>
            </a:r>
            <a:r>
              <a:rPr lang="ja-JP" altLang="en-US" sz="2800" dirty="0">
                <a:latin typeface="+mn-ea"/>
              </a:rPr>
              <a:t>実施調査により生のデータを収集</a:t>
            </a:r>
            <a:r>
              <a:rPr lang="en-US" altLang="ja-JP" sz="2800" dirty="0">
                <a:latin typeface="+mn-ea"/>
              </a:rPr>
              <a:t>(</a:t>
            </a:r>
            <a:r>
              <a:rPr lang="ja-JP" altLang="en-US" sz="2800" dirty="0">
                <a:latin typeface="+mn-ea"/>
              </a:rPr>
              <a:t>現地調査）</a:t>
            </a:r>
            <a:endParaRPr lang="en-US" altLang="ja-JP" sz="2800" dirty="0">
              <a:latin typeface="+mn-ea"/>
            </a:endParaRPr>
          </a:p>
          <a:p>
            <a:pPr eaLnBrk="1" hangingPunct="1">
              <a:buFont typeface="Wingdings" panose="05000000000000000000" pitchFamily="2" charset="2"/>
              <a:buNone/>
              <a:defRPr/>
            </a:pPr>
            <a:r>
              <a:rPr lang="ja-JP" altLang="en-US" dirty="0">
                <a:latin typeface="+mn-ea"/>
              </a:rPr>
              <a:t>・市場調査：顧客の意向や市場の動向を探る調査</a:t>
            </a:r>
            <a:endParaRPr lang="en-US" altLang="ja-JP" dirty="0">
              <a:latin typeface="+mn-ea"/>
            </a:endParaRPr>
          </a:p>
          <a:p>
            <a:pPr eaLnBrk="1" hangingPunct="1">
              <a:buFont typeface="Wingdings" panose="05000000000000000000" pitchFamily="2" charset="2"/>
              <a:buNone/>
              <a:defRPr/>
            </a:pPr>
            <a:r>
              <a:rPr lang="ja-JP" altLang="en-US" dirty="0">
                <a:latin typeface="+mn-ea"/>
              </a:rPr>
              <a:t>　</a:t>
            </a:r>
            <a:r>
              <a:rPr lang="ja-JP" altLang="en-US" sz="2800" dirty="0">
                <a:latin typeface="+mn-ea"/>
              </a:rPr>
              <a:t>商品・サービスについて利用者・潜在顧客を対象に調査</a:t>
            </a:r>
            <a:endParaRPr lang="en-US" altLang="ja-JP" sz="2800" dirty="0">
              <a:latin typeface="+mn-ea"/>
            </a:endParaRPr>
          </a:p>
          <a:p>
            <a:pPr eaLnBrk="1" hangingPunct="1">
              <a:buFont typeface="Wingdings" panose="05000000000000000000" pitchFamily="2" charset="2"/>
              <a:buNone/>
              <a:defRPr/>
            </a:pPr>
            <a:r>
              <a:rPr lang="ja-JP" altLang="en-US" dirty="0">
                <a:latin typeface="+mn-ea"/>
              </a:rPr>
              <a:t>・世論調査：世間一般の意見や生活状況等について意識を尋ねる調査</a:t>
            </a:r>
            <a:r>
              <a:rPr lang="ja-JP" altLang="en-US" sz="2800" dirty="0">
                <a:latin typeface="+mn-ea"/>
              </a:rPr>
              <a:t>（政治や政策について個人を対象に実施する大規模調査：内閣府、報道機関等が実施）</a:t>
            </a:r>
            <a:endParaRPr lang="ja-JP" altLang="ja-JP" sz="2800" dirty="0">
              <a:latin typeface="+mn-ea"/>
            </a:endParaRPr>
          </a:p>
        </p:txBody>
      </p:sp>
      <p:sp>
        <p:nvSpPr>
          <p:cNvPr id="15364" name="スライド番号プレースホルダー 1">
            <a:extLst>
              <a:ext uri="{FF2B5EF4-FFF2-40B4-BE49-F238E27FC236}">
                <a16:creationId xmlns:a16="http://schemas.microsoft.com/office/drawing/2014/main" id="{7A0D49DE-A86E-42AF-8E2E-A284FF861651}"/>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fld id="{338C2C96-46A2-41EA-9CEA-E4035303FDA7}" type="slidenum">
              <a:rPr kumimoji="0" lang="ja-JP" altLang="en-US" sz="1400" smtClean="0"/>
              <a:pPr>
                <a:spcBef>
                  <a:spcPct val="0"/>
                </a:spcBef>
                <a:buClrTx/>
                <a:buSzTx/>
                <a:buFontTx/>
                <a:buNone/>
              </a:pPr>
              <a:t>7</a:t>
            </a:fld>
            <a:endParaRPr kumimoji="0" lang="en-US" altLang="ja-JP" sz="1400"/>
          </a:p>
        </p:txBody>
      </p:sp>
    </p:spTree>
    <p:extLst>
      <p:ext uri="{BB962C8B-B14F-4D97-AF65-F5344CB8AC3E}">
        <p14:creationId xmlns:p14="http://schemas.microsoft.com/office/powerpoint/2010/main" val="3821810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a:extLst>
              <a:ext uri="{FF2B5EF4-FFF2-40B4-BE49-F238E27FC236}">
                <a16:creationId xmlns:a16="http://schemas.microsoft.com/office/drawing/2014/main" id="{1425DAE9-A97F-4744-8651-91A027CB6C66}"/>
              </a:ext>
            </a:extLst>
          </p:cNvPr>
          <p:cNvSpPr>
            <a:spLocks noGrp="1" noChangeArrowheads="1"/>
          </p:cNvSpPr>
          <p:nvPr>
            <p:ph type="title"/>
          </p:nvPr>
        </p:nvSpPr>
        <p:spPr>
          <a:xfrm>
            <a:off x="1768476" y="310730"/>
            <a:ext cx="6640909" cy="1462087"/>
          </a:xfrm>
        </p:spPr>
        <p:txBody>
          <a:bodyPr/>
          <a:lstStyle/>
          <a:p>
            <a:pPr eaLnBrk="1" hangingPunct="1"/>
            <a:r>
              <a:rPr lang="ja-JP" altLang="en-US" sz="4000" dirty="0">
                <a:latin typeface="ＭＳ Ｐゴシック" panose="020B0600070205080204" pitchFamily="50" charset="-128"/>
              </a:rPr>
              <a:t>統計調査の方法</a:t>
            </a:r>
            <a:br>
              <a:rPr lang="en-US" altLang="ja-JP" sz="3692" dirty="0">
                <a:latin typeface="ＭＳ Ｐゴシック" panose="020B0600070205080204" pitchFamily="50" charset="-128"/>
              </a:rPr>
            </a:br>
            <a:r>
              <a:rPr lang="ja-JP" altLang="en-US" sz="3600" dirty="0">
                <a:latin typeface="ＭＳ Ｐゴシック" panose="020B0600070205080204" pitchFamily="50" charset="-128"/>
              </a:rPr>
              <a:t>全数調査と標本調査</a:t>
            </a:r>
          </a:p>
        </p:txBody>
      </p:sp>
      <p:sp>
        <p:nvSpPr>
          <p:cNvPr id="11268" name="Rectangle 3">
            <a:extLst>
              <a:ext uri="{FF2B5EF4-FFF2-40B4-BE49-F238E27FC236}">
                <a16:creationId xmlns:a16="http://schemas.microsoft.com/office/drawing/2014/main" id="{566BCE53-4019-4A32-BCCE-FA850AED93D6}"/>
              </a:ext>
            </a:extLst>
          </p:cNvPr>
          <p:cNvSpPr>
            <a:spLocks noGrp="1" noChangeArrowheads="1"/>
          </p:cNvSpPr>
          <p:nvPr>
            <p:ph type="body" idx="1"/>
          </p:nvPr>
        </p:nvSpPr>
        <p:spPr>
          <a:xfrm>
            <a:off x="560513" y="2126274"/>
            <a:ext cx="8764463" cy="3625362"/>
          </a:xfrm>
        </p:spPr>
        <p:txBody>
          <a:bodyPr/>
          <a:lstStyle/>
          <a:p>
            <a:pPr marL="0" indent="0" eaLnBrk="1" hangingPunct="1">
              <a:lnSpc>
                <a:spcPct val="90000"/>
              </a:lnSpc>
              <a:buNone/>
            </a:pPr>
            <a:r>
              <a:rPr lang="ja-JP" altLang="en-US" b="1" dirty="0">
                <a:latin typeface="ＭＳ Ｐゴシック" panose="020B0600070205080204" pitchFamily="50" charset="-128"/>
              </a:rPr>
              <a:t>・全数調査（センサス）</a:t>
            </a:r>
            <a:r>
              <a:rPr lang="ja-JP" altLang="en-US" dirty="0">
                <a:latin typeface="ＭＳ Ｐゴシック" panose="020B0600070205080204" pitchFamily="50" charset="-128"/>
              </a:rPr>
              <a:t>：調査対象の全てを網羅的　</a:t>
            </a:r>
            <a:endParaRPr lang="en-US" altLang="ja-JP" dirty="0">
              <a:latin typeface="ＭＳ Ｐゴシック" panose="020B0600070205080204" pitchFamily="50" charset="-128"/>
            </a:endParaRPr>
          </a:p>
          <a:p>
            <a:pPr marL="0" indent="0" eaLnBrk="1" hangingPunct="1">
              <a:lnSpc>
                <a:spcPct val="90000"/>
              </a:lnSpc>
              <a:buNone/>
            </a:pPr>
            <a:r>
              <a:rPr lang="ja-JP" altLang="en-US" dirty="0">
                <a:latin typeface="ＭＳ Ｐゴシック" panose="020B0600070205080204" pitchFamily="50" charset="-128"/>
              </a:rPr>
              <a:t>　に調査する</a:t>
            </a:r>
          </a:p>
          <a:p>
            <a:pPr eaLnBrk="1" hangingPunct="1">
              <a:lnSpc>
                <a:spcPct val="90000"/>
              </a:lnSpc>
              <a:buFont typeface="Wingdings" panose="05000000000000000000" pitchFamily="2" charset="2"/>
              <a:buNone/>
            </a:pPr>
            <a:r>
              <a:rPr lang="ja-JP" altLang="en-US" dirty="0">
                <a:latin typeface="ＭＳ Ｐゴシック" panose="020B0600070205080204" pitchFamily="50" charset="-128"/>
              </a:rPr>
              <a:t>　例）国勢調査、経済センサス</a:t>
            </a:r>
            <a:r>
              <a:rPr lang="ja-JP" altLang="en-US" sz="2800" dirty="0">
                <a:latin typeface="ＭＳ Ｐゴシック" panose="020B0600070205080204" pitchFamily="50" charset="-128"/>
              </a:rPr>
              <a:t>（基礎調査、活動調査）</a:t>
            </a:r>
          </a:p>
          <a:p>
            <a:pPr marL="0" indent="0" eaLnBrk="1" hangingPunct="1">
              <a:lnSpc>
                <a:spcPct val="90000"/>
              </a:lnSpc>
              <a:buNone/>
            </a:pPr>
            <a:r>
              <a:rPr lang="ja-JP" altLang="en-US" b="1" dirty="0">
                <a:latin typeface="ＭＳ Ｐゴシック" panose="020B0600070205080204" pitchFamily="50" charset="-128"/>
              </a:rPr>
              <a:t>・標本調査</a:t>
            </a:r>
            <a:r>
              <a:rPr lang="ja-JP" altLang="en-US" dirty="0">
                <a:latin typeface="ＭＳ Ｐゴシック" panose="020B0600070205080204" pitchFamily="50" charset="-128"/>
              </a:rPr>
              <a:t>：調査対象全体の中から一部を抽出し、　</a:t>
            </a:r>
            <a:endParaRPr lang="en-US" altLang="ja-JP" dirty="0">
              <a:latin typeface="ＭＳ Ｐゴシック" panose="020B0600070205080204" pitchFamily="50" charset="-128"/>
            </a:endParaRPr>
          </a:p>
          <a:p>
            <a:pPr marL="0" indent="0" eaLnBrk="1" hangingPunct="1">
              <a:lnSpc>
                <a:spcPct val="90000"/>
              </a:lnSpc>
              <a:buNone/>
            </a:pPr>
            <a:r>
              <a:rPr lang="ja-JP" altLang="en-US" dirty="0">
                <a:latin typeface="ＭＳ Ｐゴシック" panose="020B0600070205080204" pitchFamily="50" charset="-128"/>
              </a:rPr>
              <a:t>　抽出した部分（標本）の結果から全体について</a:t>
            </a:r>
            <a:endParaRPr lang="en-US" altLang="ja-JP" dirty="0">
              <a:latin typeface="ＭＳ Ｐゴシック" panose="020B0600070205080204" pitchFamily="50" charset="-128"/>
            </a:endParaRPr>
          </a:p>
          <a:p>
            <a:pPr marL="0" indent="0" eaLnBrk="1" hangingPunct="1">
              <a:lnSpc>
                <a:spcPct val="90000"/>
              </a:lnSpc>
              <a:buNone/>
            </a:pPr>
            <a:r>
              <a:rPr lang="ja-JP" altLang="en-US" dirty="0">
                <a:latin typeface="ＭＳ Ｐゴシック" panose="020B0600070205080204" pitchFamily="50" charset="-128"/>
              </a:rPr>
              <a:t>　値を推定する</a:t>
            </a:r>
            <a:endParaRPr lang="en-US" altLang="ja-JP" dirty="0">
              <a:latin typeface="ＭＳ Ｐゴシック" panose="020B0600070205080204" pitchFamily="50" charset="-128"/>
            </a:endParaRPr>
          </a:p>
          <a:p>
            <a:pPr marL="0" indent="0" eaLnBrk="1" hangingPunct="1">
              <a:lnSpc>
                <a:spcPct val="90000"/>
              </a:lnSpc>
              <a:buNone/>
            </a:pPr>
            <a:r>
              <a:rPr lang="ja-JP" altLang="en-US" dirty="0">
                <a:latin typeface="ＭＳ Ｐゴシック" panose="020B0600070205080204" pitchFamily="50" charset="-128"/>
              </a:rPr>
              <a:t>　　例）労働力調査</a:t>
            </a:r>
            <a:r>
              <a:rPr lang="en-US" altLang="ja-JP" dirty="0">
                <a:latin typeface="ＭＳ Ｐゴシック" panose="020B0600070205080204" pitchFamily="50" charset="-128"/>
              </a:rPr>
              <a:t>(</a:t>
            </a:r>
            <a:r>
              <a:rPr lang="ja-JP" altLang="en-US" dirty="0">
                <a:latin typeface="ＭＳ Ｐゴシック" panose="020B0600070205080204" pitchFamily="50" charset="-128"/>
              </a:rPr>
              <a:t>世帯）、毎月勤労統計</a:t>
            </a:r>
            <a:r>
              <a:rPr lang="en-US" altLang="ja-JP" dirty="0">
                <a:latin typeface="ＭＳ Ｐゴシック" panose="020B0600070205080204" pitchFamily="50" charset="-128"/>
              </a:rPr>
              <a:t>(</a:t>
            </a:r>
            <a:r>
              <a:rPr lang="ja-JP" altLang="en-US" dirty="0">
                <a:latin typeface="ＭＳ Ｐゴシック" panose="020B0600070205080204" pitchFamily="50" charset="-128"/>
              </a:rPr>
              <a:t>事業所）</a:t>
            </a:r>
            <a:endParaRPr lang="en-US" altLang="ja-JP" dirty="0">
              <a:latin typeface="ＭＳ Ｐゴシック" panose="020B0600070205080204" pitchFamily="50" charset="-128"/>
            </a:endParaRPr>
          </a:p>
          <a:p>
            <a:pPr marL="0" indent="0" eaLnBrk="1" hangingPunct="1">
              <a:lnSpc>
                <a:spcPct val="90000"/>
              </a:lnSpc>
              <a:buNone/>
            </a:pPr>
            <a:r>
              <a:rPr lang="ja-JP" altLang="en-US" dirty="0">
                <a:latin typeface="ＭＳ Ｐゴシック" panose="020B0600070205080204" pitchFamily="50" charset="-128"/>
              </a:rPr>
              <a:t>　</a:t>
            </a:r>
            <a:r>
              <a:rPr lang="en-US" altLang="ja-JP" dirty="0">
                <a:latin typeface="ＭＳ Ｐゴシック" panose="020B0600070205080204" pitchFamily="50" charset="-128"/>
              </a:rPr>
              <a:t>※</a:t>
            </a:r>
            <a:r>
              <a:rPr lang="ja-JP" altLang="en-US" dirty="0">
                <a:latin typeface="ＭＳ Ｐゴシック" panose="020B0600070205080204" pitchFamily="50" charset="-128"/>
              </a:rPr>
              <a:t>国勢調査名簿、事業所母集団データベース</a:t>
            </a:r>
          </a:p>
        </p:txBody>
      </p:sp>
      <p:sp>
        <p:nvSpPr>
          <p:cNvPr id="2" name="スライド番号プレースホルダー 1">
            <a:extLst>
              <a:ext uri="{FF2B5EF4-FFF2-40B4-BE49-F238E27FC236}">
                <a16:creationId xmlns:a16="http://schemas.microsoft.com/office/drawing/2014/main" id="{66152148-F0A3-99E8-0409-C4A5F25A7A29}"/>
              </a:ext>
            </a:extLst>
          </p:cNvPr>
          <p:cNvSpPr>
            <a:spLocks noGrp="1"/>
          </p:cNvSpPr>
          <p:nvPr>
            <p:ph type="sldNum" sz="quarter" idx="12"/>
          </p:nvPr>
        </p:nvSpPr>
        <p:spPr/>
        <p:txBody>
          <a:bodyPr/>
          <a:lstStyle/>
          <a:p>
            <a:pPr>
              <a:defRPr/>
            </a:pPr>
            <a:fld id="{6F2008A6-72A8-4D36-9122-EF11DB488EBC}" type="slidenum">
              <a:rPr lang="ja-JP" altLang="en-US" smtClean="0"/>
              <a:pPr>
                <a:defRPr/>
              </a:pPr>
              <a:t>8</a:t>
            </a:fld>
            <a:endParaRPr lang="en-US" altLang="ja-JP"/>
          </a:p>
        </p:txBody>
      </p:sp>
    </p:spTree>
    <p:extLst>
      <p:ext uri="{BB962C8B-B14F-4D97-AF65-F5344CB8AC3E}">
        <p14:creationId xmlns:p14="http://schemas.microsoft.com/office/powerpoint/2010/main" val="4199206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D81A709E-3144-4EC8-A3BF-4048A49E08A5}"/>
              </a:ext>
            </a:extLst>
          </p:cNvPr>
          <p:cNvSpPr>
            <a:spLocks noGrp="1" noChangeArrowheads="1"/>
          </p:cNvSpPr>
          <p:nvPr>
            <p:ph type="ctrTitle"/>
          </p:nvPr>
        </p:nvSpPr>
        <p:spPr>
          <a:xfrm>
            <a:off x="1761392" y="1037492"/>
            <a:ext cx="6934200" cy="1395046"/>
          </a:xfrm>
        </p:spPr>
        <p:txBody>
          <a:bodyPr/>
          <a:lstStyle/>
          <a:p>
            <a:pPr eaLnBrk="1" hangingPunct="1">
              <a:defRPr/>
            </a:pPr>
            <a:r>
              <a:rPr lang="ja-JP" altLang="en-US" sz="4000" dirty="0">
                <a:solidFill>
                  <a:schemeClr val="tx2">
                    <a:lumMod val="75000"/>
                  </a:schemeClr>
                </a:solidFill>
                <a:latin typeface="+mn-ea"/>
                <a:ea typeface="+mn-ea"/>
              </a:rPr>
              <a:t>母集団と標本</a:t>
            </a:r>
            <a:br>
              <a:rPr lang="en-US" altLang="ja-JP" sz="4000" dirty="0">
                <a:solidFill>
                  <a:schemeClr val="tx2">
                    <a:lumMod val="75000"/>
                  </a:schemeClr>
                </a:solidFill>
                <a:latin typeface="+mn-ea"/>
                <a:ea typeface="+mn-ea"/>
              </a:rPr>
            </a:br>
            <a:r>
              <a:rPr lang="ja-JP" altLang="en-US" sz="3600" dirty="0">
                <a:solidFill>
                  <a:schemeClr val="tx2">
                    <a:lumMod val="75000"/>
                  </a:schemeClr>
                </a:solidFill>
                <a:latin typeface="+mn-ea"/>
                <a:ea typeface="+mn-ea"/>
              </a:rPr>
              <a:t>標本は母集団の縮図</a:t>
            </a:r>
            <a:br>
              <a:rPr lang="en-US" altLang="ja-JP" sz="3692" dirty="0">
                <a:solidFill>
                  <a:schemeClr val="tx1"/>
                </a:solidFill>
                <a:latin typeface="+mn-ea"/>
                <a:ea typeface="+mn-ea"/>
              </a:rPr>
            </a:br>
            <a:r>
              <a:rPr lang="ja-JP" altLang="en-US" sz="2954" dirty="0">
                <a:solidFill>
                  <a:schemeClr val="tx1"/>
                </a:solidFill>
                <a:latin typeface="+mn-ea"/>
                <a:ea typeface="+mn-ea"/>
              </a:rPr>
              <a:t>標本数の確保（</a:t>
            </a:r>
            <a:r>
              <a:rPr lang="en-US" altLang="ja-JP" sz="2954" dirty="0">
                <a:solidFill>
                  <a:schemeClr val="tx1"/>
                </a:solidFill>
                <a:latin typeface="+mn-ea"/>
                <a:ea typeface="+mn-ea"/>
              </a:rPr>
              <a:t>300</a:t>
            </a:r>
            <a:r>
              <a:rPr lang="ja-JP" altLang="en-US" sz="2954" dirty="0">
                <a:solidFill>
                  <a:schemeClr val="tx1"/>
                </a:solidFill>
                <a:latin typeface="+mn-ea"/>
                <a:ea typeface="+mn-ea"/>
              </a:rPr>
              <a:t>～</a:t>
            </a:r>
            <a:r>
              <a:rPr lang="en-US" altLang="ja-JP" sz="2954" dirty="0">
                <a:solidFill>
                  <a:schemeClr val="tx1"/>
                </a:solidFill>
                <a:latin typeface="+mn-ea"/>
                <a:ea typeface="+mn-ea"/>
              </a:rPr>
              <a:t>400</a:t>
            </a:r>
            <a:r>
              <a:rPr lang="ja-JP" altLang="en-US" sz="2954" dirty="0">
                <a:solidFill>
                  <a:schemeClr val="tx1"/>
                </a:solidFill>
                <a:latin typeface="+mn-ea"/>
                <a:ea typeface="+mn-ea"/>
              </a:rPr>
              <a:t>程度）</a:t>
            </a:r>
            <a:br>
              <a:rPr lang="en-US" altLang="ja-JP" sz="2954" dirty="0">
                <a:solidFill>
                  <a:schemeClr val="tx1"/>
                </a:solidFill>
                <a:latin typeface="+mn-ea"/>
                <a:ea typeface="+mn-ea"/>
              </a:rPr>
            </a:br>
            <a:r>
              <a:rPr lang="ja-JP" altLang="en-US" sz="2954" dirty="0">
                <a:solidFill>
                  <a:schemeClr val="tx1"/>
                </a:solidFill>
                <a:latin typeface="+mn-ea"/>
                <a:ea typeface="+mn-ea"/>
              </a:rPr>
              <a:t>サンプル偏り確認（男女比、年齢構成等）</a:t>
            </a:r>
          </a:p>
        </p:txBody>
      </p:sp>
      <p:sp>
        <p:nvSpPr>
          <p:cNvPr id="33795" name="Oval 3">
            <a:extLst>
              <a:ext uri="{FF2B5EF4-FFF2-40B4-BE49-F238E27FC236}">
                <a16:creationId xmlns:a16="http://schemas.microsoft.com/office/drawing/2014/main" id="{60DF3377-9B23-43EA-B65F-A1565AA54FF2}"/>
              </a:ext>
            </a:extLst>
          </p:cNvPr>
          <p:cNvSpPr>
            <a:spLocks noChangeArrowheads="1"/>
          </p:cNvSpPr>
          <p:nvPr/>
        </p:nvSpPr>
        <p:spPr bwMode="auto">
          <a:xfrm>
            <a:off x="1954824" y="2936632"/>
            <a:ext cx="2577612" cy="2532185"/>
          </a:xfrm>
          <a:prstGeom prst="ellipse">
            <a:avLst/>
          </a:prstGeom>
          <a:solidFill>
            <a:schemeClr val="accent1"/>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796" name="Oval 4">
            <a:extLst>
              <a:ext uri="{FF2B5EF4-FFF2-40B4-BE49-F238E27FC236}">
                <a16:creationId xmlns:a16="http://schemas.microsoft.com/office/drawing/2014/main" id="{4F60E9EA-67A9-49A6-AD32-7BE1F7FD5054}"/>
              </a:ext>
            </a:extLst>
          </p:cNvPr>
          <p:cNvSpPr>
            <a:spLocks noChangeArrowheads="1"/>
          </p:cNvSpPr>
          <p:nvPr/>
        </p:nvSpPr>
        <p:spPr bwMode="auto">
          <a:xfrm>
            <a:off x="2497016" y="3640017"/>
            <a:ext cx="118697"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797" name="Oval 5">
            <a:extLst>
              <a:ext uri="{FF2B5EF4-FFF2-40B4-BE49-F238E27FC236}">
                <a16:creationId xmlns:a16="http://schemas.microsoft.com/office/drawing/2014/main" id="{D1B816FC-78FF-4D94-A394-59985AEFC5AE}"/>
              </a:ext>
            </a:extLst>
          </p:cNvPr>
          <p:cNvSpPr>
            <a:spLocks noChangeArrowheads="1"/>
          </p:cNvSpPr>
          <p:nvPr/>
        </p:nvSpPr>
        <p:spPr bwMode="auto">
          <a:xfrm>
            <a:off x="2376854" y="4062047"/>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798" name="Oval 6">
            <a:extLst>
              <a:ext uri="{FF2B5EF4-FFF2-40B4-BE49-F238E27FC236}">
                <a16:creationId xmlns:a16="http://schemas.microsoft.com/office/drawing/2014/main" id="{0BDD2531-6A80-409F-99C7-FAFA4A151882}"/>
              </a:ext>
            </a:extLst>
          </p:cNvPr>
          <p:cNvSpPr>
            <a:spLocks noChangeArrowheads="1"/>
          </p:cNvSpPr>
          <p:nvPr/>
        </p:nvSpPr>
        <p:spPr bwMode="auto">
          <a:xfrm>
            <a:off x="2916116" y="3358663"/>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799" name="Oval 7">
            <a:extLst>
              <a:ext uri="{FF2B5EF4-FFF2-40B4-BE49-F238E27FC236}">
                <a16:creationId xmlns:a16="http://schemas.microsoft.com/office/drawing/2014/main" id="{65BF541A-365C-4B50-B6D5-BE6E1C4F5A42}"/>
              </a:ext>
            </a:extLst>
          </p:cNvPr>
          <p:cNvSpPr>
            <a:spLocks noChangeArrowheads="1"/>
          </p:cNvSpPr>
          <p:nvPr/>
        </p:nvSpPr>
        <p:spPr bwMode="auto">
          <a:xfrm>
            <a:off x="2854569" y="4062047"/>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00" name="Oval 8">
            <a:extLst>
              <a:ext uri="{FF2B5EF4-FFF2-40B4-BE49-F238E27FC236}">
                <a16:creationId xmlns:a16="http://schemas.microsoft.com/office/drawing/2014/main" id="{7F763460-CF05-4D1F-B494-D9A6FD7683E1}"/>
              </a:ext>
            </a:extLst>
          </p:cNvPr>
          <p:cNvSpPr>
            <a:spLocks noChangeArrowheads="1"/>
          </p:cNvSpPr>
          <p:nvPr/>
        </p:nvSpPr>
        <p:spPr bwMode="auto">
          <a:xfrm>
            <a:off x="3335216" y="3851032"/>
            <a:ext cx="118697"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01" name="Oval 9">
            <a:extLst>
              <a:ext uri="{FF2B5EF4-FFF2-40B4-BE49-F238E27FC236}">
                <a16:creationId xmlns:a16="http://schemas.microsoft.com/office/drawing/2014/main" id="{E730C6A1-4BB4-4B83-8386-06F8E5C85104}"/>
              </a:ext>
            </a:extLst>
          </p:cNvPr>
          <p:cNvSpPr>
            <a:spLocks noChangeArrowheads="1"/>
          </p:cNvSpPr>
          <p:nvPr/>
        </p:nvSpPr>
        <p:spPr bwMode="auto">
          <a:xfrm>
            <a:off x="2376854" y="4695094"/>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02" name="Oval 10">
            <a:extLst>
              <a:ext uri="{FF2B5EF4-FFF2-40B4-BE49-F238E27FC236}">
                <a16:creationId xmlns:a16="http://schemas.microsoft.com/office/drawing/2014/main" id="{0ACAC0F1-940F-4D85-A946-6F21D5EF6999}"/>
              </a:ext>
            </a:extLst>
          </p:cNvPr>
          <p:cNvSpPr>
            <a:spLocks noChangeArrowheads="1"/>
          </p:cNvSpPr>
          <p:nvPr/>
        </p:nvSpPr>
        <p:spPr bwMode="auto">
          <a:xfrm>
            <a:off x="3453912" y="4484078"/>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03" name="Oval 11">
            <a:extLst>
              <a:ext uri="{FF2B5EF4-FFF2-40B4-BE49-F238E27FC236}">
                <a16:creationId xmlns:a16="http://schemas.microsoft.com/office/drawing/2014/main" id="{63413819-CE8B-479D-9DD4-F041D293383F}"/>
              </a:ext>
            </a:extLst>
          </p:cNvPr>
          <p:cNvSpPr>
            <a:spLocks noChangeArrowheads="1"/>
          </p:cNvSpPr>
          <p:nvPr/>
        </p:nvSpPr>
        <p:spPr bwMode="auto">
          <a:xfrm>
            <a:off x="3215054" y="4976447"/>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04" name="Oval 12">
            <a:extLst>
              <a:ext uri="{FF2B5EF4-FFF2-40B4-BE49-F238E27FC236}">
                <a16:creationId xmlns:a16="http://schemas.microsoft.com/office/drawing/2014/main" id="{45838CFC-4B99-47DE-A300-0ABDB8B35A33}"/>
              </a:ext>
            </a:extLst>
          </p:cNvPr>
          <p:cNvSpPr>
            <a:spLocks noChangeArrowheads="1"/>
          </p:cNvSpPr>
          <p:nvPr/>
        </p:nvSpPr>
        <p:spPr bwMode="auto">
          <a:xfrm>
            <a:off x="4054720" y="3710355"/>
            <a:ext cx="118696"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05" name="Oval 13">
            <a:extLst>
              <a:ext uri="{FF2B5EF4-FFF2-40B4-BE49-F238E27FC236}">
                <a16:creationId xmlns:a16="http://schemas.microsoft.com/office/drawing/2014/main" id="{303A7B73-9843-4516-B7E2-8BBB67A20D97}"/>
              </a:ext>
            </a:extLst>
          </p:cNvPr>
          <p:cNvSpPr>
            <a:spLocks noChangeArrowheads="1"/>
          </p:cNvSpPr>
          <p:nvPr/>
        </p:nvSpPr>
        <p:spPr bwMode="auto">
          <a:xfrm>
            <a:off x="3395297" y="3569678"/>
            <a:ext cx="118696"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06" name="Oval 14">
            <a:extLst>
              <a:ext uri="{FF2B5EF4-FFF2-40B4-BE49-F238E27FC236}">
                <a16:creationId xmlns:a16="http://schemas.microsoft.com/office/drawing/2014/main" id="{96C1B06C-6C1C-4B4B-935C-49F69CD470F5}"/>
              </a:ext>
            </a:extLst>
          </p:cNvPr>
          <p:cNvSpPr>
            <a:spLocks noChangeArrowheads="1"/>
          </p:cNvSpPr>
          <p:nvPr/>
        </p:nvSpPr>
        <p:spPr bwMode="auto">
          <a:xfrm>
            <a:off x="3513993" y="4132386"/>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07" name="Oval 15">
            <a:extLst>
              <a:ext uri="{FF2B5EF4-FFF2-40B4-BE49-F238E27FC236}">
                <a16:creationId xmlns:a16="http://schemas.microsoft.com/office/drawing/2014/main" id="{F03EBB1C-3AAF-40E4-A7B9-2FD7096F15A2}"/>
              </a:ext>
            </a:extLst>
          </p:cNvPr>
          <p:cNvSpPr>
            <a:spLocks noChangeArrowheads="1"/>
          </p:cNvSpPr>
          <p:nvPr/>
        </p:nvSpPr>
        <p:spPr bwMode="auto">
          <a:xfrm>
            <a:off x="3513993" y="3077309"/>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08" name="Oval 16">
            <a:extLst>
              <a:ext uri="{FF2B5EF4-FFF2-40B4-BE49-F238E27FC236}">
                <a16:creationId xmlns:a16="http://schemas.microsoft.com/office/drawing/2014/main" id="{C0B78D89-4C74-4AF1-B1CC-CA7B9D507335}"/>
              </a:ext>
            </a:extLst>
          </p:cNvPr>
          <p:cNvSpPr>
            <a:spLocks noChangeArrowheads="1"/>
          </p:cNvSpPr>
          <p:nvPr/>
        </p:nvSpPr>
        <p:spPr bwMode="auto">
          <a:xfrm>
            <a:off x="2916116" y="3640017"/>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09" name="Oval 17">
            <a:extLst>
              <a:ext uri="{FF2B5EF4-FFF2-40B4-BE49-F238E27FC236}">
                <a16:creationId xmlns:a16="http://schemas.microsoft.com/office/drawing/2014/main" id="{D2E93533-358C-4BC9-BBDA-7D9BAB0F021A}"/>
              </a:ext>
            </a:extLst>
          </p:cNvPr>
          <p:cNvSpPr>
            <a:spLocks noChangeArrowheads="1"/>
          </p:cNvSpPr>
          <p:nvPr/>
        </p:nvSpPr>
        <p:spPr bwMode="auto">
          <a:xfrm>
            <a:off x="2734408" y="4835770"/>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10" name="Oval 18">
            <a:extLst>
              <a:ext uri="{FF2B5EF4-FFF2-40B4-BE49-F238E27FC236}">
                <a16:creationId xmlns:a16="http://schemas.microsoft.com/office/drawing/2014/main" id="{A56C70D1-6806-439B-B112-01834ACF4119}"/>
              </a:ext>
            </a:extLst>
          </p:cNvPr>
          <p:cNvSpPr>
            <a:spLocks noChangeArrowheads="1"/>
          </p:cNvSpPr>
          <p:nvPr/>
        </p:nvSpPr>
        <p:spPr bwMode="auto">
          <a:xfrm>
            <a:off x="3395297" y="5046786"/>
            <a:ext cx="118696"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11" name="Oval 19">
            <a:extLst>
              <a:ext uri="{FF2B5EF4-FFF2-40B4-BE49-F238E27FC236}">
                <a16:creationId xmlns:a16="http://schemas.microsoft.com/office/drawing/2014/main" id="{27D0211B-5775-4402-96A2-B070B9C98FCB}"/>
              </a:ext>
            </a:extLst>
          </p:cNvPr>
          <p:cNvSpPr>
            <a:spLocks noChangeArrowheads="1"/>
          </p:cNvSpPr>
          <p:nvPr/>
        </p:nvSpPr>
        <p:spPr bwMode="auto">
          <a:xfrm>
            <a:off x="3752851" y="4765432"/>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12" name="Oval 20">
            <a:extLst>
              <a:ext uri="{FF2B5EF4-FFF2-40B4-BE49-F238E27FC236}">
                <a16:creationId xmlns:a16="http://schemas.microsoft.com/office/drawing/2014/main" id="{6854DCC2-94B6-4846-8E82-3D8E3FEDF0C5}"/>
              </a:ext>
            </a:extLst>
          </p:cNvPr>
          <p:cNvSpPr>
            <a:spLocks noChangeArrowheads="1"/>
          </p:cNvSpPr>
          <p:nvPr/>
        </p:nvSpPr>
        <p:spPr bwMode="auto">
          <a:xfrm>
            <a:off x="3752851" y="4273063"/>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13" name="Oval 21">
            <a:extLst>
              <a:ext uri="{FF2B5EF4-FFF2-40B4-BE49-F238E27FC236}">
                <a16:creationId xmlns:a16="http://schemas.microsoft.com/office/drawing/2014/main" id="{5037E414-CCE1-4834-A6E3-F5B74B27488C}"/>
              </a:ext>
            </a:extLst>
          </p:cNvPr>
          <p:cNvSpPr>
            <a:spLocks noChangeArrowheads="1"/>
          </p:cNvSpPr>
          <p:nvPr/>
        </p:nvSpPr>
        <p:spPr bwMode="auto">
          <a:xfrm>
            <a:off x="2615712" y="4343401"/>
            <a:ext cx="118696"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14" name="Oval 22">
            <a:extLst>
              <a:ext uri="{FF2B5EF4-FFF2-40B4-BE49-F238E27FC236}">
                <a16:creationId xmlns:a16="http://schemas.microsoft.com/office/drawing/2014/main" id="{A1906FA3-6850-4A6F-81AF-AC44E14CB1E6}"/>
              </a:ext>
            </a:extLst>
          </p:cNvPr>
          <p:cNvSpPr>
            <a:spLocks noChangeArrowheads="1"/>
          </p:cNvSpPr>
          <p:nvPr/>
        </p:nvSpPr>
        <p:spPr bwMode="auto">
          <a:xfrm>
            <a:off x="3154974" y="3358663"/>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15" name="Oval 23">
            <a:extLst>
              <a:ext uri="{FF2B5EF4-FFF2-40B4-BE49-F238E27FC236}">
                <a16:creationId xmlns:a16="http://schemas.microsoft.com/office/drawing/2014/main" id="{B20B4C0B-22F6-45FC-97C3-B26FB7D494F2}"/>
              </a:ext>
            </a:extLst>
          </p:cNvPr>
          <p:cNvSpPr>
            <a:spLocks noChangeArrowheads="1"/>
          </p:cNvSpPr>
          <p:nvPr/>
        </p:nvSpPr>
        <p:spPr bwMode="auto">
          <a:xfrm>
            <a:off x="3036278" y="3921370"/>
            <a:ext cx="118697"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16" name="Oval 24">
            <a:extLst>
              <a:ext uri="{FF2B5EF4-FFF2-40B4-BE49-F238E27FC236}">
                <a16:creationId xmlns:a16="http://schemas.microsoft.com/office/drawing/2014/main" id="{EA5CE9EA-72D4-4E87-BE1C-4A89823CB0F2}"/>
              </a:ext>
            </a:extLst>
          </p:cNvPr>
          <p:cNvSpPr>
            <a:spLocks noChangeArrowheads="1"/>
          </p:cNvSpPr>
          <p:nvPr/>
        </p:nvSpPr>
        <p:spPr bwMode="auto">
          <a:xfrm>
            <a:off x="3752851" y="3499340"/>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17" name="Oval 25">
            <a:extLst>
              <a:ext uri="{FF2B5EF4-FFF2-40B4-BE49-F238E27FC236}">
                <a16:creationId xmlns:a16="http://schemas.microsoft.com/office/drawing/2014/main" id="{3BCE2123-9216-463B-8499-69A9117B53A4}"/>
              </a:ext>
            </a:extLst>
          </p:cNvPr>
          <p:cNvSpPr>
            <a:spLocks noChangeArrowheads="1"/>
          </p:cNvSpPr>
          <p:nvPr/>
        </p:nvSpPr>
        <p:spPr bwMode="auto">
          <a:xfrm>
            <a:off x="4114801" y="4554417"/>
            <a:ext cx="118697"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18" name="Oval 26">
            <a:extLst>
              <a:ext uri="{FF2B5EF4-FFF2-40B4-BE49-F238E27FC236}">
                <a16:creationId xmlns:a16="http://schemas.microsoft.com/office/drawing/2014/main" id="{A75C7299-F85F-450B-AEFD-1E729AF8BB29}"/>
              </a:ext>
            </a:extLst>
          </p:cNvPr>
          <p:cNvSpPr>
            <a:spLocks noChangeArrowheads="1"/>
          </p:cNvSpPr>
          <p:nvPr/>
        </p:nvSpPr>
        <p:spPr bwMode="auto">
          <a:xfrm>
            <a:off x="2615712" y="3780694"/>
            <a:ext cx="118696"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19" name="Oval 27">
            <a:extLst>
              <a:ext uri="{FF2B5EF4-FFF2-40B4-BE49-F238E27FC236}">
                <a16:creationId xmlns:a16="http://schemas.microsoft.com/office/drawing/2014/main" id="{1C8FC3B8-2B1D-4E92-8F87-01CC580474EE}"/>
              </a:ext>
            </a:extLst>
          </p:cNvPr>
          <p:cNvSpPr>
            <a:spLocks noChangeArrowheads="1"/>
          </p:cNvSpPr>
          <p:nvPr/>
        </p:nvSpPr>
        <p:spPr bwMode="auto">
          <a:xfrm>
            <a:off x="2675793" y="3147647"/>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20" name="Oval 28">
            <a:extLst>
              <a:ext uri="{FF2B5EF4-FFF2-40B4-BE49-F238E27FC236}">
                <a16:creationId xmlns:a16="http://schemas.microsoft.com/office/drawing/2014/main" id="{2FA4E52F-5B64-410C-9791-4AB051FEC3B8}"/>
              </a:ext>
            </a:extLst>
          </p:cNvPr>
          <p:cNvSpPr>
            <a:spLocks noChangeArrowheads="1"/>
          </p:cNvSpPr>
          <p:nvPr/>
        </p:nvSpPr>
        <p:spPr bwMode="auto">
          <a:xfrm>
            <a:off x="2974731" y="4202724"/>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21" name="Oval 29">
            <a:extLst>
              <a:ext uri="{FF2B5EF4-FFF2-40B4-BE49-F238E27FC236}">
                <a16:creationId xmlns:a16="http://schemas.microsoft.com/office/drawing/2014/main" id="{5C575ABB-305D-422F-B96E-A6FA71119A57}"/>
              </a:ext>
            </a:extLst>
          </p:cNvPr>
          <p:cNvSpPr>
            <a:spLocks noChangeArrowheads="1"/>
          </p:cNvSpPr>
          <p:nvPr/>
        </p:nvSpPr>
        <p:spPr bwMode="auto">
          <a:xfrm>
            <a:off x="3215054" y="4484078"/>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22" name="Oval 30">
            <a:extLst>
              <a:ext uri="{FF2B5EF4-FFF2-40B4-BE49-F238E27FC236}">
                <a16:creationId xmlns:a16="http://schemas.microsoft.com/office/drawing/2014/main" id="{9ABBD097-6257-4A75-8E70-EA086EFAD26B}"/>
              </a:ext>
            </a:extLst>
          </p:cNvPr>
          <p:cNvSpPr>
            <a:spLocks noChangeArrowheads="1"/>
          </p:cNvSpPr>
          <p:nvPr/>
        </p:nvSpPr>
        <p:spPr bwMode="auto">
          <a:xfrm>
            <a:off x="3453912" y="4765432"/>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23" name="AutoShape 31">
            <a:extLst>
              <a:ext uri="{FF2B5EF4-FFF2-40B4-BE49-F238E27FC236}">
                <a16:creationId xmlns:a16="http://schemas.microsoft.com/office/drawing/2014/main" id="{051477E6-6CFE-4D81-B163-303863220CB0}"/>
              </a:ext>
            </a:extLst>
          </p:cNvPr>
          <p:cNvSpPr>
            <a:spLocks noChangeArrowheads="1"/>
          </p:cNvSpPr>
          <p:nvPr/>
        </p:nvSpPr>
        <p:spPr bwMode="auto">
          <a:xfrm>
            <a:off x="4532436" y="3851032"/>
            <a:ext cx="1258765" cy="703385"/>
          </a:xfrm>
          <a:prstGeom prst="rightArrow">
            <a:avLst>
              <a:gd name="adj1" fmla="val 50000"/>
              <a:gd name="adj2" fmla="val 52503"/>
            </a:avLst>
          </a:prstGeom>
          <a:solidFill>
            <a:schemeClr val="accent1"/>
          </a:solidFill>
          <a:ln w="12700" cap="sq">
            <a:solidFill>
              <a:schemeClr val="tx1"/>
            </a:solidFill>
            <a:miter lim="800000"/>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24" name="Oval 32">
            <a:extLst>
              <a:ext uri="{FF2B5EF4-FFF2-40B4-BE49-F238E27FC236}">
                <a16:creationId xmlns:a16="http://schemas.microsoft.com/office/drawing/2014/main" id="{62BE1657-DF90-47F9-AE67-8B24D1A434AE}"/>
              </a:ext>
            </a:extLst>
          </p:cNvPr>
          <p:cNvSpPr>
            <a:spLocks noChangeArrowheads="1"/>
          </p:cNvSpPr>
          <p:nvPr/>
        </p:nvSpPr>
        <p:spPr bwMode="auto">
          <a:xfrm>
            <a:off x="5791201" y="3358663"/>
            <a:ext cx="1499089" cy="1688123"/>
          </a:xfrm>
          <a:prstGeom prst="ellipse">
            <a:avLst/>
          </a:prstGeom>
          <a:solidFill>
            <a:schemeClr val="accent1"/>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25" name="Oval 33">
            <a:extLst>
              <a:ext uri="{FF2B5EF4-FFF2-40B4-BE49-F238E27FC236}">
                <a16:creationId xmlns:a16="http://schemas.microsoft.com/office/drawing/2014/main" id="{83070C5D-F381-4C28-BCA0-EAE55CB1F2A0}"/>
              </a:ext>
            </a:extLst>
          </p:cNvPr>
          <p:cNvSpPr>
            <a:spLocks noChangeArrowheads="1"/>
          </p:cNvSpPr>
          <p:nvPr/>
        </p:nvSpPr>
        <p:spPr bwMode="auto">
          <a:xfrm>
            <a:off x="6153151" y="3780694"/>
            <a:ext cx="118696"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26" name="Oval 34">
            <a:extLst>
              <a:ext uri="{FF2B5EF4-FFF2-40B4-BE49-F238E27FC236}">
                <a16:creationId xmlns:a16="http://schemas.microsoft.com/office/drawing/2014/main" id="{6E6C719D-FCEB-4106-9A9D-D1B0E0C0E88E}"/>
              </a:ext>
            </a:extLst>
          </p:cNvPr>
          <p:cNvSpPr>
            <a:spLocks noChangeArrowheads="1"/>
          </p:cNvSpPr>
          <p:nvPr/>
        </p:nvSpPr>
        <p:spPr bwMode="auto">
          <a:xfrm>
            <a:off x="6271846" y="4273063"/>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27" name="Oval 35">
            <a:extLst>
              <a:ext uri="{FF2B5EF4-FFF2-40B4-BE49-F238E27FC236}">
                <a16:creationId xmlns:a16="http://schemas.microsoft.com/office/drawing/2014/main" id="{8F9D75DA-F95B-4C15-A034-2CB6ACB8D3B0}"/>
              </a:ext>
            </a:extLst>
          </p:cNvPr>
          <p:cNvSpPr>
            <a:spLocks noChangeArrowheads="1"/>
          </p:cNvSpPr>
          <p:nvPr/>
        </p:nvSpPr>
        <p:spPr bwMode="auto">
          <a:xfrm>
            <a:off x="6331928" y="4624755"/>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28" name="Oval 36">
            <a:extLst>
              <a:ext uri="{FF2B5EF4-FFF2-40B4-BE49-F238E27FC236}">
                <a16:creationId xmlns:a16="http://schemas.microsoft.com/office/drawing/2014/main" id="{A7860469-B2FD-4858-B567-716CE1BA7E57}"/>
              </a:ext>
            </a:extLst>
          </p:cNvPr>
          <p:cNvSpPr>
            <a:spLocks noChangeArrowheads="1"/>
          </p:cNvSpPr>
          <p:nvPr/>
        </p:nvSpPr>
        <p:spPr bwMode="auto">
          <a:xfrm>
            <a:off x="6630866" y="3921370"/>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29" name="Oval 37">
            <a:extLst>
              <a:ext uri="{FF2B5EF4-FFF2-40B4-BE49-F238E27FC236}">
                <a16:creationId xmlns:a16="http://schemas.microsoft.com/office/drawing/2014/main" id="{BDD0CABD-1017-42C1-AED2-73CFCE9BD440}"/>
              </a:ext>
            </a:extLst>
          </p:cNvPr>
          <p:cNvSpPr>
            <a:spLocks noChangeArrowheads="1"/>
          </p:cNvSpPr>
          <p:nvPr/>
        </p:nvSpPr>
        <p:spPr bwMode="auto">
          <a:xfrm>
            <a:off x="6751028" y="4343401"/>
            <a:ext cx="118696"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30" name="Oval 38">
            <a:extLst>
              <a:ext uri="{FF2B5EF4-FFF2-40B4-BE49-F238E27FC236}">
                <a16:creationId xmlns:a16="http://schemas.microsoft.com/office/drawing/2014/main" id="{97320AEB-75D9-4DAF-8C08-816676B2C415}"/>
              </a:ext>
            </a:extLst>
          </p:cNvPr>
          <p:cNvSpPr>
            <a:spLocks noChangeArrowheads="1"/>
          </p:cNvSpPr>
          <p:nvPr/>
        </p:nvSpPr>
        <p:spPr bwMode="auto">
          <a:xfrm>
            <a:off x="6751028" y="4765432"/>
            <a:ext cx="118696"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31" name="Oval 39">
            <a:extLst>
              <a:ext uri="{FF2B5EF4-FFF2-40B4-BE49-F238E27FC236}">
                <a16:creationId xmlns:a16="http://schemas.microsoft.com/office/drawing/2014/main" id="{FBA118EA-93A0-400B-BC58-1480170F0448}"/>
              </a:ext>
            </a:extLst>
          </p:cNvPr>
          <p:cNvSpPr>
            <a:spLocks noChangeArrowheads="1"/>
          </p:cNvSpPr>
          <p:nvPr/>
        </p:nvSpPr>
        <p:spPr bwMode="auto">
          <a:xfrm>
            <a:off x="7051431" y="3991709"/>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32" name="Oval 40">
            <a:extLst>
              <a:ext uri="{FF2B5EF4-FFF2-40B4-BE49-F238E27FC236}">
                <a16:creationId xmlns:a16="http://schemas.microsoft.com/office/drawing/2014/main" id="{BAD1B923-F6DA-4405-9EFB-E9AD0E1A505D}"/>
              </a:ext>
            </a:extLst>
          </p:cNvPr>
          <p:cNvSpPr>
            <a:spLocks noChangeArrowheads="1"/>
          </p:cNvSpPr>
          <p:nvPr/>
        </p:nvSpPr>
        <p:spPr bwMode="auto">
          <a:xfrm>
            <a:off x="6510705" y="4273063"/>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33" name="Oval 41">
            <a:extLst>
              <a:ext uri="{FF2B5EF4-FFF2-40B4-BE49-F238E27FC236}">
                <a16:creationId xmlns:a16="http://schemas.microsoft.com/office/drawing/2014/main" id="{9818A806-E664-43B6-A437-25B335034E1C}"/>
              </a:ext>
            </a:extLst>
          </p:cNvPr>
          <p:cNvSpPr>
            <a:spLocks noChangeArrowheads="1"/>
          </p:cNvSpPr>
          <p:nvPr/>
        </p:nvSpPr>
        <p:spPr bwMode="auto">
          <a:xfrm>
            <a:off x="6570785" y="3429001"/>
            <a:ext cx="120162" cy="211015"/>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p>
        </p:txBody>
      </p:sp>
      <p:sp>
        <p:nvSpPr>
          <p:cNvPr id="33834" name="テキスト ボックス 1">
            <a:extLst>
              <a:ext uri="{FF2B5EF4-FFF2-40B4-BE49-F238E27FC236}">
                <a16:creationId xmlns:a16="http://schemas.microsoft.com/office/drawing/2014/main" id="{40BE7013-EBAE-4679-B298-CA6740FE6892}"/>
              </a:ext>
            </a:extLst>
          </p:cNvPr>
          <p:cNvSpPr txBox="1">
            <a:spLocks noChangeArrowheads="1"/>
          </p:cNvSpPr>
          <p:nvPr/>
        </p:nvSpPr>
        <p:spPr bwMode="auto">
          <a:xfrm>
            <a:off x="2854571" y="2432540"/>
            <a:ext cx="824265" cy="348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r>
              <a:rPr lang="ja-JP" altLang="en-US" sz="1662"/>
              <a:t>母集団</a:t>
            </a:r>
          </a:p>
        </p:txBody>
      </p:sp>
      <p:sp>
        <p:nvSpPr>
          <p:cNvPr id="33835" name="テキスト ボックス 2">
            <a:extLst>
              <a:ext uri="{FF2B5EF4-FFF2-40B4-BE49-F238E27FC236}">
                <a16:creationId xmlns:a16="http://schemas.microsoft.com/office/drawing/2014/main" id="{B146DC83-A0CC-4B30-AF7A-5EB468D35B34}"/>
              </a:ext>
            </a:extLst>
          </p:cNvPr>
          <p:cNvSpPr txBox="1">
            <a:spLocks noChangeArrowheads="1"/>
          </p:cNvSpPr>
          <p:nvPr/>
        </p:nvSpPr>
        <p:spPr bwMode="auto">
          <a:xfrm>
            <a:off x="5996355" y="2602525"/>
            <a:ext cx="611065" cy="348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r>
              <a:rPr lang="ja-JP" altLang="en-US" sz="1662"/>
              <a:t>標本</a:t>
            </a:r>
          </a:p>
        </p:txBody>
      </p:sp>
      <p:sp>
        <p:nvSpPr>
          <p:cNvPr id="3" name="スライド番号プレースホルダー 2">
            <a:extLst>
              <a:ext uri="{FF2B5EF4-FFF2-40B4-BE49-F238E27FC236}">
                <a16:creationId xmlns:a16="http://schemas.microsoft.com/office/drawing/2014/main" id="{8F61B084-3068-45AB-A9DF-58940EAAC87F}"/>
              </a:ext>
            </a:extLst>
          </p:cNvPr>
          <p:cNvSpPr>
            <a:spLocks noGrp="1"/>
          </p:cNvSpPr>
          <p:nvPr>
            <p:ph type="sldNum" sz="quarter" idx="12"/>
          </p:nvPr>
        </p:nvSpPr>
        <p:spPr/>
        <p:txBody>
          <a:bodyPr/>
          <a:lstStyle/>
          <a:p>
            <a:fld id="{9E860DBE-4DDB-49C0-8D8D-A8C83FFA1F36}" type="slidenum">
              <a:rPr lang="ja-JP" altLang="en-US" smtClean="0"/>
              <a:pPr/>
              <a:t>9</a:t>
            </a:fld>
            <a:endParaRPr lang="en-US" altLang="ja-JP"/>
          </a:p>
        </p:txBody>
      </p:sp>
    </p:spTree>
    <p:extLst>
      <p:ext uri="{BB962C8B-B14F-4D97-AF65-F5344CB8AC3E}">
        <p14:creationId xmlns:p14="http://schemas.microsoft.com/office/powerpoint/2010/main" val="127041854"/>
      </p:ext>
    </p:extLst>
  </p:cSld>
  <p:clrMapOvr>
    <a:masterClrMapping/>
  </p:clrMapOvr>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2400" b="0" i="0" u="none" strike="noStrike" cap="none" normalizeH="0" baseline="0" smtClean="0">
            <a:ln>
              <a:noFill/>
            </a:ln>
            <a:solidFill>
              <a:schemeClr val="tx1"/>
            </a:solidFill>
            <a:effectLst/>
            <a:latin typeface="Tahoma"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2400" b="0" i="0" u="none" strike="noStrike" cap="none" normalizeH="0" baseline="0" smtClean="0">
            <a:ln>
              <a:noFill/>
            </a:ln>
            <a:solidFill>
              <a:schemeClr val="tx1"/>
            </a:solidFill>
            <a:effectLst/>
            <a:latin typeface="Tahoma" pitchFamily="34" charset="0"/>
            <a:ea typeface="ＭＳ Ｐゴシック" pitchFamily="50" charset="-128"/>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5829</TotalTime>
  <Words>5515</Words>
  <Application>Microsoft Office PowerPoint</Application>
  <PresentationFormat>A4 210 x 297 mm</PresentationFormat>
  <Paragraphs>443</Paragraphs>
  <Slides>28</Slides>
  <Notes>28</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28</vt:i4>
      </vt:variant>
    </vt:vector>
  </HeadingPairs>
  <TitlesOfParts>
    <vt:vector size="37" baseType="lpstr">
      <vt:lpstr>-apple-system</vt:lpstr>
      <vt:lpstr>ＭＳ Ｐゴシック</vt:lpstr>
      <vt:lpstr>ＭＳ Ｐ明朝</vt:lpstr>
      <vt:lpstr>Arial</vt:lpstr>
      <vt:lpstr>Tahoma</vt:lpstr>
      <vt:lpstr>Times New Roman</vt:lpstr>
      <vt:lpstr>Wingdings</vt:lpstr>
      <vt:lpstr>Blends</vt:lpstr>
      <vt:lpstr>Clip</vt:lpstr>
      <vt:lpstr>統計データの見方・使い方</vt:lpstr>
      <vt:lpstr>統計データの見方・使い方 報告概要</vt:lpstr>
      <vt:lpstr> Ⅳ 統計データの収集・整理の方法 ８ 標本調査（データの集め方）</vt:lpstr>
      <vt:lpstr>確率とは</vt:lpstr>
      <vt:lpstr>理論的確率（数学的確率）</vt:lpstr>
      <vt:lpstr>経験的確率（統計的確率）</vt:lpstr>
      <vt:lpstr>各種調査の種類と目的</vt:lpstr>
      <vt:lpstr>統計調査の方法 全数調査と標本調査</vt:lpstr>
      <vt:lpstr>母集団と標本 標本は母集団の縮図 標本数の確保（300～400程度） サンプル偏り確認（男女比、年齢構成等）</vt:lpstr>
      <vt:lpstr>全数調査と標本調査の事例 </vt:lpstr>
      <vt:lpstr>標本抽出法の概要</vt:lpstr>
      <vt:lpstr>調査の方法</vt:lpstr>
      <vt:lpstr>統計表（集計表）作成イメージ 統計調査　個票データと統計表（集計） Ｘ：秘匿値　集計データの公表不可</vt:lpstr>
      <vt:lpstr>国勢調査の概要 統計局ホームページ/令和２年国勢調査の概要 (stat.go.jp)</vt:lpstr>
      <vt:lpstr>国勢調査100年 人口・世帯の推移</vt:lpstr>
      <vt:lpstr>９ データ分類・集計、地域区分、整理方法 統計データ集計の考え方　分類、区分、類型</vt:lpstr>
      <vt:lpstr>統計分類事例 　統計分類・調査計画等 | 政府統計の総合窓口 (e-stat.go.jp)</vt:lpstr>
      <vt:lpstr>   データ集計 集計範囲事例 </vt:lpstr>
      <vt:lpstr>   その他の集計（補完、遡及、追加）</vt:lpstr>
      <vt:lpstr>人口データ年齢別集計人口　　　　</vt:lpstr>
      <vt:lpstr>集計地域区分例</vt:lpstr>
      <vt:lpstr>集計地域区分例 類似地域の比較</vt:lpstr>
      <vt:lpstr>統計データのチェック方法 検算・照合・時系列チェック</vt:lpstr>
      <vt:lpstr>データ整理の手順</vt:lpstr>
      <vt:lpstr>データチェック例 外れ値と欠測値補完</vt:lpstr>
      <vt:lpstr> 統計データの留意点1　誤用例 目的とは異なる方法で使用</vt:lpstr>
      <vt:lpstr> 統計データの留意点2　濫用例 通常の範囲を超えて使用</vt:lpstr>
      <vt:lpstr> 統計データの活用に向けて</vt:lpstr>
    </vt:vector>
  </TitlesOfParts>
  <Company>兵庫県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統計データの見方使い方</dc:title>
  <dc:creator>兵庫県</dc:creator>
  <cp:lastModifiedBy>芦谷　恒憲</cp:lastModifiedBy>
  <cp:revision>828</cp:revision>
  <cp:lastPrinted>2015-04-17T08:25:06Z</cp:lastPrinted>
  <dcterms:created xsi:type="dcterms:W3CDTF">1999-05-26T07:58:06Z</dcterms:created>
  <dcterms:modified xsi:type="dcterms:W3CDTF">2024-09-02T03:48:02Z</dcterms:modified>
</cp:coreProperties>
</file>