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47294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15325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40861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9785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584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07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19902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43267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63671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0365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2514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E02E7-C2AA-4B2A-B348-FED4A6B34DC8}" type="datetimeFigureOut">
              <a:rPr kumimoji="1" lang="ja-JP" altLang="en-US" smtClean="0"/>
              <a:t>2023/7/31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13068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A02E2289-B9ED-428A-A1BC-CB0E6F8D1A0B}"/>
              </a:ext>
            </a:extLst>
          </p:cNvPr>
          <p:cNvSpPr/>
          <p:nvPr/>
        </p:nvSpPr>
        <p:spPr>
          <a:xfrm>
            <a:off x="34181" y="678571"/>
            <a:ext cx="9074051" cy="1217707"/>
          </a:xfrm>
          <a:prstGeom prst="rect">
            <a:avLst/>
          </a:prstGeom>
          <a:solidFill>
            <a:srgbClr val="1877F2">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963" y="1306631"/>
            <a:ext cx="9144000" cy="827906"/>
          </a:xfrm>
        </p:spPr>
        <p:txBody>
          <a:bodyPr>
            <a:noAutofit/>
          </a:bodyPr>
          <a:lstStyle/>
          <a:p>
            <a:pPr algn="l">
              <a:lnSpc>
                <a:spcPct val="100000"/>
              </a:lnSpc>
            </a:pPr>
            <a:r>
              <a:rPr lang="ja-JP" altLang="en-US" sz="1500" dirty="0">
                <a:latin typeface="游ゴシック" panose="020B0400000000000000" pitchFamily="50" charset="-128"/>
                <a:ea typeface="游ゴシック" panose="020B0400000000000000" pitchFamily="50" charset="-128"/>
              </a:rPr>
              <a:t>　兵庫県産食材のさらなる認知度向上や販路拡大を図るため、季節毎に兵庫五国から選定した県産食材を使用した料理を楽しめるフェアを開催します。</a:t>
            </a:r>
            <a:br>
              <a:rPr lang="ja-JP" altLang="en-US" sz="1500" dirty="0">
                <a:latin typeface="游ゴシック" panose="020B0400000000000000" pitchFamily="50" charset="-128"/>
                <a:ea typeface="游ゴシック" panose="020B0400000000000000" pitchFamily="50" charset="-128"/>
              </a:rPr>
            </a:br>
            <a:r>
              <a:rPr lang="ja-JP" altLang="en-US" sz="1500" dirty="0">
                <a:latin typeface="游ゴシック" panose="020B0400000000000000" pitchFamily="50" charset="-128"/>
                <a:ea typeface="游ゴシック" panose="020B0400000000000000" pitchFamily="50" charset="-128"/>
              </a:rPr>
              <a:t>　本フェアは、</a:t>
            </a:r>
            <a:r>
              <a:rPr lang="en-US" altLang="ja-JP" sz="1500" dirty="0">
                <a:latin typeface="游ゴシック" panose="020B0400000000000000" pitchFamily="50" charset="-128"/>
                <a:ea typeface="游ゴシック" panose="020B0400000000000000" pitchFamily="50" charset="-128"/>
              </a:rPr>
              <a:t>(</a:t>
            </a:r>
            <a:r>
              <a:rPr lang="ja-JP" altLang="en-US" sz="1500" dirty="0">
                <a:latin typeface="游ゴシック" panose="020B0400000000000000" pitchFamily="50" charset="-128"/>
                <a:ea typeface="游ゴシック" panose="020B0400000000000000" pitchFamily="50" charset="-128"/>
              </a:rPr>
              <a:t>株</a:t>
            </a:r>
            <a:r>
              <a:rPr lang="en-US" altLang="ja-JP" sz="1500" dirty="0">
                <a:latin typeface="游ゴシック" panose="020B0400000000000000" pitchFamily="50" charset="-128"/>
                <a:ea typeface="游ゴシック" panose="020B0400000000000000" pitchFamily="50" charset="-128"/>
              </a:rPr>
              <a:t>)</a:t>
            </a:r>
            <a:r>
              <a:rPr lang="ja-JP" altLang="en-US" sz="1500" dirty="0">
                <a:latin typeface="游ゴシック" panose="020B0400000000000000" pitchFamily="50" charset="-128"/>
                <a:ea typeface="游ゴシック" panose="020B0400000000000000" pitchFamily="50" charset="-128"/>
              </a:rPr>
              <a:t>ワールド・ワンとの連携事業の一環であり、今年度２回目の開催となります。</a:t>
            </a:r>
            <a:br>
              <a:rPr lang="en-US" altLang="ja-JP" sz="1500" dirty="0">
                <a:latin typeface="游ゴシック" panose="020B0400000000000000" pitchFamily="50" charset="-128"/>
                <a:ea typeface="游ゴシック" panose="020B0400000000000000" pitchFamily="50" charset="-128"/>
              </a:rPr>
            </a:br>
            <a:r>
              <a:rPr lang="ja-JP" altLang="en-US" sz="1500" dirty="0">
                <a:latin typeface="游ゴシック" panose="020B0400000000000000" pitchFamily="50" charset="-128"/>
                <a:ea typeface="游ゴシック" panose="020B0400000000000000" pitchFamily="50" charset="-128"/>
              </a:rPr>
              <a:t>　夏の旬の食材を提供し、兵庫デスティネーションキャンペーン期間中に訪れる県外からの観光客にも兵庫県産農水産物の魅力を発信します</a:t>
            </a:r>
            <a:br>
              <a:rPr lang="ja-JP" altLang="en-US" sz="1500" dirty="0">
                <a:latin typeface="游ゴシック" panose="020B0400000000000000" pitchFamily="50" charset="-128"/>
                <a:ea typeface="游ゴシック" panose="020B0400000000000000" pitchFamily="50" charset="-128"/>
              </a:rPr>
            </a:br>
            <a:endParaRPr kumimoji="1" lang="ja-JP" altLang="en-US" sz="1500" dirty="0">
              <a:latin typeface="游ゴシック" panose="020B0400000000000000" pitchFamily="50" charset="-128"/>
              <a:ea typeface="游ゴシック" panose="020B0400000000000000" pitchFamily="50" charset="-128"/>
            </a:endParaRPr>
          </a:p>
        </p:txBody>
      </p:sp>
      <p:cxnSp>
        <p:nvCxnSpPr>
          <p:cNvPr id="6" name="直線コネクタ 5">
            <a:extLst>
              <a:ext uri="{FF2B5EF4-FFF2-40B4-BE49-F238E27FC236}">
                <a16:creationId xmlns:a16="http://schemas.microsoft.com/office/drawing/2014/main" id="{E3088E21-0700-4C8B-A5E7-2B7D948A31D1}"/>
              </a:ext>
            </a:extLst>
          </p:cNvPr>
          <p:cNvCxnSpPr/>
          <p:nvPr/>
        </p:nvCxnSpPr>
        <p:spPr>
          <a:xfrm>
            <a:off x="0" y="612553"/>
            <a:ext cx="9144000" cy="0"/>
          </a:xfrm>
          <a:prstGeom prst="line">
            <a:avLst/>
          </a:prstGeom>
          <a:ln>
            <a:solidFill>
              <a:srgbClr val="1877F2"/>
            </a:solidFill>
          </a:ln>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641E2095-FE30-496B-BD76-4D9D778C91E2}"/>
              </a:ext>
            </a:extLst>
          </p:cNvPr>
          <p:cNvSpPr txBox="1">
            <a:spLocks/>
          </p:cNvSpPr>
          <p:nvPr/>
        </p:nvSpPr>
        <p:spPr>
          <a:xfrm>
            <a:off x="-58739" y="2345382"/>
            <a:ext cx="5796114" cy="473109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b="1" dirty="0">
                <a:latin typeface="游ゴシック" panose="020B0400000000000000" pitchFamily="50" charset="-128"/>
                <a:ea typeface="游ゴシック" panose="020B0400000000000000" pitchFamily="50" charset="-128"/>
              </a:rPr>
              <a:t>１　開催時期</a:t>
            </a:r>
            <a:endParaRPr lang="en-US" altLang="ja-JP" sz="1400" b="1" dirty="0">
              <a:latin typeface="游ゴシック" panose="020B0400000000000000" pitchFamily="50" charset="-128"/>
              <a:ea typeface="游ゴシック" panose="020B0400000000000000" pitchFamily="50" charset="-128"/>
            </a:endParaRPr>
          </a:p>
          <a:p>
            <a:pPr algn="l">
              <a:lnSpc>
                <a:spcPts val="1600"/>
              </a:lnSpc>
              <a:spcBef>
                <a:spcPts val="300"/>
              </a:spcBef>
            </a:pPr>
            <a:r>
              <a:rPr lang="ja-JP" altLang="en-US" sz="1400" dirty="0">
                <a:latin typeface="游ゴシック" panose="020B0400000000000000" pitchFamily="50" charset="-128"/>
                <a:ea typeface="游ゴシック" panose="020B0400000000000000" pitchFamily="50" charset="-128"/>
              </a:rPr>
              <a:t>　　令和５年８月 </a:t>
            </a:r>
            <a:r>
              <a:rPr lang="en-US" altLang="ja-JP" sz="1400" dirty="0">
                <a:latin typeface="游ゴシック" panose="020B0400000000000000" pitchFamily="50" charset="-128"/>
                <a:ea typeface="游ゴシック" panose="020B0400000000000000" pitchFamily="50" charset="-128"/>
              </a:rPr>
              <a:t>8</a:t>
            </a:r>
            <a:r>
              <a:rPr lang="ja-JP" altLang="en-US" sz="1400" dirty="0">
                <a:latin typeface="游ゴシック" panose="020B0400000000000000" pitchFamily="50" charset="-128"/>
                <a:ea typeface="游ゴシック" panose="020B0400000000000000" pitchFamily="50" charset="-128"/>
              </a:rPr>
              <a:t>日（火）～９月</a:t>
            </a:r>
            <a:r>
              <a:rPr lang="en-US" altLang="ja-JP" sz="1400" dirty="0">
                <a:latin typeface="游ゴシック" panose="020B0400000000000000" pitchFamily="50" charset="-128"/>
                <a:ea typeface="游ゴシック" panose="020B0400000000000000" pitchFamily="50" charset="-128"/>
              </a:rPr>
              <a:t>10</a:t>
            </a:r>
            <a:r>
              <a:rPr lang="ja-JP" altLang="en-US" sz="1400" dirty="0">
                <a:latin typeface="游ゴシック" panose="020B0400000000000000" pitchFamily="50" charset="-128"/>
                <a:ea typeface="游ゴシック" panose="020B0400000000000000" pitchFamily="50" charset="-128"/>
              </a:rPr>
              <a:t>日（日）</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1200"/>
              </a:spcBef>
            </a:pPr>
            <a:r>
              <a:rPr lang="ja-JP" altLang="en-US" sz="1400" b="1" dirty="0">
                <a:latin typeface="游ゴシック" panose="020B0400000000000000" pitchFamily="50" charset="-128"/>
                <a:ea typeface="游ゴシック" panose="020B0400000000000000" pitchFamily="50" charset="-128"/>
              </a:rPr>
              <a:t>２　開催場所</a:t>
            </a:r>
            <a:endParaRPr lang="en-US" altLang="ja-JP" sz="1400" dirty="0">
              <a:latin typeface="游ゴシック" panose="020B0400000000000000" pitchFamily="50" charset="-128"/>
              <a:ea typeface="游ゴシック" panose="020B0400000000000000" pitchFamily="50" charset="-128"/>
            </a:endParaRPr>
          </a:p>
          <a:p>
            <a:pPr algn="l">
              <a:lnSpc>
                <a:spcPts val="1800"/>
              </a:lnSpc>
              <a:spcBef>
                <a:spcPts val="0"/>
              </a:spcBef>
            </a:pPr>
            <a:r>
              <a:rPr lang="ja-JP" altLang="en-US" sz="1400" dirty="0">
                <a:latin typeface="游ゴシック" panose="020B0400000000000000" pitchFamily="50" charset="-128"/>
                <a:ea typeface="游ゴシック" panose="020B0400000000000000" pitchFamily="50" charset="-128"/>
              </a:rPr>
              <a:t>　　ひょうご五国ワールド神戸三宮横丁</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0"/>
              </a:spcBef>
            </a:pPr>
            <a:r>
              <a:rPr lang="ja-JP" altLang="en-US" sz="1400" dirty="0">
                <a:latin typeface="游ゴシック" panose="020B0400000000000000" pitchFamily="50" charset="-128"/>
                <a:ea typeface="游ゴシック" panose="020B0400000000000000" pitchFamily="50" charset="-128"/>
              </a:rPr>
              <a:t>　　（神戸市中央区北長狭通２－１－６　三宮山陽ビル２Ｆ）</a:t>
            </a:r>
            <a:endParaRPr lang="en-US" altLang="ja-JP" sz="1400" dirty="0">
              <a:latin typeface="游ゴシック" panose="020B0400000000000000" pitchFamily="50" charset="-128"/>
              <a:ea typeface="游ゴシック" panose="020B0400000000000000" pitchFamily="50" charset="-128"/>
            </a:endParaRPr>
          </a:p>
          <a:p>
            <a:pPr algn="l">
              <a:lnSpc>
                <a:spcPct val="100000"/>
              </a:lnSpc>
              <a:spcBef>
                <a:spcPts val="1200"/>
              </a:spcBef>
            </a:pPr>
            <a:r>
              <a:rPr lang="ja-JP" altLang="en-US" sz="1400" b="1" dirty="0">
                <a:latin typeface="游ゴシック" panose="020B0400000000000000" pitchFamily="50" charset="-128"/>
                <a:ea typeface="游ゴシック" panose="020B0400000000000000" pitchFamily="50" charset="-128"/>
              </a:rPr>
              <a:t>３　使用食材及び主な提供メニュー</a:t>
            </a:r>
            <a:endParaRPr lang="en-US" altLang="ja-JP" sz="1400" b="1" dirty="0">
              <a:latin typeface="游ゴシック" panose="020B0400000000000000" pitchFamily="50" charset="-128"/>
              <a:ea typeface="游ゴシック" panose="020B0400000000000000" pitchFamily="50" charset="-128"/>
            </a:endParaRPr>
          </a:p>
          <a:p>
            <a:pPr algn="l">
              <a:lnSpc>
                <a:spcPts val="1800"/>
              </a:lnSpc>
              <a:spcBef>
                <a:spcPts val="300"/>
              </a:spcBef>
            </a:pPr>
            <a:r>
              <a:rPr lang="ja-JP" altLang="en-US" sz="1400" dirty="0">
                <a:latin typeface="游ゴシック" panose="020B0400000000000000" pitchFamily="50" charset="-128"/>
                <a:ea typeface="游ゴシック" panose="020B0400000000000000" pitchFamily="50" charset="-128"/>
              </a:rPr>
              <a:t>　　はも、しらす、素麺、播州百日</a:t>
            </a:r>
            <a:r>
              <a:rPr lang="ja-JP" altLang="en-US" sz="1400" dirty="0" err="1">
                <a:latin typeface="游ゴシック" panose="020B0400000000000000" pitchFamily="50" charset="-128"/>
                <a:ea typeface="游ゴシック" panose="020B0400000000000000" pitchFamily="50" charset="-128"/>
              </a:rPr>
              <a:t>どり</a:t>
            </a:r>
            <a:r>
              <a:rPr lang="ja-JP" altLang="en-US" sz="1400" dirty="0">
                <a:latin typeface="游ゴシック" panose="020B0400000000000000" pitchFamily="50" charset="-128"/>
                <a:ea typeface="游ゴシック" panose="020B0400000000000000" pitchFamily="50" charset="-128"/>
              </a:rPr>
              <a:t>　など</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300"/>
              </a:spcBef>
            </a:pPr>
            <a:r>
              <a:rPr lang="ja-JP" altLang="en-US" sz="1400" dirty="0">
                <a:latin typeface="游ゴシック" panose="020B0400000000000000" pitchFamily="50" charset="-128"/>
                <a:ea typeface="游ゴシック" panose="020B0400000000000000" pitchFamily="50" charset="-128"/>
              </a:rPr>
              <a:t>　　・は</a:t>
            </a:r>
            <a:r>
              <a:rPr lang="ja-JP" altLang="en-US" sz="1400" dirty="0" err="1">
                <a:latin typeface="游ゴシック" panose="020B0400000000000000" pitchFamily="50" charset="-128"/>
                <a:ea typeface="游ゴシック" panose="020B0400000000000000" pitchFamily="50" charset="-128"/>
              </a:rPr>
              <a:t>もすきしゃぶ</a:t>
            </a:r>
            <a:r>
              <a:rPr lang="ja-JP" altLang="en-US" sz="1400" dirty="0">
                <a:latin typeface="游ゴシック" panose="020B0400000000000000" pitchFamily="50" charset="-128"/>
                <a:ea typeface="游ゴシック" panose="020B0400000000000000" pitchFamily="50" charset="-128"/>
              </a:rPr>
              <a:t>鍋、揖保乃糸 鯛ソーメン　など</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1200"/>
              </a:spcBef>
            </a:pPr>
            <a:r>
              <a:rPr lang="ja-JP" altLang="en-US" sz="1400" b="1" dirty="0">
                <a:latin typeface="游ゴシック" panose="020B0400000000000000" pitchFamily="50" charset="-128"/>
                <a:ea typeface="游ゴシック" panose="020B0400000000000000" pitchFamily="50" charset="-128"/>
              </a:rPr>
              <a:t>４　その他</a:t>
            </a:r>
            <a:endParaRPr lang="en-US" altLang="ja-JP" sz="1400" b="1" dirty="0">
              <a:latin typeface="游ゴシック" panose="020B0400000000000000" pitchFamily="50" charset="-128"/>
              <a:ea typeface="游ゴシック" panose="020B0400000000000000" pitchFamily="50" charset="-128"/>
            </a:endParaRPr>
          </a:p>
          <a:p>
            <a:pPr algn="l">
              <a:lnSpc>
                <a:spcPts val="1800"/>
              </a:lnSpc>
              <a:spcBef>
                <a:spcPts val="300"/>
              </a:spcBef>
            </a:pP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１</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県産食材の特長や</a:t>
            </a:r>
            <a:r>
              <a:rPr lang="ja-JP" altLang="en-US" sz="1400" dirty="0" err="1">
                <a:latin typeface="游ゴシック" panose="020B0400000000000000" pitchFamily="50" charset="-128"/>
                <a:ea typeface="游ゴシック" panose="020B0400000000000000" pitchFamily="50" charset="-128"/>
              </a:rPr>
              <a:t>はもに</a:t>
            </a:r>
            <a:r>
              <a:rPr lang="ja-JP" altLang="en-US" sz="1400" dirty="0">
                <a:latin typeface="游ゴシック" panose="020B0400000000000000" pitchFamily="50" charset="-128"/>
                <a:ea typeface="游ゴシック" panose="020B0400000000000000" pitchFamily="50" charset="-128"/>
              </a:rPr>
              <a:t>関する文化や人などを紹介する</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300"/>
              </a:spcBef>
            </a:pPr>
            <a:r>
              <a:rPr lang="ja-JP" altLang="en-US" sz="1400" dirty="0">
                <a:latin typeface="游ゴシック" panose="020B0400000000000000" pitchFamily="50" charset="-128"/>
                <a:ea typeface="游ゴシック" panose="020B0400000000000000" pitchFamily="50" charset="-128"/>
              </a:rPr>
              <a:t>　　    広報紙（タブロイド判フルカラー）を店内外で配布し、</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300"/>
              </a:spcBef>
            </a:pPr>
            <a:r>
              <a:rPr lang="ja-JP" altLang="en-US" sz="1400" dirty="0">
                <a:latin typeface="游ゴシック" panose="020B0400000000000000" pitchFamily="50" charset="-128"/>
                <a:ea typeface="游ゴシック" panose="020B0400000000000000" pitchFamily="50" charset="-128"/>
              </a:rPr>
              <a:t>　　    来店者等に県産食材の魅力を発信します。　</a:t>
            </a:r>
            <a:endParaRPr lang="en-US" altLang="ja-JP" sz="1400" dirty="0">
              <a:latin typeface="游ゴシック" panose="020B0400000000000000" pitchFamily="50" charset="-128"/>
              <a:ea typeface="游ゴシック" panose="020B0400000000000000" pitchFamily="50" charset="-128"/>
            </a:endParaRPr>
          </a:p>
          <a:p>
            <a:pPr algn="l">
              <a:lnSpc>
                <a:spcPts val="1800"/>
              </a:lnSpc>
              <a:spcBef>
                <a:spcPts val="600"/>
              </a:spcBef>
            </a:pP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２</a:t>
            </a:r>
            <a:r>
              <a:rPr lang="en-US" altLang="ja-JP" sz="1400" dirty="0">
                <a:latin typeface="游ゴシック" panose="020B0400000000000000" pitchFamily="50" charset="-128"/>
                <a:ea typeface="游ゴシック" panose="020B0400000000000000" pitchFamily="50" charset="-128"/>
              </a:rPr>
              <a:t>) SDGs</a:t>
            </a:r>
            <a:r>
              <a:rPr lang="ja-JP" altLang="en-US" sz="1400" dirty="0">
                <a:latin typeface="游ゴシック" panose="020B0400000000000000" pitchFamily="50" charset="-128"/>
                <a:ea typeface="游ゴシック" panose="020B0400000000000000" pitchFamily="50" charset="-128"/>
              </a:rPr>
              <a:t>に配慮した取組として、県産木材を用いた箸を先着順</a:t>
            </a:r>
            <a:endParaRPr lang="en-US" altLang="ja-JP" sz="1400" dirty="0">
              <a:latin typeface="游ゴシック" panose="020B0400000000000000" pitchFamily="50" charset="-128"/>
              <a:ea typeface="游ゴシック" panose="020B0400000000000000" pitchFamily="50" charset="-128"/>
            </a:endParaRPr>
          </a:p>
          <a:p>
            <a:pPr algn="l">
              <a:lnSpc>
                <a:spcPts val="1600"/>
              </a:lnSpc>
              <a:spcBef>
                <a:spcPts val="300"/>
              </a:spcBef>
            </a:pPr>
            <a:r>
              <a:rPr lang="ja-JP" altLang="en-US" sz="1400" dirty="0">
                <a:latin typeface="游ゴシック" panose="020B0400000000000000" pitchFamily="50" charset="-128"/>
                <a:ea typeface="游ゴシック" panose="020B0400000000000000" pitchFamily="50" charset="-128"/>
              </a:rPr>
              <a:t>　　　で配布します。　</a:t>
            </a:r>
            <a:endParaRPr lang="en-US" altLang="ja-JP" sz="1400" dirty="0">
              <a:latin typeface="游ゴシック" panose="020B0400000000000000" pitchFamily="50" charset="-128"/>
              <a:ea typeface="游ゴシック" panose="020B0400000000000000" pitchFamily="50" charset="-128"/>
            </a:endParaRPr>
          </a:p>
          <a:p>
            <a:pPr algn="l">
              <a:lnSpc>
                <a:spcPts val="1800"/>
              </a:lnSpc>
              <a:spcBef>
                <a:spcPts val="600"/>
              </a:spcBef>
            </a:pP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３</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a:t>
            </a:r>
            <a:r>
              <a:rPr lang="zh-TW" altLang="en-US" sz="1400" dirty="0">
                <a:latin typeface="游ゴシック" panose="020B0400000000000000" pitchFamily="50" charset="-128"/>
                <a:ea typeface="游ゴシック" panose="020B0400000000000000" pitchFamily="50" charset="-128"/>
              </a:rPr>
              <a:t>第３回</a:t>
            </a:r>
            <a:r>
              <a:rPr lang="ja-JP" altLang="en-US" sz="1400" dirty="0">
                <a:latin typeface="游ゴシック" panose="020B0400000000000000" pitchFamily="50" charset="-128"/>
                <a:ea typeface="游ゴシック" panose="020B0400000000000000" pitchFamily="50" charset="-128"/>
              </a:rPr>
              <a:t>は、</a:t>
            </a:r>
            <a:r>
              <a:rPr lang="zh-TW" altLang="en-US" sz="1400" dirty="0">
                <a:latin typeface="游ゴシック" panose="020B0400000000000000" pitchFamily="50" charset="-128"/>
                <a:ea typeface="游ゴシック" panose="020B0400000000000000" pitchFamily="50" charset="-128"/>
              </a:rPr>
              <a:t>令和５年</a:t>
            </a:r>
            <a:r>
              <a:rPr lang="en-US" altLang="zh-TW" sz="1400" dirty="0">
                <a:latin typeface="游ゴシック" panose="020B0400000000000000" pitchFamily="50" charset="-128"/>
                <a:ea typeface="游ゴシック" panose="020B0400000000000000" pitchFamily="50" charset="-128"/>
              </a:rPr>
              <a:t>12</a:t>
            </a:r>
            <a:r>
              <a:rPr lang="zh-TW" altLang="en-US" sz="1400" dirty="0">
                <a:latin typeface="游ゴシック" panose="020B0400000000000000" pitchFamily="50" charset="-128"/>
                <a:ea typeface="游ゴシック" panose="020B0400000000000000" pitchFamily="50" charset="-128"/>
              </a:rPr>
              <a:t>月～令和６年１月頃</a:t>
            </a:r>
            <a:r>
              <a:rPr lang="ja-JP" altLang="en-US" sz="1400" dirty="0">
                <a:latin typeface="游ゴシック" panose="020B0400000000000000" pitchFamily="50" charset="-128"/>
                <a:ea typeface="游ゴシック" panose="020B0400000000000000" pitchFamily="50" charset="-128"/>
              </a:rPr>
              <a:t>に開催予定。</a:t>
            </a:r>
            <a:endParaRPr lang="en-US" altLang="ja-JP" sz="1400" dirty="0">
              <a:latin typeface="游ゴシック" panose="020B0400000000000000" pitchFamily="50" charset="-128"/>
              <a:ea typeface="游ゴシック" panose="020B0400000000000000" pitchFamily="50" charset="-128"/>
            </a:endParaRPr>
          </a:p>
        </p:txBody>
      </p:sp>
      <p:sp>
        <p:nvSpPr>
          <p:cNvPr id="12" name="テキスト ボックス 2">
            <a:extLst>
              <a:ext uri="{FF2B5EF4-FFF2-40B4-BE49-F238E27FC236}">
                <a16:creationId xmlns:a16="http://schemas.microsoft.com/office/drawing/2014/main" id="{AAE8F983-FC43-4B1D-9355-FECE9CEA257D}"/>
              </a:ext>
            </a:extLst>
          </p:cNvPr>
          <p:cNvSpPr txBox="1">
            <a:spLocks noChangeArrowheads="1"/>
          </p:cNvSpPr>
          <p:nvPr/>
        </p:nvSpPr>
        <p:spPr bwMode="auto">
          <a:xfrm>
            <a:off x="5629234" y="4625362"/>
            <a:ext cx="3684900" cy="298326"/>
          </a:xfrm>
          <a:prstGeom prst="rect">
            <a:avLst/>
          </a:prstGeom>
          <a:noFill/>
          <a:ln w="9525">
            <a:noFill/>
            <a:miter lim="800000"/>
            <a:headEnd/>
            <a:tailEnd/>
          </a:ln>
        </p:spPr>
        <p:txBody>
          <a:bodyPr rot="0" vert="horz" wrap="square" lIns="91440" tIns="45720" rIns="91440" bIns="45720" anchor="t" anchorCtr="0">
            <a:noAutofit/>
          </a:bodyPr>
          <a:lstStyle/>
          <a:p>
            <a:pPr>
              <a:lnSpc>
                <a:spcPts val="1200"/>
              </a:lnSpc>
              <a:spcAft>
                <a:spcPts val="0"/>
              </a:spcAft>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揖保乃糸 鯛ソーメン　　　　　生しらす軍艦</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5FE5E52C-ABB6-4640-88DC-ACD577229626}"/>
              </a:ext>
            </a:extLst>
          </p:cNvPr>
          <p:cNvSpPr/>
          <p:nvPr/>
        </p:nvSpPr>
        <p:spPr>
          <a:xfrm>
            <a:off x="34956" y="1951546"/>
            <a:ext cx="1466674" cy="326367"/>
          </a:xfrm>
          <a:prstGeom prst="roundRect">
            <a:avLst/>
          </a:prstGeom>
          <a:solidFill>
            <a:srgbClr val="18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CF37A3EE-AF94-4508-A667-EFABA70CD292}"/>
              </a:ext>
            </a:extLst>
          </p:cNvPr>
          <p:cNvSpPr txBox="1">
            <a:spLocks/>
          </p:cNvSpPr>
          <p:nvPr/>
        </p:nvSpPr>
        <p:spPr>
          <a:xfrm>
            <a:off x="271245" y="1969366"/>
            <a:ext cx="1062605" cy="4008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500" b="1" dirty="0">
                <a:solidFill>
                  <a:schemeClr val="bg1"/>
                </a:solidFill>
                <a:latin typeface="游ゴシック" panose="020B0400000000000000" pitchFamily="50" charset="-128"/>
                <a:ea typeface="游ゴシック" panose="020B0400000000000000" pitchFamily="50" charset="-128"/>
              </a:rPr>
              <a:t>概　　要</a:t>
            </a:r>
            <a:endParaRPr lang="en-US" altLang="ja-JP" sz="1500" b="1" dirty="0">
              <a:solidFill>
                <a:schemeClr val="bg1"/>
              </a:solidFill>
              <a:latin typeface="游ゴシック" panose="020B0400000000000000" pitchFamily="50" charset="-128"/>
              <a:ea typeface="游ゴシック" panose="020B0400000000000000" pitchFamily="50" charset="-128"/>
            </a:endParaRPr>
          </a:p>
        </p:txBody>
      </p:sp>
      <p:sp>
        <p:nvSpPr>
          <p:cNvPr id="21" name="テキスト ボックス 2">
            <a:extLst>
              <a:ext uri="{FF2B5EF4-FFF2-40B4-BE49-F238E27FC236}">
                <a16:creationId xmlns:a16="http://schemas.microsoft.com/office/drawing/2014/main" id="{7E6BD4D3-EFC5-434A-AD42-F6A607084138}"/>
              </a:ext>
            </a:extLst>
          </p:cNvPr>
          <p:cNvSpPr txBox="1">
            <a:spLocks noChangeArrowheads="1"/>
          </p:cNvSpPr>
          <p:nvPr/>
        </p:nvSpPr>
        <p:spPr bwMode="auto">
          <a:xfrm>
            <a:off x="5425798" y="3168916"/>
            <a:ext cx="3888336" cy="218865"/>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Aft>
                <a:spcPts val="0"/>
              </a:spcAft>
            </a:pP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　　は</a:t>
            </a:r>
            <a:r>
              <a:rPr lang="ja-JP" altLang="en-US" sz="1100"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もすきしゃぶ</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鍋　　　　　　　はも湯引き</a:t>
            </a:r>
            <a:endPar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24" name="表 23">
            <a:extLst>
              <a:ext uri="{FF2B5EF4-FFF2-40B4-BE49-F238E27FC236}">
                <a16:creationId xmlns:a16="http://schemas.microsoft.com/office/drawing/2014/main" id="{46B9220B-6C58-411F-A7F0-6CEAC84EC4FC}"/>
              </a:ext>
            </a:extLst>
          </p:cNvPr>
          <p:cNvGraphicFramePr>
            <a:graphicFrameLocks noGrp="1"/>
          </p:cNvGraphicFramePr>
          <p:nvPr>
            <p:extLst>
              <p:ext uri="{D42A27DB-BD31-4B8C-83A1-F6EECF244321}">
                <p14:modId xmlns:p14="http://schemas.microsoft.com/office/powerpoint/2010/main" val="714351047"/>
              </p:ext>
            </p:extLst>
          </p:nvPr>
        </p:nvGraphicFramePr>
        <p:xfrm>
          <a:off x="6746960" y="48603"/>
          <a:ext cx="2397040" cy="502976"/>
        </p:xfrm>
        <a:graphic>
          <a:graphicData uri="http://schemas.openxmlformats.org/drawingml/2006/table">
            <a:tbl>
              <a:tblPr firstRow="1" bandRow="1">
                <a:tableStyleId>{5C22544A-7EE6-4342-B048-85BDC9FD1C3A}</a:tableStyleId>
              </a:tblPr>
              <a:tblGrid>
                <a:gridCol w="877472">
                  <a:extLst>
                    <a:ext uri="{9D8B030D-6E8A-4147-A177-3AD203B41FA5}">
                      <a16:colId xmlns:a16="http://schemas.microsoft.com/office/drawing/2014/main" val="3857648614"/>
                    </a:ext>
                  </a:extLst>
                </a:gridCol>
                <a:gridCol w="1519568">
                  <a:extLst>
                    <a:ext uri="{9D8B030D-6E8A-4147-A177-3AD203B41FA5}">
                      <a16:colId xmlns:a16="http://schemas.microsoft.com/office/drawing/2014/main" val="85421829"/>
                    </a:ext>
                  </a:extLst>
                </a:gridCol>
              </a:tblGrid>
              <a:tr h="251488">
                <a:tc>
                  <a:txBody>
                    <a:bodyPr/>
                    <a:lstStyle/>
                    <a:p>
                      <a:r>
                        <a:rPr kumimoji="1" lang="ja-JP" altLang="en-US" sz="1050" b="0" dirty="0">
                          <a:solidFill>
                            <a:sysClr val="windowText" lastClr="000000"/>
                          </a:solidFill>
                          <a:latin typeface="Yu Gothic Medium" panose="020B0500000000000000" pitchFamily="50" charset="-128"/>
                          <a:ea typeface="Yu Gothic Medium" panose="020B0500000000000000" pitchFamily="50" charset="-128"/>
                        </a:rPr>
                        <a:t>作成年月日</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50" b="0" dirty="0">
                          <a:solidFill>
                            <a:sysClr val="windowText" lastClr="000000"/>
                          </a:solidFill>
                          <a:latin typeface="Yu Gothic Medium" panose="020B0500000000000000" pitchFamily="50" charset="-128"/>
                          <a:ea typeface="Yu Gothic Medium" panose="020B0500000000000000" pitchFamily="50" charset="-128"/>
                        </a:rPr>
                        <a:t>令和５年８月１日</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9119184"/>
                  </a:ext>
                </a:extLst>
              </a:tr>
              <a:tr h="251488">
                <a:tc>
                  <a:txBody>
                    <a:bodyPr/>
                    <a:lstStyle/>
                    <a:p>
                      <a:r>
                        <a:rPr kumimoji="1" lang="ja-JP" altLang="en-US" sz="1050" b="0" dirty="0">
                          <a:solidFill>
                            <a:sysClr val="windowText" lastClr="000000"/>
                          </a:solidFill>
                          <a:latin typeface="Yu Gothic Medium" panose="020B0500000000000000" pitchFamily="50" charset="-128"/>
                          <a:ea typeface="Yu Gothic Medium" panose="020B0500000000000000" pitchFamily="50" charset="-128"/>
                        </a:rPr>
                        <a:t>作成部局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50" b="0" dirty="0">
                          <a:solidFill>
                            <a:sysClr val="windowText" lastClr="000000"/>
                          </a:solidFill>
                          <a:latin typeface="Yu Gothic Medium" panose="020B0500000000000000" pitchFamily="50" charset="-128"/>
                          <a:ea typeface="Yu Gothic Medium" panose="020B0500000000000000" pitchFamily="50" charset="-128"/>
                        </a:rPr>
                        <a:t>農林水産部流通戦略課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4510665"/>
                  </a:ext>
                </a:extLst>
              </a:tr>
            </a:tbl>
          </a:graphicData>
        </a:graphic>
      </p:graphicFrame>
      <p:sp>
        <p:nvSpPr>
          <p:cNvPr id="25" name="タイトル 1">
            <a:extLst>
              <a:ext uri="{FF2B5EF4-FFF2-40B4-BE49-F238E27FC236}">
                <a16:creationId xmlns:a16="http://schemas.microsoft.com/office/drawing/2014/main" id="{D787E906-E17C-48CB-BA8B-4D93EB03434F}"/>
              </a:ext>
            </a:extLst>
          </p:cNvPr>
          <p:cNvSpPr txBox="1">
            <a:spLocks/>
          </p:cNvSpPr>
          <p:nvPr/>
        </p:nvSpPr>
        <p:spPr>
          <a:xfrm>
            <a:off x="-38248" y="73784"/>
            <a:ext cx="7355755" cy="4449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750" dirty="0">
                <a:latin typeface="Yu Gothic Medium" panose="020B0500000000000000" pitchFamily="50" charset="-128"/>
                <a:ea typeface="Yu Gothic Medium" panose="020B0500000000000000" pitchFamily="50" charset="-128"/>
              </a:rPr>
              <a:t>第２回「コレも兵庫！</a:t>
            </a:r>
            <a:r>
              <a:rPr lang="en-US" altLang="ja-JP" sz="1750" dirty="0">
                <a:latin typeface="Yu Gothic Medium" panose="020B0500000000000000" pitchFamily="50" charset="-128"/>
                <a:ea typeface="Yu Gothic Medium" panose="020B0500000000000000" pitchFamily="50" charset="-128"/>
              </a:rPr>
              <a:t>HYOGO </a:t>
            </a:r>
            <a:r>
              <a:rPr lang="ja-JP" altLang="en-US" sz="1750" dirty="0">
                <a:latin typeface="Yu Gothic Medium" panose="020B0500000000000000" pitchFamily="50" charset="-128"/>
                <a:ea typeface="Yu Gothic Medium" panose="020B0500000000000000" pitchFamily="50" charset="-128"/>
              </a:rPr>
              <a:t>うまいもん </a:t>
            </a:r>
            <a:r>
              <a:rPr lang="en-US" altLang="ja-JP" sz="1750" dirty="0">
                <a:latin typeface="Yu Gothic Medium" panose="020B0500000000000000" pitchFamily="50" charset="-128"/>
                <a:ea typeface="Yu Gothic Medium" panose="020B0500000000000000" pitchFamily="50" charset="-128"/>
              </a:rPr>
              <a:t>COLLECTION</a:t>
            </a:r>
            <a:r>
              <a:rPr lang="ja-JP" altLang="en-US" sz="1750" dirty="0">
                <a:latin typeface="Yu Gothic Medium" panose="020B0500000000000000" pitchFamily="50" charset="-128"/>
                <a:ea typeface="Yu Gothic Medium" panose="020B0500000000000000" pitchFamily="50" charset="-128"/>
              </a:rPr>
              <a:t>」の開催</a:t>
            </a:r>
          </a:p>
        </p:txBody>
      </p:sp>
      <p:sp>
        <p:nvSpPr>
          <p:cNvPr id="30" name="テキスト ボックス 29">
            <a:extLst>
              <a:ext uri="{FF2B5EF4-FFF2-40B4-BE49-F238E27FC236}">
                <a16:creationId xmlns:a16="http://schemas.microsoft.com/office/drawing/2014/main" id="{FC92BD1F-F8CC-4DEE-AC55-B781985E58B8}"/>
              </a:ext>
            </a:extLst>
          </p:cNvPr>
          <p:cNvSpPr txBox="1"/>
          <p:nvPr/>
        </p:nvSpPr>
        <p:spPr>
          <a:xfrm>
            <a:off x="96006" y="6609130"/>
            <a:ext cx="8194309" cy="253916"/>
          </a:xfrm>
          <a:prstGeom prst="rect">
            <a:avLst/>
          </a:prstGeom>
          <a:noFill/>
        </p:spPr>
        <p:txBody>
          <a:bodyPr wrap="square" rtlCol="0">
            <a:spAutoFit/>
          </a:bodyPr>
          <a:lstStyle/>
          <a:p>
            <a:r>
              <a:rPr kumimoji="1" lang="en-US" altLang="ja-JP" sz="1050" dirty="0">
                <a:latin typeface="游ゴシック" panose="020B0400000000000000" pitchFamily="50" charset="-128"/>
                <a:ea typeface="游ゴシック" panose="020B0400000000000000" pitchFamily="50" charset="-128"/>
              </a:rPr>
              <a:t>【</a:t>
            </a:r>
            <a:r>
              <a:rPr kumimoji="1" lang="ja-JP" altLang="en-US" sz="1050" dirty="0">
                <a:latin typeface="游ゴシック" panose="020B0400000000000000" pitchFamily="50" charset="-128"/>
                <a:ea typeface="游ゴシック" panose="020B0400000000000000" pitchFamily="50" charset="-128"/>
              </a:rPr>
              <a:t>問い合わせ先</a:t>
            </a:r>
            <a:r>
              <a:rPr kumimoji="1" lang="en-US" altLang="ja-JP" sz="1050" dirty="0">
                <a:latin typeface="游ゴシック" panose="020B0400000000000000" pitchFamily="50" charset="-128"/>
                <a:ea typeface="游ゴシック" panose="020B0400000000000000" pitchFamily="50" charset="-128"/>
              </a:rPr>
              <a:t>】</a:t>
            </a:r>
            <a:r>
              <a:rPr kumimoji="1" lang="ja-JP" altLang="en-US" sz="1050" dirty="0">
                <a:latin typeface="游ゴシック" panose="020B0400000000000000" pitchFamily="50" charset="-128"/>
                <a:ea typeface="游ゴシック" panose="020B0400000000000000" pitchFamily="50" charset="-128"/>
              </a:rPr>
              <a:t>　農林水産部流通戦略課ブランド戦略班　　</a:t>
            </a:r>
            <a:r>
              <a:rPr kumimoji="1" lang="en-US" altLang="ja-JP" sz="1050" dirty="0">
                <a:latin typeface="游ゴシック" panose="020B0400000000000000" pitchFamily="50" charset="-128"/>
                <a:ea typeface="游ゴシック" panose="020B0400000000000000" pitchFamily="50" charset="-128"/>
              </a:rPr>
              <a:t>T E L</a:t>
            </a:r>
            <a:r>
              <a:rPr kumimoji="1" lang="ja-JP" altLang="en-US" sz="1050" dirty="0">
                <a:latin typeface="游ゴシック" panose="020B0400000000000000" pitchFamily="50" charset="-128"/>
                <a:ea typeface="游ゴシック" panose="020B0400000000000000" pitchFamily="50" charset="-128"/>
              </a:rPr>
              <a:t>：</a:t>
            </a:r>
            <a:r>
              <a:rPr kumimoji="1" lang="en-US" altLang="ja-JP" sz="1050" dirty="0">
                <a:latin typeface="游ゴシック" panose="020B0400000000000000" pitchFamily="50" charset="-128"/>
                <a:ea typeface="游ゴシック" panose="020B0400000000000000" pitchFamily="50" charset="-128"/>
              </a:rPr>
              <a:t>078-362-9213</a:t>
            </a:r>
            <a:r>
              <a:rPr kumimoji="1" lang="ja-JP" altLang="en-US" sz="1050" dirty="0">
                <a:latin typeface="游ゴシック" panose="020B0400000000000000" pitchFamily="50" charset="-128"/>
                <a:ea typeface="游ゴシック" panose="020B0400000000000000" pitchFamily="50" charset="-128"/>
              </a:rPr>
              <a:t>　　</a:t>
            </a:r>
            <a:r>
              <a:rPr kumimoji="1" lang="en-US" altLang="ja-JP" sz="1050" dirty="0">
                <a:latin typeface="游ゴシック" panose="020B0400000000000000" pitchFamily="50" charset="-128"/>
                <a:ea typeface="游ゴシック" panose="020B0400000000000000" pitchFamily="50" charset="-128"/>
              </a:rPr>
              <a:t>MAIL</a:t>
            </a:r>
            <a:r>
              <a:rPr kumimoji="1" lang="ja-JP" altLang="en-US" sz="1050" dirty="0">
                <a:latin typeface="游ゴシック" panose="020B0400000000000000" pitchFamily="50" charset="-128"/>
                <a:ea typeface="游ゴシック" panose="020B0400000000000000" pitchFamily="50" charset="-128"/>
              </a:rPr>
              <a:t>：</a:t>
            </a:r>
            <a:r>
              <a:rPr lang="en-US" altLang="ja-JP" sz="1050" dirty="0">
                <a:latin typeface="游ゴシック" panose="020B0400000000000000" pitchFamily="50" charset="-128"/>
                <a:ea typeface="游ゴシック" panose="020B0400000000000000" pitchFamily="50" charset="-128"/>
              </a:rPr>
              <a:t>ryuutsuusenryaku@pref.hyogo.lg.jp</a:t>
            </a:r>
            <a:endParaRPr kumimoji="1" lang="ja-JP" altLang="en-US" sz="1050"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D3E989AB-EF57-4FB9-9CA2-9DE56AF5485F}"/>
              </a:ext>
            </a:extLst>
          </p:cNvPr>
          <p:cNvSpPr/>
          <p:nvPr/>
        </p:nvSpPr>
        <p:spPr>
          <a:xfrm>
            <a:off x="43344" y="6600742"/>
            <a:ext cx="9064888" cy="2488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2">
            <a:extLst>
              <a:ext uri="{FF2B5EF4-FFF2-40B4-BE49-F238E27FC236}">
                <a16:creationId xmlns:a16="http://schemas.microsoft.com/office/drawing/2014/main" id="{D8E9C7A1-E789-4DB8-954A-2019C319FA50}"/>
              </a:ext>
            </a:extLst>
          </p:cNvPr>
          <p:cNvSpPr txBox="1">
            <a:spLocks noChangeArrowheads="1"/>
          </p:cNvSpPr>
          <p:nvPr/>
        </p:nvSpPr>
        <p:spPr bwMode="auto">
          <a:xfrm>
            <a:off x="5522841" y="6398886"/>
            <a:ext cx="1764457" cy="314325"/>
          </a:xfrm>
          <a:prstGeom prst="rect">
            <a:avLst/>
          </a:prstGeom>
          <a:noFill/>
          <a:ln w="9525">
            <a:noFill/>
            <a:miter lim="800000"/>
            <a:headEnd/>
            <a:tailEnd/>
          </a:ln>
        </p:spPr>
        <p:txBody>
          <a:bodyPr rot="0" vert="horz" wrap="square" lIns="91440" tIns="45720" rIns="91440" bIns="45720" anchor="t" anchorCtr="0">
            <a:noAutofit/>
          </a:bodyPr>
          <a:lstStyle/>
          <a:p>
            <a:pPr>
              <a:lnSpc>
                <a:spcPts val="1200"/>
              </a:lnSpc>
              <a:spcAft>
                <a:spcPts val="0"/>
              </a:spcAft>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広報紙（タブロイド判）</a:t>
            </a:r>
            <a:endParaRPr 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15BC2EB2-0241-44C8-9389-A428BB8D242B}"/>
              </a:ext>
            </a:extLst>
          </p:cNvPr>
          <p:cNvPicPr>
            <a:picLocks noChangeAspect="1"/>
          </p:cNvPicPr>
          <p:nvPr/>
        </p:nvPicPr>
        <p:blipFill rotWithShape="1">
          <a:blip r:embed="rId2"/>
          <a:srcRect l="3904" t="57" r="3912" b="5198"/>
          <a:stretch/>
        </p:blipFill>
        <p:spPr>
          <a:xfrm>
            <a:off x="5407656" y="3393108"/>
            <a:ext cx="1773772" cy="1242048"/>
          </a:xfrm>
          <a:prstGeom prst="rect">
            <a:avLst/>
          </a:prstGeom>
        </p:spPr>
      </p:pic>
      <p:pic>
        <p:nvPicPr>
          <p:cNvPr id="4" name="図 3">
            <a:extLst>
              <a:ext uri="{FF2B5EF4-FFF2-40B4-BE49-F238E27FC236}">
                <a16:creationId xmlns:a16="http://schemas.microsoft.com/office/drawing/2014/main" id="{87CAC132-8C02-4AFF-AFB1-3F95ED239815}"/>
              </a:ext>
            </a:extLst>
          </p:cNvPr>
          <p:cNvPicPr>
            <a:picLocks noChangeAspect="1"/>
          </p:cNvPicPr>
          <p:nvPr/>
        </p:nvPicPr>
        <p:blipFill>
          <a:blip r:embed="rId3"/>
          <a:stretch>
            <a:fillRect/>
          </a:stretch>
        </p:blipFill>
        <p:spPr>
          <a:xfrm>
            <a:off x="5405594" y="1952879"/>
            <a:ext cx="1778032" cy="1242404"/>
          </a:xfrm>
          <a:prstGeom prst="rect">
            <a:avLst/>
          </a:prstGeom>
        </p:spPr>
      </p:pic>
      <p:pic>
        <p:nvPicPr>
          <p:cNvPr id="9" name="図 8">
            <a:extLst>
              <a:ext uri="{FF2B5EF4-FFF2-40B4-BE49-F238E27FC236}">
                <a16:creationId xmlns:a16="http://schemas.microsoft.com/office/drawing/2014/main" id="{16442D43-27BE-48FA-BEBD-3E7E16CF919F}"/>
              </a:ext>
            </a:extLst>
          </p:cNvPr>
          <p:cNvPicPr>
            <a:picLocks noChangeAspect="1"/>
          </p:cNvPicPr>
          <p:nvPr/>
        </p:nvPicPr>
        <p:blipFill rotWithShape="1">
          <a:blip r:embed="rId4"/>
          <a:srcRect l="3452" t="-602" r="4543" b="4888"/>
          <a:stretch/>
        </p:blipFill>
        <p:spPr>
          <a:xfrm>
            <a:off x="7292251" y="1945066"/>
            <a:ext cx="1771245" cy="1242048"/>
          </a:xfrm>
          <a:prstGeom prst="rect">
            <a:avLst/>
          </a:prstGeom>
        </p:spPr>
      </p:pic>
      <p:pic>
        <p:nvPicPr>
          <p:cNvPr id="10" name="図 9">
            <a:extLst>
              <a:ext uri="{FF2B5EF4-FFF2-40B4-BE49-F238E27FC236}">
                <a16:creationId xmlns:a16="http://schemas.microsoft.com/office/drawing/2014/main" id="{558C1521-EE27-4791-BD0F-20ADD85161C0}"/>
              </a:ext>
            </a:extLst>
          </p:cNvPr>
          <p:cNvPicPr>
            <a:picLocks noChangeAspect="1"/>
          </p:cNvPicPr>
          <p:nvPr/>
        </p:nvPicPr>
        <p:blipFill rotWithShape="1">
          <a:blip r:embed="rId5"/>
          <a:srcRect l="6137" t="9545" r="6454" b="3138"/>
          <a:stretch/>
        </p:blipFill>
        <p:spPr>
          <a:xfrm>
            <a:off x="7290053" y="3392366"/>
            <a:ext cx="1769223" cy="1242048"/>
          </a:xfrm>
          <a:prstGeom prst="rect">
            <a:avLst/>
          </a:prstGeom>
        </p:spPr>
      </p:pic>
      <p:pic>
        <p:nvPicPr>
          <p:cNvPr id="11" name="図 10">
            <a:extLst>
              <a:ext uri="{FF2B5EF4-FFF2-40B4-BE49-F238E27FC236}">
                <a16:creationId xmlns:a16="http://schemas.microsoft.com/office/drawing/2014/main" id="{059F3C3E-F3C4-47C2-A7CD-504312B33C70}"/>
              </a:ext>
            </a:extLst>
          </p:cNvPr>
          <p:cNvPicPr>
            <a:picLocks noChangeAspect="1"/>
          </p:cNvPicPr>
          <p:nvPr/>
        </p:nvPicPr>
        <p:blipFill rotWithShape="1">
          <a:blip r:embed="rId6"/>
          <a:srcRect l="6741" t="2289" r="6946" b="6597"/>
          <a:stretch/>
        </p:blipFill>
        <p:spPr>
          <a:xfrm>
            <a:off x="7285833" y="4867385"/>
            <a:ext cx="1773443" cy="1229946"/>
          </a:xfrm>
          <a:prstGeom prst="rect">
            <a:avLst/>
          </a:prstGeom>
        </p:spPr>
      </p:pic>
      <p:sp>
        <p:nvSpPr>
          <p:cNvPr id="23" name="テキスト ボックス 2">
            <a:extLst>
              <a:ext uri="{FF2B5EF4-FFF2-40B4-BE49-F238E27FC236}">
                <a16:creationId xmlns:a16="http://schemas.microsoft.com/office/drawing/2014/main" id="{32640FD1-054A-4025-A0EB-D28858D464A1}"/>
              </a:ext>
            </a:extLst>
          </p:cNvPr>
          <p:cNvSpPr txBox="1">
            <a:spLocks noChangeArrowheads="1"/>
          </p:cNvSpPr>
          <p:nvPr/>
        </p:nvSpPr>
        <p:spPr bwMode="auto">
          <a:xfrm>
            <a:off x="7248540" y="6074662"/>
            <a:ext cx="1952995" cy="314325"/>
          </a:xfrm>
          <a:prstGeom prst="rect">
            <a:avLst/>
          </a:prstGeom>
          <a:noFill/>
          <a:ln w="9525">
            <a:noFill/>
            <a:miter lim="800000"/>
            <a:headEnd/>
            <a:tailEnd/>
          </a:ln>
        </p:spPr>
        <p:txBody>
          <a:bodyPr rot="0" vert="horz" wrap="square" lIns="91440" tIns="45720" rIns="91440" bIns="45720" anchor="t" anchorCtr="0">
            <a:noAutofit/>
          </a:bodyPr>
          <a:lstStyle/>
          <a:p>
            <a:pPr>
              <a:lnSpc>
                <a:spcPts val="1200"/>
              </a:lnSpc>
              <a:spcAft>
                <a:spcPts val="0"/>
              </a:spcAft>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播州百日</a:t>
            </a:r>
            <a:r>
              <a:rPr lang="ja-JP" altLang="en-US" sz="1100" kern="100" dirty="0" err="1">
                <a:latin typeface="游ゴシック" panose="020B0400000000000000" pitchFamily="50" charset="-128"/>
                <a:ea typeface="游ゴシック" panose="020B0400000000000000" pitchFamily="50" charset="-128"/>
                <a:cs typeface="Times New Roman" panose="02020603050405020304" pitchFamily="18" charset="0"/>
              </a:rPr>
              <a:t>どり</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チキングリル</a:t>
            </a:r>
            <a:endParaRPr 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63BE6826-5E2E-4280-A249-60160F418E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3571" y="4859506"/>
            <a:ext cx="1045280" cy="1559796"/>
          </a:xfrm>
          <a:prstGeom prst="rect">
            <a:avLst/>
          </a:prstGeom>
        </p:spPr>
      </p:pic>
    </p:spTree>
    <p:extLst>
      <p:ext uri="{BB962C8B-B14F-4D97-AF65-F5344CB8AC3E}">
        <p14:creationId xmlns:p14="http://schemas.microsoft.com/office/powerpoint/2010/main" val="39083000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792722A-4F95-4ECF-9749-318595CDB7F6}" vid="{731BDA0F-136C-442D-B7DC-3F6D557576C0}"/>
    </a:ext>
  </a:extLst>
</a:theme>
</file>

<file path=docProps/app.xml><?xml version="1.0" encoding="utf-8"?>
<Properties xmlns="http://schemas.openxmlformats.org/officeDocument/2006/extended-properties" xmlns:vt="http://schemas.openxmlformats.org/officeDocument/2006/docPropsVTypes">
  <Template>blank</Template>
  <TotalTime>2195</TotalTime>
  <Words>364</Words>
  <Application>Microsoft Office PowerPoint</Application>
  <PresentationFormat>画面に合わせる (4:3)</PresentationFormat>
  <Paragraphs>27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ゴシック</vt:lpstr>
      <vt:lpstr>Yu Gothic Medium</vt:lpstr>
      <vt:lpstr>游ゴシック</vt:lpstr>
      <vt:lpstr>Arial</vt:lpstr>
      <vt:lpstr>Arial Black</vt:lpstr>
      <vt:lpstr>Times New Roman</vt:lpstr>
      <vt:lpstr>Office テーマ</vt:lpstr>
      <vt:lpstr>　兵庫県産食材のさらなる認知度向上や販路拡大を図るため、季節毎に兵庫五国から選定した県産食材を使用した料理を楽しめるフェアを開催します。 　本フェアは、(株)ワールド・ワンとの連携事業の一環であり、今年度２回目の開催となります。 　夏の旬の食材を提供し、兵庫デスティネーションキャンペーン期間中に訪れる県外からの観光客にも兵庫県産農水産物の魅力を発信します </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生産量・漁獲量が全国トップクラスで県民が思わず自慢したくなる県産食材を五国から選定し、(株)ワールド・ワンが運営する神戸・大阪の店舗で、これを使用したメニューを提供する。 </dc:title>
  <dc:creator>松岡　晃治</dc:creator>
  <cp:lastModifiedBy>松岡　晃治</cp:lastModifiedBy>
  <cp:revision>92</cp:revision>
  <cp:lastPrinted>2023-07-25T08:33:19Z</cp:lastPrinted>
  <dcterms:created xsi:type="dcterms:W3CDTF">2022-09-01T05:50:43Z</dcterms:created>
  <dcterms:modified xsi:type="dcterms:W3CDTF">2023-07-31T05:02:41Z</dcterms:modified>
</cp:coreProperties>
</file>